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9"/>
  </p:notesMasterIdLst>
  <p:sldIdLst>
    <p:sldId id="256" r:id="rId2"/>
    <p:sldId id="258" r:id="rId3"/>
    <p:sldId id="257" r:id="rId4"/>
    <p:sldId id="265" r:id="rId5"/>
    <p:sldId id="259" r:id="rId6"/>
    <p:sldId id="266" r:id="rId7"/>
    <p:sldId id="260" r:id="rId8"/>
    <p:sldId id="261" r:id="rId9"/>
    <p:sldId id="263" r:id="rId10"/>
    <p:sldId id="264"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Lst>
  <p:sldSz cx="6858000" cy="9144000" type="overhead"/>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rednji stil 2 - Isticanje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221" autoAdjust="0"/>
    <p:restoredTop sz="93738" autoAdjust="0"/>
  </p:normalViewPr>
  <p:slideViewPr>
    <p:cSldViewPr snapToGrid="0">
      <p:cViewPr varScale="1">
        <p:scale>
          <a:sx n="86" d="100"/>
          <a:sy n="86" d="100"/>
        </p:scale>
        <p:origin x="2760" y="96"/>
      </p:cViewPr>
      <p:guideLst>
        <p:guide orient="horz" pos="2880"/>
        <p:guide pos="216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oleObject" Target="Grafikon%20u%20programu%20Microsoft%20PowerPoint"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Verdana" panose="020B0604030504040204" pitchFamily="34" charset="0"/>
                <a:ea typeface="Verdana" panose="020B0604030504040204" pitchFamily="34" charset="0"/>
                <a:cs typeface="+mn-cs"/>
              </a:defRPr>
            </a:pPr>
            <a:r>
              <a:rPr lang="en-US" dirty="0">
                <a:latin typeface="Verdana" panose="020B0604030504040204" pitchFamily="34" charset="0"/>
              </a:rPr>
              <a:t>Graf 1: </a:t>
            </a:r>
            <a:r>
              <a:rPr lang="en-US" dirty="0" err="1">
                <a:latin typeface="Verdana" panose="020B0604030504040204" pitchFamily="34" charset="0"/>
              </a:rPr>
              <a:t>Dolasci</a:t>
            </a:r>
            <a:r>
              <a:rPr lang="en-US" dirty="0">
                <a:latin typeface="Verdana" panose="020B0604030504040204" pitchFamily="34" charset="0"/>
              </a:rPr>
              <a:t> </a:t>
            </a:r>
            <a:r>
              <a:rPr lang="en-US" dirty="0" err="1">
                <a:latin typeface="Verdana" panose="020B0604030504040204" pitchFamily="34" charset="0"/>
              </a:rPr>
              <a:t>i</a:t>
            </a:r>
            <a:r>
              <a:rPr lang="en-US" dirty="0">
                <a:latin typeface="Verdana" panose="020B0604030504040204" pitchFamily="34" charset="0"/>
              </a:rPr>
              <a:t> </a:t>
            </a:r>
            <a:r>
              <a:rPr lang="en-US" dirty="0" err="1">
                <a:latin typeface="Verdana" panose="020B0604030504040204" pitchFamily="34" charset="0"/>
              </a:rPr>
              <a:t>noćenja</a:t>
            </a:r>
            <a:r>
              <a:rPr lang="en-US" dirty="0">
                <a:latin typeface="Verdana" panose="020B0604030504040204" pitchFamily="34" charset="0"/>
              </a:rPr>
              <a:t> u </a:t>
            </a:r>
            <a:r>
              <a:rPr lang="en-US" dirty="0" err="1">
                <a:latin typeface="Verdana" panose="020B0604030504040204" pitchFamily="34" charset="0"/>
              </a:rPr>
              <a:t>komercijalnim</a:t>
            </a:r>
            <a:r>
              <a:rPr lang="en-US" dirty="0">
                <a:latin typeface="Verdana" panose="020B0604030504040204" pitchFamily="34" charset="0"/>
              </a:rPr>
              <a:t> </a:t>
            </a:r>
            <a:r>
              <a:rPr lang="en-US" dirty="0" err="1">
                <a:latin typeface="Verdana" panose="020B0604030504040204" pitchFamily="34" charset="0"/>
              </a:rPr>
              <a:t>objektima</a:t>
            </a:r>
            <a:endParaRPr lang="en-US" dirty="0">
              <a:latin typeface="Verdana" panose="020B0604030504040204" pitchFamily="34" charset="0"/>
            </a:endParaRP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Verdana" panose="020B0604030504040204" pitchFamily="34" charset="0"/>
              <a:ea typeface="Verdana" panose="020B0604030504040204" pitchFamily="34" charset="0"/>
              <a:cs typeface="+mn-cs"/>
            </a:defRPr>
          </a:pPr>
          <a:endParaRPr lang="sr-Latn-RS"/>
        </a:p>
      </c:txPr>
    </c:title>
    <c:autoTitleDeleted val="0"/>
    <c:plotArea>
      <c:layout/>
      <c:barChart>
        <c:barDir val="bar"/>
        <c:grouping val="clustered"/>
        <c:varyColors val="0"/>
        <c:ser>
          <c:idx val="0"/>
          <c:order val="0"/>
          <c:tx>
            <c:v>DOLASCI</c:v>
          </c:tx>
          <c:spPr>
            <a:solidFill>
              <a:schemeClr val="accent1"/>
            </a:solidFill>
            <a:ln>
              <a:noFill/>
            </a:ln>
            <a:effectLst/>
          </c:spPr>
          <c:invertIfNegative val="0"/>
          <c:cat>
            <c:strRef>
              <c:f>'[Grafikon u programu Microsoft PowerPoint]List1'!$A$2:$A$12</c:f>
              <c:strCache>
                <c:ptCount val="11"/>
                <c:pt idx="0">
                  <c:v>NJEMAČKA</c:v>
                </c:pt>
                <c:pt idx="1">
                  <c:v>AUSTRIJA</c:v>
                </c:pt>
                <c:pt idx="2">
                  <c:v>SLOVENIJA</c:v>
                </c:pt>
                <c:pt idx="3">
                  <c:v>POLJSKA</c:v>
                </c:pt>
                <c:pt idx="4">
                  <c:v>ČEŠKA</c:v>
                </c:pt>
                <c:pt idx="5">
                  <c:v>SLOVAČKA</c:v>
                </c:pt>
                <c:pt idx="6">
                  <c:v>MAĐARSKA</c:v>
                </c:pt>
                <c:pt idx="7">
                  <c:v>NIZOZEMSKA</c:v>
                </c:pt>
                <c:pt idx="8">
                  <c:v>ITALIJA</c:v>
                </c:pt>
                <c:pt idx="9">
                  <c:v>ŠVICARSKA</c:v>
                </c:pt>
                <c:pt idx="10">
                  <c:v>HRVATSKA</c:v>
                </c:pt>
              </c:strCache>
            </c:strRef>
          </c:cat>
          <c:val>
            <c:numRef>
              <c:f>'[Grafikon u programu Microsoft PowerPoint]List1'!$B$2:$B$12</c:f>
              <c:numCache>
                <c:formatCode>General</c:formatCode>
                <c:ptCount val="11"/>
                <c:pt idx="0">
                  <c:v>11119</c:v>
                </c:pt>
                <c:pt idx="1">
                  <c:v>6675</c:v>
                </c:pt>
                <c:pt idx="2">
                  <c:v>6653</c:v>
                </c:pt>
                <c:pt idx="3">
                  <c:v>5047</c:v>
                </c:pt>
                <c:pt idx="4">
                  <c:v>3895</c:v>
                </c:pt>
                <c:pt idx="5">
                  <c:v>3199</c:v>
                </c:pt>
                <c:pt idx="6">
                  <c:v>1583</c:v>
                </c:pt>
                <c:pt idx="7">
                  <c:v>1136</c:v>
                </c:pt>
                <c:pt idx="8">
                  <c:v>1080</c:v>
                </c:pt>
                <c:pt idx="9">
                  <c:v>1074</c:v>
                </c:pt>
                <c:pt idx="10">
                  <c:v>5790</c:v>
                </c:pt>
              </c:numCache>
            </c:numRef>
          </c:val>
          <c:extLst>
            <c:ext xmlns:c16="http://schemas.microsoft.com/office/drawing/2014/chart" uri="{C3380CC4-5D6E-409C-BE32-E72D297353CC}">
              <c16:uniqueId val="{00000000-671E-4DE7-810E-BC792EAB9B14}"/>
            </c:ext>
          </c:extLst>
        </c:ser>
        <c:ser>
          <c:idx val="1"/>
          <c:order val="1"/>
          <c:tx>
            <c:v>NOĆENJA</c:v>
          </c:tx>
          <c:spPr>
            <a:solidFill>
              <a:schemeClr val="accent2"/>
            </a:solidFill>
            <a:ln>
              <a:noFill/>
            </a:ln>
            <a:effectLst/>
          </c:spPr>
          <c:invertIfNegative val="0"/>
          <c:cat>
            <c:strRef>
              <c:f>'[Grafikon u programu Microsoft PowerPoint]List1'!$A$2:$A$12</c:f>
              <c:strCache>
                <c:ptCount val="11"/>
                <c:pt idx="0">
                  <c:v>NJEMAČKA</c:v>
                </c:pt>
                <c:pt idx="1">
                  <c:v>AUSTRIJA</c:v>
                </c:pt>
                <c:pt idx="2">
                  <c:v>SLOVENIJA</c:v>
                </c:pt>
                <c:pt idx="3">
                  <c:v>POLJSKA</c:v>
                </c:pt>
                <c:pt idx="4">
                  <c:v>ČEŠKA</c:v>
                </c:pt>
                <c:pt idx="5">
                  <c:v>SLOVAČKA</c:v>
                </c:pt>
                <c:pt idx="6">
                  <c:v>MAĐARSKA</c:v>
                </c:pt>
                <c:pt idx="7">
                  <c:v>NIZOZEMSKA</c:v>
                </c:pt>
                <c:pt idx="8">
                  <c:v>ITALIJA</c:v>
                </c:pt>
                <c:pt idx="9">
                  <c:v>ŠVICARSKA</c:v>
                </c:pt>
                <c:pt idx="10">
                  <c:v>HRVATSKA</c:v>
                </c:pt>
              </c:strCache>
            </c:strRef>
          </c:cat>
          <c:val>
            <c:numRef>
              <c:f>'[Grafikon u programu Microsoft PowerPoint]List1'!$C$2:$C$12</c:f>
              <c:numCache>
                <c:formatCode>General</c:formatCode>
                <c:ptCount val="11"/>
                <c:pt idx="0">
                  <c:v>83351</c:v>
                </c:pt>
                <c:pt idx="1">
                  <c:v>39976</c:v>
                </c:pt>
                <c:pt idx="2">
                  <c:v>40089</c:v>
                </c:pt>
                <c:pt idx="3">
                  <c:v>33002</c:v>
                </c:pt>
                <c:pt idx="4">
                  <c:v>26424</c:v>
                </c:pt>
                <c:pt idx="5">
                  <c:v>22966</c:v>
                </c:pt>
                <c:pt idx="6">
                  <c:v>8480</c:v>
                </c:pt>
                <c:pt idx="7">
                  <c:v>7807</c:v>
                </c:pt>
                <c:pt idx="8">
                  <c:v>6563</c:v>
                </c:pt>
                <c:pt idx="9">
                  <c:v>6015</c:v>
                </c:pt>
                <c:pt idx="10">
                  <c:v>28639</c:v>
                </c:pt>
              </c:numCache>
            </c:numRef>
          </c:val>
          <c:extLst>
            <c:ext xmlns:c16="http://schemas.microsoft.com/office/drawing/2014/chart" uri="{C3380CC4-5D6E-409C-BE32-E72D297353CC}">
              <c16:uniqueId val="{00000001-671E-4DE7-810E-BC792EAB9B14}"/>
            </c:ext>
          </c:extLst>
        </c:ser>
        <c:dLbls>
          <c:showLegendKey val="0"/>
          <c:showVal val="0"/>
          <c:showCatName val="0"/>
          <c:showSerName val="0"/>
          <c:showPercent val="0"/>
          <c:showBubbleSize val="0"/>
        </c:dLbls>
        <c:gapWidth val="182"/>
        <c:axId val="329667408"/>
        <c:axId val="329662368"/>
      </c:barChart>
      <c:catAx>
        <c:axId val="32966740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mn-cs"/>
              </a:defRPr>
            </a:pPr>
            <a:endParaRPr lang="sr-Latn-RS"/>
          </a:p>
        </c:txPr>
        <c:crossAx val="329662368"/>
        <c:crosses val="autoZero"/>
        <c:auto val="1"/>
        <c:lblAlgn val="ctr"/>
        <c:lblOffset val="100"/>
        <c:noMultiLvlLbl val="0"/>
      </c:catAx>
      <c:valAx>
        <c:axId val="32966236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mn-cs"/>
              </a:defRPr>
            </a:pPr>
            <a:endParaRPr lang="sr-Latn-RS"/>
          </a:p>
        </c:txPr>
        <c:crossAx val="32966740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mn-cs"/>
            </a:defRPr>
          </a:pPr>
          <a:endParaRPr lang="sr-Latn-R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latin typeface="Verdana" panose="020B0604030504040204" pitchFamily="34" charset="0"/>
          <a:ea typeface="Verdana" panose="020B0604030504040204" pitchFamily="34" charset="0"/>
        </a:defRPr>
      </a:pPr>
      <a:endParaRPr lang="sr-Latn-R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List1!$B$1</c:f>
              <c:strCache>
                <c:ptCount val="1"/>
                <c:pt idx="0">
                  <c:v>Noćenja</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4C90-494C-B257-329BDCA23B7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4C90-494C-B257-329BDCA23B7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4C90-494C-B257-329BDCA23B7B}"/>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4C90-494C-B257-329BDCA23B7B}"/>
              </c:ext>
            </c:extLst>
          </c:dPt>
          <c:cat>
            <c:strRef>
              <c:f>List1!$A$2:$A$5</c:f>
              <c:strCache>
                <c:ptCount val="3"/>
                <c:pt idx="0">
                  <c:v>hoteli</c:v>
                </c:pt>
                <c:pt idx="1">
                  <c:v>kampovi</c:v>
                </c:pt>
                <c:pt idx="2">
                  <c:v>privatni smještaj</c:v>
                </c:pt>
              </c:strCache>
            </c:strRef>
          </c:cat>
          <c:val>
            <c:numRef>
              <c:f>List1!$B$2:$B$5</c:f>
              <c:numCache>
                <c:formatCode>General</c:formatCode>
                <c:ptCount val="4"/>
                <c:pt idx="0">
                  <c:v>4530</c:v>
                </c:pt>
                <c:pt idx="1">
                  <c:v>222730</c:v>
                </c:pt>
                <c:pt idx="2">
                  <c:v>98681</c:v>
                </c:pt>
              </c:numCache>
            </c:numRef>
          </c:val>
          <c:extLst>
            <c:ext xmlns:c16="http://schemas.microsoft.com/office/drawing/2014/chart" uri="{C3380CC4-5D6E-409C-BE32-E72D297353CC}">
              <c16:uniqueId val="{00000000-314D-49B2-ABDC-347BEF49B18C}"/>
            </c:ext>
          </c:extLst>
        </c:ser>
        <c:dLbls>
          <c:showLegendKey val="0"/>
          <c:showVal val="0"/>
          <c:showCatName val="0"/>
          <c:showSerName val="0"/>
          <c:showPercent val="0"/>
          <c:showBubbleSize val="0"/>
          <c:showLeaderLines val="1"/>
        </c:dLbls>
        <c:firstSliceAng val="0"/>
      </c:pieChart>
      <c:spPr>
        <a:noFill/>
        <a:ln>
          <a:noFill/>
        </a:ln>
        <a:effectLst/>
      </c:spPr>
    </c:plotArea>
    <c:legend>
      <c:legendPos val="b"/>
      <c:legendEntry>
        <c:idx val="2"/>
        <c:txPr>
          <a:bodyPr rot="0" spcFirstLastPara="1" vertOverflow="ellipsis" vert="horz" wrap="square" anchor="ctr" anchorCtr="1"/>
          <a:lstStyle/>
          <a:p>
            <a:pPr>
              <a:defRPr sz="1300" b="0" i="0" u="none" strike="noStrike" kern="1200" baseline="0">
                <a:solidFill>
                  <a:schemeClr val="tx1">
                    <a:lumMod val="65000"/>
                    <a:lumOff val="35000"/>
                  </a:schemeClr>
                </a:solidFill>
                <a:latin typeface="+mn-lt"/>
                <a:ea typeface="+mn-ea"/>
                <a:cs typeface="+mn-cs"/>
              </a:defRPr>
            </a:pPr>
            <a:endParaRPr lang="sr-Latn-RS"/>
          </a:p>
        </c:txPr>
      </c:legendEntry>
      <c:layout>
        <c:manualLayout>
          <c:xMode val="edge"/>
          <c:yMode val="edge"/>
          <c:x val="8.1578106543492568E-2"/>
          <c:y val="0.88584530213296675"/>
          <c:w val="0.80720903731440674"/>
          <c:h val="9.5078386865083672E-2"/>
        </c:manualLayout>
      </c:layout>
      <c:overlay val="0"/>
      <c:spPr>
        <a:noFill/>
        <a:ln>
          <a:noFill/>
        </a:ln>
        <a:effectLst/>
      </c:spPr>
      <c:txPr>
        <a:bodyPr rot="0" spcFirstLastPara="1" vertOverflow="ellipsis" vert="horz" wrap="square" anchor="ctr" anchorCtr="1"/>
        <a:lstStyle/>
        <a:p>
          <a:pPr>
            <a:defRPr sz="1250" b="0" i="0" u="none" strike="noStrike" kern="1200" baseline="0">
              <a:solidFill>
                <a:schemeClr val="tx1">
                  <a:lumMod val="65000"/>
                  <a:lumOff val="35000"/>
                </a:schemeClr>
              </a:solidFill>
              <a:latin typeface="+mn-lt"/>
              <a:ea typeface="+mn-ea"/>
              <a:cs typeface="+mn-cs"/>
            </a:defRPr>
          </a:pPr>
          <a:endParaRPr lang="sr-Latn-R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sr-Latn-R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cdr:x>
      <cdr:y>0</cdr:y>
    </cdr:from>
    <cdr:to>
      <cdr:x>0.29737</cdr:x>
      <cdr:y>0.12105</cdr:y>
    </cdr:to>
    <cdr:sp macro="" textlink="">
      <cdr:nvSpPr>
        <cdr:cNvPr id="2" name="TekstniOkvir 1">
          <a:extLst xmlns:a="http://schemas.openxmlformats.org/drawingml/2006/main">
            <a:ext uri="{FF2B5EF4-FFF2-40B4-BE49-F238E27FC236}">
              <a16:creationId xmlns:a16="http://schemas.microsoft.com/office/drawing/2014/main" id="{FB65A653-00E0-7AAA-6899-84CD23CB57B3}"/>
            </a:ext>
          </a:extLst>
        </cdr:cNvPr>
        <cdr:cNvSpPr txBox="1"/>
      </cdr:nvSpPr>
      <cdr:spPr>
        <a:xfrm xmlns:a="http://schemas.openxmlformats.org/drawingml/2006/main">
          <a:off x="0" y="0"/>
          <a:ext cx="1359568" cy="368968"/>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400" kern="1200" dirty="0">
              <a:latin typeface="Verdana" panose="020B0604030504040204" pitchFamily="34" charset="0"/>
              <a:ea typeface="Verdana" panose="020B0604030504040204" pitchFamily="34" charset="0"/>
            </a:rPr>
            <a:t>Graf 2. </a:t>
          </a:r>
          <a:r>
            <a:rPr lang="en-US" sz="1400" kern="1200" dirty="0" err="1">
              <a:latin typeface="Verdana" panose="020B0604030504040204" pitchFamily="34" charset="0"/>
              <a:ea typeface="Verdana" panose="020B0604030504040204" pitchFamily="34" charset="0"/>
            </a:rPr>
            <a:t>Udio</a:t>
          </a:r>
          <a:r>
            <a:rPr lang="en-US" sz="1400" kern="1200" dirty="0">
              <a:latin typeface="Verdana" panose="020B0604030504040204" pitchFamily="34" charset="0"/>
              <a:ea typeface="Verdana" panose="020B0604030504040204" pitchFamily="34" charset="0"/>
            </a:rPr>
            <a:t> </a:t>
          </a:r>
          <a:r>
            <a:rPr lang="en-US" sz="1400" kern="1200" dirty="0" err="1">
              <a:latin typeface="Verdana" panose="020B0604030504040204" pitchFamily="34" charset="0"/>
              <a:ea typeface="Verdana" panose="020B0604030504040204" pitchFamily="34" charset="0"/>
            </a:rPr>
            <a:t>noćenja</a:t>
          </a:r>
          <a:endParaRPr lang="en-150" sz="1400" kern="1200" dirty="0">
            <a:latin typeface="Verdana" panose="020B0604030504040204" pitchFamily="34" charset="0"/>
            <a:ea typeface="Verdana" panose="020B0604030504040204" pitchFamily="34" charset="0"/>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676F13-F4F7-4596-BAED-1160CE3C1475}" type="datetimeFigureOut">
              <a:rPr lang="hr-HR" smtClean="0"/>
              <a:t>7.4.2026.</a:t>
            </a:fld>
            <a:endParaRPr lang="hr-HR"/>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hr-H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r-H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5018D1-F488-42D9-879E-6D5108AC1A59}" type="slidenum">
              <a:rPr lang="hr-HR" smtClean="0"/>
              <a:t>‹#›</a:t>
            </a:fld>
            <a:endParaRPr lang="hr-HR"/>
          </a:p>
        </p:txBody>
      </p:sp>
    </p:spTree>
    <p:extLst>
      <p:ext uri="{BB962C8B-B14F-4D97-AF65-F5344CB8AC3E}">
        <p14:creationId xmlns:p14="http://schemas.microsoft.com/office/powerpoint/2010/main" val="35577409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txBody>
          <a:bodyPr/>
          <a:lstStyle/>
          <a:p>
            <a:endParaRPr lang="en-150"/>
          </a:p>
        </p:txBody>
      </p:sp>
      <p:sp>
        <p:nvSpPr>
          <p:cNvPr id="3" name="Rezervirano mjesto bilježaka 2"/>
          <p:cNvSpPr>
            <a:spLocks noGrp="1"/>
          </p:cNvSpPr>
          <p:nvPr>
            <p:ph type="body" idx="1"/>
          </p:nvPr>
        </p:nvSpPr>
        <p:spPr/>
        <p:txBody>
          <a:bodyPr/>
          <a:lstStyle/>
          <a:p>
            <a:endParaRPr lang="en-150" dirty="0"/>
          </a:p>
        </p:txBody>
      </p:sp>
      <p:sp>
        <p:nvSpPr>
          <p:cNvPr id="4" name="Rezervirano mjesto broja slajda 3"/>
          <p:cNvSpPr>
            <a:spLocks noGrp="1"/>
          </p:cNvSpPr>
          <p:nvPr>
            <p:ph type="sldNum" sz="quarter" idx="5"/>
          </p:nvPr>
        </p:nvSpPr>
        <p:spPr/>
        <p:txBody>
          <a:bodyPr/>
          <a:lstStyle/>
          <a:p>
            <a:fld id="{C75018D1-F488-42D9-879E-6D5108AC1A59}" type="slidenum">
              <a:rPr lang="hr-HR" smtClean="0"/>
              <a:t>6</a:t>
            </a:fld>
            <a:endParaRPr lang="hr-HR"/>
          </a:p>
        </p:txBody>
      </p:sp>
    </p:spTree>
    <p:extLst>
      <p:ext uri="{BB962C8B-B14F-4D97-AF65-F5344CB8AC3E}">
        <p14:creationId xmlns:p14="http://schemas.microsoft.com/office/powerpoint/2010/main" val="39729820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txBody>
          <a:bodyPr/>
          <a:lstStyle/>
          <a:p>
            <a:endParaRPr lang="en-150"/>
          </a:p>
        </p:txBody>
      </p:sp>
      <p:sp>
        <p:nvSpPr>
          <p:cNvPr id="3" name="Rezervirano mjesto bilježaka 2"/>
          <p:cNvSpPr>
            <a:spLocks noGrp="1"/>
          </p:cNvSpPr>
          <p:nvPr>
            <p:ph type="body" idx="1"/>
          </p:nvPr>
        </p:nvSpPr>
        <p:spPr/>
        <p:txBody>
          <a:bodyPr/>
          <a:lstStyle/>
          <a:p>
            <a:endParaRPr lang="en-150" dirty="0"/>
          </a:p>
        </p:txBody>
      </p:sp>
      <p:sp>
        <p:nvSpPr>
          <p:cNvPr id="4" name="Rezervirano mjesto broja slajda 3"/>
          <p:cNvSpPr>
            <a:spLocks noGrp="1"/>
          </p:cNvSpPr>
          <p:nvPr>
            <p:ph type="sldNum" sz="quarter" idx="5"/>
          </p:nvPr>
        </p:nvSpPr>
        <p:spPr/>
        <p:txBody>
          <a:bodyPr/>
          <a:lstStyle/>
          <a:p>
            <a:fld id="{C75018D1-F488-42D9-879E-6D5108AC1A59}" type="slidenum">
              <a:rPr lang="hr-HR" smtClean="0"/>
              <a:t>7</a:t>
            </a:fld>
            <a:endParaRPr lang="hr-HR"/>
          </a:p>
        </p:txBody>
      </p:sp>
    </p:spTree>
    <p:extLst>
      <p:ext uri="{BB962C8B-B14F-4D97-AF65-F5344CB8AC3E}">
        <p14:creationId xmlns:p14="http://schemas.microsoft.com/office/powerpoint/2010/main" val="10280530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txBody>
          <a:bodyPr/>
          <a:lstStyle/>
          <a:p>
            <a:endParaRPr lang="en-150"/>
          </a:p>
        </p:txBody>
      </p:sp>
      <p:sp>
        <p:nvSpPr>
          <p:cNvPr id="3" name="Rezervirano mjesto bilježaka 2"/>
          <p:cNvSpPr>
            <a:spLocks noGrp="1"/>
          </p:cNvSpPr>
          <p:nvPr>
            <p:ph type="body" idx="1"/>
          </p:nvPr>
        </p:nvSpPr>
        <p:spPr/>
        <p:txBody>
          <a:bodyPr/>
          <a:lstStyle/>
          <a:p>
            <a:endParaRPr lang="en-150" dirty="0"/>
          </a:p>
        </p:txBody>
      </p:sp>
      <p:sp>
        <p:nvSpPr>
          <p:cNvPr id="4" name="Rezervirano mjesto broja slajda 3"/>
          <p:cNvSpPr>
            <a:spLocks noGrp="1"/>
          </p:cNvSpPr>
          <p:nvPr>
            <p:ph type="sldNum" sz="quarter" idx="5"/>
          </p:nvPr>
        </p:nvSpPr>
        <p:spPr/>
        <p:txBody>
          <a:bodyPr/>
          <a:lstStyle/>
          <a:p>
            <a:fld id="{C75018D1-F488-42D9-879E-6D5108AC1A59}" type="slidenum">
              <a:rPr lang="hr-HR" smtClean="0"/>
              <a:t>13</a:t>
            </a:fld>
            <a:endParaRPr lang="hr-HR"/>
          </a:p>
        </p:txBody>
      </p:sp>
    </p:spTree>
    <p:extLst>
      <p:ext uri="{BB962C8B-B14F-4D97-AF65-F5344CB8AC3E}">
        <p14:creationId xmlns:p14="http://schemas.microsoft.com/office/powerpoint/2010/main" val="17178119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txBody>
          <a:bodyPr/>
          <a:lstStyle/>
          <a:p>
            <a:endParaRPr lang="en-150"/>
          </a:p>
        </p:txBody>
      </p:sp>
      <p:sp>
        <p:nvSpPr>
          <p:cNvPr id="3" name="Rezervirano mjesto bilježaka 2"/>
          <p:cNvSpPr>
            <a:spLocks noGrp="1"/>
          </p:cNvSpPr>
          <p:nvPr>
            <p:ph type="body" idx="1"/>
          </p:nvPr>
        </p:nvSpPr>
        <p:spPr/>
        <p:txBody>
          <a:bodyPr/>
          <a:lstStyle/>
          <a:p>
            <a:endParaRPr lang="en-150" dirty="0"/>
          </a:p>
        </p:txBody>
      </p:sp>
      <p:sp>
        <p:nvSpPr>
          <p:cNvPr id="4" name="Rezervirano mjesto broja slajda 3"/>
          <p:cNvSpPr>
            <a:spLocks noGrp="1"/>
          </p:cNvSpPr>
          <p:nvPr>
            <p:ph type="sldNum" sz="quarter" idx="5"/>
          </p:nvPr>
        </p:nvSpPr>
        <p:spPr/>
        <p:txBody>
          <a:bodyPr/>
          <a:lstStyle/>
          <a:p>
            <a:fld id="{C75018D1-F488-42D9-879E-6D5108AC1A59}" type="slidenum">
              <a:rPr lang="hr-HR" smtClean="0"/>
              <a:t>14</a:t>
            </a:fld>
            <a:endParaRPr lang="hr-HR"/>
          </a:p>
        </p:txBody>
      </p:sp>
    </p:spTree>
    <p:extLst>
      <p:ext uri="{BB962C8B-B14F-4D97-AF65-F5344CB8AC3E}">
        <p14:creationId xmlns:p14="http://schemas.microsoft.com/office/powerpoint/2010/main" val="2746723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txBody>
          <a:bodyPr/>
          <a:lstStyle/>
          <a:p>
            <a:endParaRPr lang="en-150"/>
          </a:p>
        </p:txBody>
      </p:sp>
      <p:sp>
        <p:nvSpPr>
          <p:cNvPr id="3" name="Rezervirano mjesto bilježaka 2"/>
          <p:cNvSpPr>
            <a:spLocks noGrp="1"/>
          </p:cNvSpPr>
          <p:nvPr>
            <p:ph type="body" idx="1"/>
          </p:nvPr>
        </p:nvSpPr>
        <p:spPr/>
        <p:txBody>
          <a:bodyPr/>
          <a:lstStyle/>
          <a:p>
            <a:endParaRPr lang="en-150" dirty="0"/>
          </a:p>
        </p:txBody>
      </p:sp>
      <p:sp>
        <p:nvSpPr>
          <p:cNvPr id="4" name="Rezervirano mjesto broja slajda 3"/>
          <p:cNvSpPr>
            <a:spLocks noGrp="1"/>
          </p:cNvSpPr>
          <p:nvPr>
            <p:ph type="sldNum" sz="quarter" idx="5"/>
          </p:nvPr>
        </p:nvSpPr>
        <p:spPr/>
        <p:txBody>
          <a:bodyPr/>
          <a:lstStyle/>
          <a:p>
            <a:fld id="{C75018D1-F488-42D9-879E-6D5108AC1A59}" type="slidenum">
              <a:rPr lang="hr-HR" smtClean="0"/>
              <a:t>17</a:t>
            </a:fld>
            <a:endParaRPr lang="hr-HR"/>
          </a:p>
        </p:txBody>
      </p:sp>
    </p:spTree>
    <p:extLst>
      <p:ext uri="{BB962C8B-B14F-4D97-AF65-F5344CB8AC3E}">
        <p14:creationId xmlns:p14="http://schemas.microsoft.com/office/powerpoint/2010/main" val="7711710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a:xfrm>
            <a:off x="0" y="1"/>
            <a:ext cx="6858000" cy="6096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150"/>
          </a:p>
        </p:txBody>
      </p:sp>
      <p:sp>
        <p:nvSpPr>
          <p:cNvPr id="10" name="Freeform 9"/>
          <p:cNvSpPr/>
          <p:nvPr/>
        </p:nvSpPr>
        <p:spPr>
          <a:xfrm>
            <a:off x="3572" y="1"/>
            <a:ext cx="6854429" cy="6096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150"/>
          </a:p>
        </p:txBody>
      </p:sp>
      <p:sp>
        <p:nvSpPr>
          <p:cNvPr id="2" name="Title 1"/>
          <p:cNvSpPr>
            <a:spLocks noGrp="1"/>
          </p:cNvSpPr>
          <p:nvPr>
            <p:ph type="ctrTitle"/>
          </p:nvPr>
        </p:nvSpPr>
        <p:spPr>
          <a:xfrm>
            <a:off x="257175" y="6613516"/>
            <a:ext cx="4371975" cy="1950720"/>
          </a:xfrm>
        </p:spPr>
        <p:txBody>
          <a:bodyPr anchor="ctr">
            <a:normAutofit/>
          </a:bodyPr>
          <a:lstStyle>
            <a:lvl1pPr algn="r">
              <a:defRPr sz="3300" spc="150" baseline="0"/>
            </a:lvl1pPr>
          </a:lstStyle>
          <a:p>
            <a:r>
              <a:rPr lang="en-US"/>
              <a:t>Click to edit Master title style</a:t>
            </a:r>
            <a:endParaRPr lang="en-US" dirty="0"/>
          </a:p>
        </p:txBody>
      </p:sp>
      <p:sp>
        <p:nvSpPr>
          <p:cNvPr id="3" name="Subtitle 2"/>
          <p:cNvSpPr>
            <a:spLocks noGrp="1"/>
          </p:cNvSpPr>
          <p:nvPr>
            <p:ph type="subTitle" idx="1"/>
          </p:nvPr>
        </p:nvSpPr>
        <p:spPr>
          <a:xfrm>
            <a:off x="4843463" y="6613516"/>
            <a:ext cx="1800225" cy="1950720"/>
          </a:xfrm>
        </p:spPr>
        <p:txBody>
          <a:bodyPr lIns="91440" rIns="91440" anchor="ctr">
            <a:normAutofit/>
          </a:bodyPr>
          <a:lstStyle>
            <a:lvl1pPr marL="0" indent="0" algn="l">
              <a:lnSpc>
                <a:spcPct val="100000"/>
              </a:lnSpc>
              <a:spcBef>
                <a:spcPts val="0"/>
              </a:spcBef>
              <a:buNone/>
              <a:defRPr sz="1200">
                <a:solidFill>
                  <a:schemeClr val="tx1">
                    <a:lumMod val="95000"/>
                    <a:lumOff val="5000"/>
                  </a:schemeClr>
                </a:solidFill>
              </a:defRPr>
            </a:lvl1pPr>
            <a:lvl2pPr marL="342900" indent="0" algn="ctr">
              <a:buNone/>
              <a:defRPr sz="1200"/>
            </a:lvl2pPr>
            <a:lvl3pPr marL="685800" indent="0" algn="ctr">
              <a:buNone/>
              <a:defRPr sz="12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37F2BABB-5C3A-4762-9459-259B19333F19}" type="datetimeFigureOut">
              <a:rPr lang="hr-HR" smtClean="0"/>
              <a:t>7.4.2026.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40D193BD-0372-4EE5-8968-BC0F7E841519}" type="slidenum">
              <a:rPr lang="hr-HR" smtClean="0"/>
              <a:t>‹#›</a:t>
            </a:fld>
            <a:endParaRPr lang="hr-HR"/>
          </a:p>
        </p:txBody>
      </p:sp>
      <p:cxnSp>
        <p:nvCxnSpPr>
          <p:cNvPr id="8" name="Straight Connector 7"/>
          <p:cNvCxnSpPr/>
          <p:nvPr/>
        </p:nvCxnSpPr>
        <p:spPr>
          <a:xfrm flipV="1">
            <a:off x="4717599" y="7018808"/>
            <a:ext cx="0" cy="12192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2390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F2BABB-5C3A-4762-9459-259B19333F19}" type="datetimeFigureOut">
              <a:rPr lang="hr-HR" smtClean="0"/>
              <a:t>7.4.2026.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40D193BD-0372-4EE5-8968-BC0F7E841519}" type="slidenum">
              <a:rPr lang="hr-HR" smtClean="0"/>
              <a:t>‹#›</a:t>
            </a:fld>
            <a:endParaRPr lang="hr-HR"/>
          </a:p>
        </p:txBody>
      </p:sp>
    </p:spTree>
    <p:extLst>
      <p:ext uri="{BB962C8B-B14F-4D97-AF65-F5344CB8AC3E}">
        <p14:creationId xmlns:p14="http://schemas.microsoft.com/office/powerpoint/2010/main" val="1622901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8" y="1016000"/>
            <a:ext cx="1478756" cy="72136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557214" y="1016000"/>
            <a:ext cx="4264819" cy="72136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F2BABB-5C3A-4762-9459-259B19333F19}" type="datetimeFigureOut">
              <a:rPr lang="hr-HR" smtClean="0"/>
              <a:t>7.4.2026.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40D193BD-0372-4EE5-8968-BC0F7E841519}" type="slidenum">
              <a:rPr lang="hr-HR" smtClean="0"/>
              <a:t>‹#›</a:t>
            </a:fld>
            <a:endParaRPr lang="hr-HR"/>
          </a:p>
        </p:txBody>
      </p:sp>
      <p:cxnSp>
        <p:nvCxnSpPr>
          <p:cNvPr id="7" name="Straight Connector 6"/>
          <p:cNvCxnSpPr/>
          <p:nvPr/>
        </p:nvCxnSpPr>
        <p:spPr>
          <a:xfrm rot="5400000" flipV="1">
            <a:off x="5657850" y="431442"/>
            <a:ext cx="0" cy="51435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0275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F2BABB-5C3A-4762-9459-259B19333F19}" type="datetimeFigureOut">
              <a:rPr lang="hr-HR" smtClean="0"/>
              <a:t>7.4.2026.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40D193BD-0372-4EE5-8968-BC0F7E841519}" type="slidenum">
              <a:rPr lang="hr-HR" smtClean="0"/>
              <a:t>‹#›</a:t>
            </a:fld>
            <a:endParaRPr lang="hr-HR"/>
          </a:p>
        </p:txBody>
      </p:sp>
    </p:spTree>
    <p:extLst>
      <p:ext uri="{BB962C8B-B14F-4D97-AF65-F5344CB8AC3E}">
        <p14:creationId xmlns:p14="http://schemas.microsoft.com/office/powerpoint/2010/main" val="3720310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1"/>
            <a:ext cx="6858000" cy="6096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150"/>
          </a:p>
        </p:txBody>
      </p:sp>
      <p:sp>
        <p:nvSpPr>
          <p:cNvPr id="11" name="Freeform 10"/>
          <p:cNvSpPr/>
          <p:nvPr/>
        </p:nvSpPr>
        <p:spPr>
          <a:xfrm>
            <a:off x="3572" y="1"/>
            <a:ext cx="6854429" cy="6096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150"/>
          </a:p>
        </p:txBody>
      </p:sp>
      <p:sp>
        <p:nvSpPr>
          <p:cNvPr id="2" name="Title 1"/>
          <p:cNvSpPr>
            <a:spLocks noGrp="1"/>
          </p:cNvSpPr>
          <p:nvPr>
            <p:ph type="title"/>
          </p:nvPr>
        </p:nvSpPr>
        <p:spPr>
          <a:xfrm>
            <a:off x="257175" y="6613516"/>
            <a:ext cx="4371975" cy="1950720"/>
          </a:xfrm>
        </p:spPr>
        <p:txBody>
          <a:bodyPr anchor="ctr">
            <a:normAutofit/>
          </a:bodyPr>
          <a:lstStyle>
            <a:lvl1pPr algn="r">
              <a:defRPr sz="3300" b="0" spc="150" baseline="0"/>
            </a:lvl1pPr>
          </a:lstStyle>
          <a:p>
            <a:r>
              <a:rPr lang="en-US"/>
              <a:t>Click to edit Master title style</a:t>
            </a:r>
            <a:endParaRPr lang="en-US" dirty="0"/>
          </a:p>
        </p:txBody>
      </p:sp>
      <p:sp>
        <p:nvSpPr>
          <p:cNvPr id="3" name="Text Placeholder 2"/>
          <p:cNvSpPr>
            <a:spLocks noGrp="1"/>
          </p:cNvSpPr>
          <p:nvPr>
            <p:ph type="body" idx="1"/>
          </p:nvPr>
        </p:nvSpPr>
        <p:spPr>
          <a:xfrm>
            <a:off x="4843463" y="6613516"/>
            <a:ext cx="1800225" cy="1950720"/>
          </a:xfrm>
        </p:spPr>
        <p:txBody>
          <a:bodyPr lIns="91440" rIns="91440" anchor="ctr">
            <a:normAutofit/>
          </a:bodyPr>
          <a:lstStyle>
            <a:lvl1pPr marL="0" indent="0">
              <a:lnSpc>
                <a:spcPct val="100000"/>
              </a:lnSpc>
              <a:spcBef>
                <a:spcPts val="0"/>
              </a:spcBef>
              <a:buNone/>
              <a:defRPr sz="1200">
                <a:solidFill>
                  <a:schemeClr val="tx1">
                    <a:lumMod val="95000"/>
                    <a:lumOff val="5000"/>
                  </a:schemeClr>
                </a:solidFill>
              </a:defRPr>
            </a:lvl1pPr>
            <a:lvl2pPr marL="342900" indent="0">
              <a:buNone/>
              <a:defRPr sz="120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7F2BABB-5C3A-4762-9459-259B19333F19}" type="datetimeFigureOut">
              <a:rPr lang="hr-HR" smtClean="0"/>
              <a:t>7.4.2026.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40D193BD-0372-4EE5-8968-BC0F7E841519}" type="slidenum">
              <a:rPr lang="hr-HR" smtClean="0"/>
              <a:t>‹#›</a:t>
            </a:fld>
            <a:endParaRPr lang="hr-HR"/>
          </a:p>
        </p:txBody>
      </p:sp>
      <p:cxnSp>
        <p:nvCxnSpPr>
          <p:cNvPr id="8" name="Straight Connector 7"/>
          <p:cNvCxnSpPr/>
          <p:nvPr/>
        </p:nvCxnSpPr>
        <p:spPr>
          <a:xfrm flipV="1">
            <a:off x="4717599" y="7018808"/>
            <a:ext cx="0" cy="12192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2143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76072" y="780288"/>
            <a:ext cx="5467541" cy="1999488"/>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76072" y="3048000"/>
            <a:ext cx="2674620" cy="536448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368993" y="3048000"/>
            <a:ext cx="2674620" cy="536448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7F2BABB-5C3A-4762-9459-259B19333F19}" type="datetimeFigureOut">
              <a:rPr lang="hr-HR" smtClean="0"/>
              <a:t>7.4.2026.</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40D193BD-0372-4EE5-8968-BC0F7E841519}" type="slidenum">
              <a:rPr lang="hr-HR" smtClean="0"/>
              <a:t>‹#›</a:t>
            </a:fld>
            <a:endParaRPr lang="hr-HR"/>
          </a:p>
        </p:txBody>
      </p:sp>
    </p:spTree>
    <p:extLst>
      <p:ext uri="{BB962C8B-B14F-4D97-AF65-F5344CB8AC3E}">
        <p14:creationId xmlns:p14="http://schemas.microsoft.com/office/powerpoint/2010/main" val="1577329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576072" y="780288"/>
            <a:ext cx="5467541" cy="19994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576072" y="2906181"/>
            <a:ext cx="2674620" cy="1097280"/>
          </a:xfrm>
        </p:spPr>
        <p:txBody>
          <a:bodyPr lIns="137160" rIns="137160" anchor="ctr">
            <a:normAutofit/>
          </a:bodyPr>
          <a:lstStyle>
            <a:lvl1pPr marL="0" indent="0">
              <a:spcBef>
                <a:spcPts val="0"/>
              </a:spcBef>
              <a:spcAft>
                <a:spcPts val="0"/>
              </a:spcAft>
              <a:buNone/>
              <a:defRPr sz="1650" b="0" cap="none" baseline="0">
                <a:solidFill>
                  <a:schemeClr val="accent1"/>
                </a:solidFill>
                <a:latin typeface="+mn-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576072" y="3957051"/>
            <a:ext cx="2674620" cy="445542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368993" y="2906181"/>
            <a:ext cx="2674620" cy="1097280"/>
          </a:xfrm>
        </p:spPr>
        <p:txBody>
          <a:bodyPr lIns="137160" rIns="137160" anchor="ctr">
            <a:normAutofit/>
          </a:bodyPr>
          <a:lstStyle>
            <a:lvl1pPr marL="0" indent="0">
              <a:spcBef>
                <a:spcPts val="0"/>
              </a:spcBef>
              <a:spcAft>
                <a:spcPts val="0"/>
              </a:spcAft>
              <a:buNone/>
              <a:defRPr lang="en-US" sz="1650" b="0" kern="1200" cap="none" baseline="0" dirty="0">
                <a:solidFill>
                  <a:schemeClr val="accent1"/>
                </a:solidFill>
                <a:latin typeface="+mn-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lvl="0" indent="0" algn="l" defTabSz="685800" rtl="0" eaLnBrk="1" latinLnBrk="0" hangingPunct="1">
              <a:lnSpc>
                <a:spcPct val="90000"/>
              </a:lnSpc>
              <a:spcBef>
                <a:spcPts val="1350"/>
              </a:spcBef>
              <a:buNone/>
            </a:pPr>
            <a:r>
              <a:rPr lang="en-US"/>
              <a:t>Edit Master text styles</a:t>
            </a:r>
          </a:p>
        </p:txBody>
      </p:sp>
      <p:sp>
        <p:nvSpPr>
          <p:cNvPr id="6" name="Content Placeholder 5"/>
          <p:cNvSpPr>
            <a:spLocks noGrp="1"/>
          </p:cNvSpPr>
          <p:nvPr>
            <p:ph sz="quarter" idx="4"/>
          </p:nvPr>
        </p:nvSpPr>
        <p:spPr>
          <a:xfrm>
            <a:off x="3368993" y="3957051"/>
            <a:ext cx="2674620" cy="445542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7F2BABB-5C3A-4762-9459-259B19333F19}" type="datetimeFigureOut">
              <a:rPr lang="hr-HR" smtClean="0"/>
              <a:t>7.4.2026.</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40D193BD-0372-4EE5-8968-BC0F7E841519}" type="slidenum">
              <a:rPr lang="hr-HR" smtClean="0"/>
              <a:t>‹#›</a:t>
            </a:fld>
            <a:endParaRPr lang="hr-HR"/>
          </a:p>
        </p:txBody>
      </p:sp>
    </p:spTree>
    <p:extLst>
      <p:ext uri="{BB962C8B-B14F-4D97-AF65-F5344CB8AC3E}">
        <p14:creationId xmlns:p14="http://schemas.microsoft.com/office/powerpoint/2010/main" val="4250338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7F2BABB-5C3A-4762-9459-259B19333F19}" type="datetimeFigureOut">
              <a:rPr lang="hr-HR" smtClean="0"/>
              <a:t>7.4.2026.</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40D193BD-0372-4EE5-8968-BC0F7E841519}" type="slidenum">
              <a:rPr lang="hr-HR" smtClean="0"/>
              <a:t>‹#›</a:t>
            </a:fld>
            <a:endParaRPr lang="hr-HR"/>
          </a:p>
        </p:txBody>
      </p:sp>
    </p:spTree>
    <p:extLst>
      <p:ext uri="{BB962C8B-B14F-4D97-AF65-F5344CB8AC3E}">
        <p14:creationId xmlns:p14="http://schemas.microsoft.com/office/powerpoint/2010/main" val="318808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F2BABB-5C3A-4762-9459-259B19333F19}" type="datetimeFigureOut">
              <a:rPr lang="hr-HR" smtClean="0"/>
              <a:t>7.4.2026.</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40D193BD-0372-4EE5-8968-BC0F7E841519}" type="slidenum">
              <a:rPr lang="hr-HR" smtClean="0"/>
              <a:t>‹#›</a:t>
            </a:fld>
            <a:endParaRPr lang="hr-HR"/>
          </a:p>
        </p:txBody>
      </p:sp>
    </p:spTree>
    <p:extLst>
      <p:ext uri="{BB962C8B-B14F-4D97-AF65-F5344CB8AC3E}">
        <p14:creationId xmlns:p14="http://schemas.microsoft.com/office/powerpoint/2010/main" val="1527031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576072" y="628679"/>
            <a:ext cx="2468880" cy="2316480"/>
          </a:xfrm>
        </p:spPr>
        <p:txBody>
          <a:bodyPr>
            <a:noAutofit/>
          </a:bodyPr>
          <a:lstStyle>
            <a:lvl1pPr>
              <a:lnSpc>
                <a:spcPct val="80000"/>
              </a:lnSpc>
              <a:defRPr sz="2700"/>
            </a:lvl1pPr>
          </a:lstStyle>
          <a:p>
            <a:r>
              <a:rPr lang="en-US"/>
              <a:t>Click to edit Master title style</a:t>
            </a:r>
            <a:endParaRPr lang="en-US" dirty="0"/>
          </a:p>
        </p:txBody>
      </p:sp>
      <p:sp>
        <p:nvSpPr>
          <p:cNvPr id="3" name="Content Placeholder 2"/>
          <p:cNvSpPr>
            <a:spLocks noGrp="1"/>
          </p:cNvSpPr>
          <p:nvPr>
            <p:ph idx="1"/>
          </p:nvPr>
        </p:nvSpPr>
        <p:spPr>
          <a:xfrm>
            <a:off x="3214687" y="1097280"/>
            <a:ext cx="3194114" cy="6912864"/>
          </a:xfrm>
        </p:spPr>
        <p:txBody>
          <a:bodyPr>
            <a:normAutofit/>
          </a:bodyPr>
          <a:lstStyle>
            <a:lvl1pPr>
              <a:defRPr sz="1500"/>
            </a:lvl1pPr>
            <a:lvl2pPr>
              <a:defRPr sz="1200"/>
            </a:lvl2pPr>
            <a:lvl3pPr>
              <a:defRPr sz="900"/>
            </a:lvl3pPr>
            <a:lvl4pPr>
              <a:defRPr sz="900"/>
            </a:lvl4pPr>
            <a:lvl5pPr>
              <a:defRPr sz="900"/>
            </a:lvl5pPr>
            <a:lvl6pPr>
              <a:defRPr sz="900"/>
            </a:lvl6pPr>
            <a:lvl7pPr>
              <a:defRPr sz="900"/>
            </a:lvl7pPr>
            <a:lvl8pPr>
              <a:defRPr sz="900"/>
            </a:lvl8pPr>
            <a:lvl9pPr>
              <a:defRPr sz="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6072" y="3010008"/>
            <a:ext cx="2468880" cy="5016392"/>
          </a:xfrm>
        </p:spPr>
        <p:txBody>
          <a:bodyPr lIns="91440" rIns="91440">
            <a:normAutofit/>
          </a:bodyPr>
          <a:lstStyle>
            <a:lvl1pPr marL="0" indent="0">
              <a:lnSpc>
                <a:spcPct val="108000"/>
              </a:lnSpc>
              <a:spcBef>
                <a:spcPts val="450"/>
              </a:spcBef>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37F2BABB-5C3A-4762-9459-259B19333F19}" type="datetimeFigureOut">
              <a:rPr lang="hr-HR" smtClean="0"/>
              <a:t>7.4.2026.</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40D193BD-0372-4EE5-8968-BC0F7E841519}" type="slidenum">
              <a:rPr lang="hr-HR" smtClean="0"/>
              <a:t>‹#›</a:t>
            </a:fld>
            <a:endParaRPr lang="hr-HR"/>
          </a:p>
        </p:txBody>
      </p:sp>
    </p:spTree>
    <p:extLst>
      <p:ext uri="{BB962C8B-B14F-4D97-AF65-F5344CB8AC3E}">
        <p14:creationId xmlns:p14="http://schemas.microsoft.com/office/powerpoint/2010/main" val="2567379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7175" y="6613517"/>
            <a:ext cx="4371975" cy="1950720"/>
          </a:xfrm>
        </p:spPr>
        <p:txBody>
          <a:bodyPr anchor="ctr">
            <a:normAutofit/>
          </a:bodyPr>
          <a:lstStyle>
            <a:lvl1pPr algn="r">
              <a:defRPr sz="3300" spc="15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6856286" cy="6096000"/>
          </a:xfrm>
          <a:solidFill>
            <a:schemeClr val="accent1">
              <a:lumMod val="60000"/>
              <a:lumOff val="40000"/>
            </a:schemeClr>
          </a:solidFill>
        </p:spPr>
        <p:txBody>
          <a:bodyPr lIns="457200" tIns="365760"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en-US"/>
              <a:t>Click icon to add picture</a:t>
            </a:r>
            <a:endParaRPr lang="en-US" dirty="0"/>
          </a:p>
        </p:txBody>
      </p:sp>
      <p:sp>
        <p:nvSpPr>
          <p:cNvPr id="4" name="Text Placeholder 3"/>
          <p:cNvSpPr>
            <a:spLocks noGrp="1"/>
          </p:cNvSpPr>
          <p:nvPr>
            <p:ph type="body" sz="half" idx="2"/>
          </p:nvPr>
        </p:nvSpPr>
        <p:spPr>
          <a:xfrm>
            <a:off x="4843463" y="6613517"/>
            <a:ext cx="1800225" cy="1950720"/>
          </a:xfrm>
        </p:spPr>
        <p:txBody>
          <a:bodyPr lIns="91440" rIns="91440" anchor="ctr">
            <a:normAutofit/>
          </a:bodyPr>
          <a:lstStyle>
            <a:lvl1pPr marL="0" indent="0">
              <a:lnSpc>
                <a:spcPct val="100000"/>
              </a:lnSpc>
              <a:spcBef>
                <a:spcPts val="0"/>
              </a:spcBef>
              <a:buNone/>
              <a:defRPr sz="1200">
                <a:solidFill>
                  <a:schemeClr val="tx1">
                    <a:lumMod val="95000"/>
                    <a:lumOff val="5000"/>
                  </a:schemeClr>
                </a:solidFill>
              </a:defRPr>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Edit Master text styles</a:t>
            </a:r>
          </a:p>
        </p:txBody>
      </p:sp>
      <p:sp>
        <p:nvSpPr>
          <p:cNvPr id="5" name="Date Placeholder 4"/>
          <p:cNvSpPr>
            <a:spLocks noGrp="1"/>
          </p:cNvSpPr>
          <p:nvPr>
            <p:ph type="dt" sz="half" idx="10"/>
          </p:nvPr>
        </p:nvSpPr>
        <p:spPr/>
        <p:txBody>
          <a:bodyPr/>
          <a:lstStyle/>
          <a:p>
            <a:fld id="{37F2BABB-5C3A-4762-9459-259B19333F19}" type="datetimeFigureOut">
              <a:rPr lang="hr-HR" smtClean="0"/>
              <a:t>7.4.2026.</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40D193BD-0372-4EE5-8968-BC0F7E841519}" type="slidenum">
              <a:rPr lang="hr-HR" smtClean="0"/>
              <a:t>‹#›</a:t>
            </a:fld>
            <a:endParaRPr lang="hr-HR"/>
          </a:p>
        </p:txBody>
      </p:sp>
      <p:cxnSp>
        <p:nvCxnSpPr>
          <p:cNvPr id="8" name="Straight Connector 7"/>
          <p:cNvCxnSpPr/>
          <p:nvPr/>
        </p:nvCxnSpPr>
        <p:spPr>
          <a:xfrm flipV="1">
            <a:off x="4717599" y="7018808"/>
            <a:ext cx="0" cy="12192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9007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76072" y="780288"/>
            <a:ext cx="5467541" cy="199948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76073" y="3048000"/>
            <a:ext cx="5467541" cy="536448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6073" y="8627605"/>
            <a:ext cx="1211705" cy="365760"/>
          </a:xfrm>
          <a:prstGeom prst="rect">
            <a:avLst/>
          </a:prstGeom>
        </p:spPr>
        <p:txBody>
          <a:bodyPr vert="horz" lIns="91440" tIns="45720" rIns="91440" bIns="45720" rtlCol="0" anchor="ctr"/>
          <a:lstStyle>
            <a:lvl1pPr algn="l">
              <a:defRPr sz="750">
                <a:solidFill>
                  <a:schemeClr val="tx1">
                    <a:lumMod val="95000"/>
                    <a:lumOff val="5000"/>
                  </a:schemeClr>
                </a:solidFill>
                <a:latin typeface="+mj-lt"/>
              </a:defRPr>
            </a:lvl1pPr>
          </a:lstStyle>
          <a:p>
            <a:fld id="{37F2BABB-5C3A-4762-9459-259B19333F19}" type="datetimeFigureOut">
              <a:rPr lang="hr-HR" smtClean="0"/>
              <a:t>7.4.2026.</a:t>
            </a:fld>
            <a:endParaRPr lang="hr-HR"/>
          </a:p>
        </p:txBody>
      </p:sp>
      <p:sp>
        <p:nvSpPr>
          <p:cNvPr id="5" name="Footer Placeholder 4"/>
          <p:cNvSpPr>
            <a:spLocks noGrp="1"/>
          </p:cNvSpPr>
          <p:nvPr>
            <p:ph type="ftr" sz="quarter" idx="3"/>
          </p:nvPr>
        </p:nvSpPr>
        <p:spPr>
          <a:xfrm>
            <a:off x="2724150" y="8627605"/>
            <a:ext cx="3319571" cy="365760"/>
          </a:xfrm>
          <a:prstGeom prst="rect">
            <a:avLst/>
          </a:prstGeom>
        </p:spPr>
        <p:txBody>
          <a:bodyPr vert="horz" lIns="91440" tIns="45720" rIns="91440" bIns="45720" rtlCol="0" anchor="ctr"/>
          <a:lstStyle>
            <a:lvl1pPr algn="r">
              <a:defRPr sz="750" cap="all" baseline="0">
                <a:solidFill>
                  <a:schemeClr val="tx1">
                    <a:lumMod val="95000"/>
                    <a:lumOff val="5000"/>
                  </a:schemeClr>
                </a:solidFill>
                <a:latin typeface="+mj-lt"/>
              </a:defRPr>
            </a:lvl1pPr>
          </a:lstStyle>
          <a:p>
            <a:endParaRPr lang="hr-HR"/>
          </a:p>
        </p:txBody>
      </p:sp>
      <p:sp>
        <p:nvSpPr>
          <p:cNvPr id="6" name="Slide Number Placeholder 5"/>
          <p:cNvSpPr>
            <a:spLocks noGrp="1"/>
          </p:cNvSpPr>
          <p:nvPr>
            <p:ph type="sldNum" sz="quarter" idx="4"/>
          </p:nvPr>
        </p:nvSpPr>
        <p:spPr>
          <a:xfrm>
            <a:off x="6096000" y="8627605"/>
            <a:ext cx="547688" cy="365760"/>
          </a:xfrm>
          <a:prstGeom prst="rect">
            <a:avLst/>
          </a:prstGeom>
        </p:spPr>
        <p:txBody>
          <a:bodyPr vert="horz" lIns="91440" tIns="45720" rIns="91440" bIns="45720" rtlCol="0" anchor="ctr"/>
          <a:lstStyle>
            <a:lvl1pPr algn="l">
              <a:defRPr sz="750">
                <a:solidFill>
                  <a:schemeClr val="tx1">
                    <a:lumMod val="95000"/>
                    <a:lumOff val="5000"/>
                  </a:schemeClr>
                </a:solidFill>
                <a:latin typeface="+mj-lt"/>
              </a:defRPr>
            </a:lvl1pPr>
          </a:lstStyle>
          <a:p>
            <a:fld id="{40D193BD-0372-4EE5-8968-BC0F7E841519}" type="slidenum">
              <a:rPr lang="hr-HR" smtClean="0"/>
              <a:t>‹#›</a:t>
            </a:fld>
            <a:endParaRPr lang="hr-HR"/>
          </a:p>
        </p:txBody>
      </p:sp>
      <p:cxnSp>
        <p:nvCxnSpPr>
          <p:cNvPr id="7" name="Straight Connector 6"/>
          <p:cNvCxnSpPr/>
          <p:nvPr/>
        </p:nvCxnSpPr>
        <p:spPr>
          <a:xfrm flipV="1">
            <a:off x="428625" y="1101765"/>
            <a:ext cx="0" cy="12192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541554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80000"/>
        </a:lnSpc>
        <a:spcBef>
          <a:spcPct val="0"/>
        </a:spcBef>
        <a:buNone/>
        <a:defRPr sz="3300" kern="1200" cap="all" spc="75" baseline="0">
          <a:solidFill>
            <a:schemeClr val="tx1">
              <a:lumMod val="95000"/>
              <a:lumOff val="5000"/>
            </a:schemeClr>
          </a:solidFill>
          <a:latin typeface="+mj-lt"/>
          <a:ea typeface="+mj-ea"/>
          <a:cs typeface="+mj-cs"/>
        </a:defRPr>
      </a:lvl1pPr>
    </p:titleStyle>
    <p:bodyStyle>
      <a:lvl1pPr marL="68580" indent="-68580" algn="l" defTabSz="685800" rtl="0" eaLnBrk="1" latinLnBrk="0" hangingPunct="1">
        <a:lnSpc>
          <a:spcPct val="90000"/>
        </a:lnSpc>
        <a:spcBef>
          <a:spcPts val="900"/>
        </a:spcBef>
        <a:spcAft>
          <a:spcPts val="150"/>
        </a:spcAft>
        <a:buClr>
          <a:schemeClr val="accent1"/>
        </a:buClr>
        <a:buSzPct val="100000"/>
        <a:buFont typeface="Tw Cen MT" panose="020B0602020104020603" pitchFamily="34" charset="0"/>
        <a:buChar char=" "/>
        <a:defRPr sz="1500" kern="1200">
          <a:solidFill>
            <a:schemeClr val="tx1"/>
          </a:solidFill>
          <a:latin typeface="+mn-lt"/>
          <a:ea typeface="+mn-ea"/>
          <a:cs typeface="+mn-cs"/>
        </a:defRPr>
      </a:lvl1pPr>
      <a:lvl2pPr marL="198882" indent="-102870" algn="l" defTabSz="685800" rtl="0" eaLnBrk="1" latinLnBrk="0" hangingPunct="1">
        <a:lnSpc>
          <a:spcPct val="90000"/>
        </a:lnSpc>
        <a:spcBef>
          <a:spcPts val="150"/>
        </a:spcBef>
        <a:spcAft>
          <a:spcPts val="300"/>
        </a:spcAft>
        <a:buClr>
          <a:schemeClr val="accent1"/>
        </a:buClr>
        <a:buFont typeface="Wingdings 3" pitchFamily="18" charset="2"/>
        <a:buChar char=""/>
        <a:defRPr sz="1200" kern="1200">
          <a:solidFill>
            <a:schemeClr val="tx1"/>
          </a:solidFill>
          <a:latin typeface="+mn-lt"/>
          <a:ea typeface="+mn-ea"/>
          <a:cs typeface="+mn-cs"/>
        </a:defRPr>
      </a:lvl2pPr>
      <a:lvl3pPr marL="336042" indent="-102870" algn="l" defTabSz="685800" rtl="0" eaLnBrk="1" latinLnBrk="0" hangingPunct="1">
        <a:lnSpc>
          <a:spcPct val="90000"/>
        </a:lnSpc>
        <a:spcBef>
          <a:spcPts val="150"/>
        </a:spcBef>
        <a:spcAft>
          <a:spcPts val="300"/>
        </a:spcAft>
        <a:buClr>
          <a:schemeClr val="accent1"/>
        </a:buClr>
        <a:buFont typeface="Wingdings 3" pitchFamily="18" charset="2"/>
        <a:buChar char=""/>
        <a:defRPr sz="900" kern="1200">
          <a:solidFill>
            <a:schemeClr val="tx1"/>
          </a:solidFill>
          <a:latin typeface="+mn-lt"/>
          <a:ea typeface="+mn-ea"/>
          <a:cs typeface="+mn-cs"/>
        </a:defRPr>
      </a:lvl3pPr>
      <a:lvl4pPr marL="445770" indent="-102870" algn="l" defTabSz="685800" rtl="0" eaLnBrk="1" latinLnBrk="0" hangingPunct="1">
        <a:lnSpc>
          <a:spcPct val="90000"/>
        </a:lnSpc>
        <a:spcBef>
          <a:spcPts val="150"/>
        </a:spcBef>
        <a:spcAft>
          <a:spcPts val="300"/>
        </a:spcAft>
        <a:buClr>
          <a:schemeClr val="accent1"/>
        </a:buClr>
        <a:buFont typeface="Wingdings 3" pitchFamily="18" charset="2"/>
        <a:buChar char=""/>
        <a:defRPr sz="900" kern="1200">
          <a:solidFill>
            <a:schemeClr val="tx1"/>
          </a:solidFill>
          <a:latin typeface="+mn-lt"/>
          <a:ea typeface="+mn-ea"/>
          <a:cs typeface="+mn-cs"/>
        </a:defRPr>
      </a:lvl4pPr>
      <a:lvl5pPr marL="582930" indent="-102870" algn="l" defTabSz="685800" rtl="0" eaLnBrk="1" latinLnBrk="0" hangingPunct="1">
        <a:lnSpc>
          <a:spcPct val="90000"/>
        </a:lnSpc>
        <a:spcBef>
          <a:spcPts val="150"/>
        </a:spcBef>
        <a:spcAft>
          <a:spcPts val="300"/>
        </a:spcAft>
        <a:buClr>
          <a:schemeClr val="accent1"/>
        </a:buClr>
        <a:buFont typeface="Wingdings 3" pitchFamily="18" charset="2"/>
        <a:buChar char=""/>
        <a:defRPr sz="900" kern="1200">
          <a:solidFill>
            <a:schemeClr val="tx1"/>
          </a:solidFill>
          <a:latin typeface="+mn-lt"/>
          <a:ea typeface="+mn-ea"/>
          <a:cs typeface="+mn-cs"/>
        </a:defRPr>
      </a:lvl5pPr>
      <a:lvl6pPr marL="685800" indent="-102870" algn="l" defTabSz="685800" rtl="0" eaLnBrk="1" latinLnBrk="0" hangingPunct="1">
        <a:lnSpc>
          <a:spcPct val="90000"/>
        </a:lnSpc>
        <a:spcBef>
          <a:spcPts val="150"/>
        </a:spcBef>
        <a:spcAft>
          <a:spcPts val="300"/>
        </a:spcAft>
        <a:buClr>
          <a:schemeClr val="accent1"/>
        </a:buClr>
        <a:buFont typeface="Wingdings 3" pitchFamily="18" charset="2"/>
        <a:buChar char=""/>
        <a:defRPr sz="900" kern="1200">
          <a:solidFill>
            <a:schemeClr val="tx1"/>
          </a:solidFill>
          <a:latin typeface="+mn-lt"/>
          <a:ea typeface="+mn-ea"/>
          <a:cs typeface="+mn-cs"/>
        </a:defRPr>
      </a:lvl6pPr>
      <a:lvl7pPr marL="795528" indent="-102870" algn="l" defTabSz="685800" rtl="0" eaLnBrk="1" latinLnBrk="0" hangingPunct="1">
        <a:lnSpc>
          <a:spcPct val="90000"/>
        </a:lnSpc>
        <a:spcBef>
          <a:spcPts val="150"/>
        </a:spcBef>
        <a:spcAft>
          <a:spcPts val="300"/>
        </a:spcAft>
        <a:buClr>
          <a:schemeClr val="accent1"/>
        </a:buClr>
        <a:buFont typeface="Wingdings 3" pitchFamily="18" charset="2"/>
        <a:buChar char=""/>
        <a:defRPr sz="900" kern="1200">
          <a:solidFill>
            <a:schemeClr val="tx1"/>
          </a:solidFill>
          <a:latin typeface="+mn-lt"/>
          <a:ea typeface="+mn-ea"/>
          <a:cs typeface="+mn-cs"/>
        </a:defRPr>
      </a:lvl7pPr>
      <a:lvl8pPr marL="912114" indent="-102870" algn="l" defTabSz="685800" rtl="0" eaLnBrk="1" latinLnBrk="0" hangingPunct="1">
        <a:lnSpc>
          <a:spcPct val="90000"/>
        </a:lnSpc>
        <a:spcBef>
          <a:spcPts val="150"/>
        </a:spcBef>
        <a:spcAft>
          <a:spcPts val="300"/>
        </a:spcAft>
        <a:buClr>
          <a:schemeClr val="accent1"/>
        </a:buClr>
        <a:buFont typeface="Wingdings 3" pitchFamily="18" charset="2"/>
        <a:buChar char=""/>
        <a:defRPr sz="900" kern="1200">
          <a:solidFill>
            <a:schemeClr val="tx1"/>
          </a:solidFill>
          <a:latin typeface="+mn-lt"/>
          <a:ea typeface="+mn-ea"/>
          <a:cs typeface="+mn-cs"/>
        </a:defRPr>
      </a:lvl8pPr>
      <a:lvl9pPr marL="1021842" indent="-102870" algn="l" defTabSz="685800" rtl="0" eaLnBrk="1" latinLnBrk="0" hangingPunct="1">
        <a:lnSpc>
          <a:spcPct val="90000"/>
        </a:lnSpc>
        <a:spcBef>
          <a:spcPts val="150"/>
        </a:spcBef>
        <a:spcAft>
          <a:spcPts val="300"/>
        </a:spcAft>
        <a:buClr>
          <a:schemeClr val="accent1"/>
        </a:buClr>
        <a:buFont typeface="Wingdings 3" pitchFamily="18" charset="2"/>
        <a:buChar char=""/>
        <a:defRPr sz="9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pag-outdoor.com/"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novice.svet24.si/"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zadar.hr/"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hyperlink" Target="http://www.croatia.hr/" TargetMode="Externa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471110"/>
            <a:ext cx="5961185" cy="1999488"/>
          </a:xfrm>
        </p:spPr>
        <p:txBody>
          <a:bodyPr>
            <a:normAutofit/>
          </a:bodyPr>
          <a:lstStyle/>
          <a:p>
            <a:pPr algn="ctr"/>
            <a:r>
              <a:rPr lang="pl-PL" sz="1800" b="1" dirty="0">
                <a:latin typeface="Verdana" panose="020B0604030504040204" pitchFamily="34" charset="0"/>
                <a:ea typeface="Verdana" panose="020B0604030504040204" pitchFamily="34" charset="0"/>
              </a:rPr>
              <a:t>IZVJEŠĆE O IZVRŠENJU PROGRAMA RADA TURISTIČKE ZAJEDNICE </a:t>
            </a:r>
            <a:r>
              <a:rPr lang="en-US" sz="1800" b="1" dirty="0">
                <a:latin typeface="Verdana" panose="020B0604030504040204" pitchFamily="34" charset="0"/>
                <a:ea typeface="Verdana" panose="020B0604030504040204" pitchFamily="34" charset="0"/>
              </a:rPr>
              <a:t/>
            </a:r>
            <a:br>
              <a:rPr lang="en-US" sz="1800" b="1" dirty="0">
                <a:latin typeface="Verdana" panose="020B0604030504040204" pitchFamily="34" charset="0"/>
                <a:ea typeface="Verdana" panose="020B0604030504040204" pitchFamily="34" charset="0"/>
              </a:rPr>
            </a:br>
            <a:r>
              <a:rPr lang="pl-PL" sz="1800" b="1" dirty="0">
                <a:latin typeface="Verdana" panose="020B0604030504040204" pitchFamily="34" charset="0"/>
                <a:ea typeface="Verdana" panose="020B0604030504040204" pitchFamily="34" charset="0"/>
              </a:rPr>
              <a:t>OPĆINE POVLJANA</a:t>
            </a:r>
            <a:br>
              <a:rPr lang="pl-PL" sz="1800" b="1" dirty="0">
                <a:latin typeface="Verdana" panose="020B0604030504040204" pitchFamily="34" charset="0"/>
                <a:ea typeface="Verdana" panose="020B0604030504040204" pitchFamily="34" charset="0"/>
              </a:rPr>
            </a:br>
            <a:r>
              <a:rPr lang="pl-PL" sz="1800" b="1" dirty="0">
                <a:latin typeface="Verdana" panose="020B0604030504040204" pitchFamily="34" charset="0"/>
                <a:ea typeface="Verdana" panose="020B0604030504040204" pitchFamily="34" charset="0"/>
              </a:rPr>
              <a:t> ZA 2025.</a:t>
            </a:r>
            <a:endParaRPr lang="hr-HR" sz="1800" b="1" dirty="0">
              <a:latin typeface="Verdana" panose="020B0604030504040204" pitchFamily="34" charset="0"/>
              <a:ea typeface="Verdana" panose="020B0604030504040204" pitchFamily="34" charset="0"/>
            </a:endParaRPr>
          </a:p>
        </p:txBody>
      </p:sp>
      <p:pic>
        <p:nvPicPr>
          <p:cNvPr id="7" name="Content Placeholder 6"/>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39615" y="2174275"/>
            <a:ext cx="5978770" cy="4015510"/>
          </a:xfr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9614" y="6189786"/>
            <a:ext cx="2514885" cy="2057400"/>
          </a:xfrm>
          <a:prstGeom prst="rect">
            <a:avLst/>
          </a:prstGeom>
        </p:spPr>
      </p:pic>
      <p:sp>
        <p:nvSpPr>
          <p:cNvPr id="9" name="TextBox 8"/>
          <p:cNvSpPr txBox="1"/>
          <p:nvPr/>
        </p:nvSpPr>
        <p:spPr>
          <a:xfrm>
            <a:off x="3285796" y="6307600"/>
            <a:ext cx="3118098" cy="1754519"/>
          </a:xfrm>
          <a:prstGeom prst="rect">
            <a:avLst/>
          </a:prstGeom>
          <a:noFill/>
        </p:spPr>
        <p:txBody>
          <a:bodyPr wrap="none" rtlCol="0">
            <a:spAutoFit/>
          </a:bodyPr>
          <a:lstStyle/>
          <a:p>
            <a:r>
              <a:rPr lang="hr-HR" sz="1600" dirty="0"/>
              <a:t>TURISTIČKA ZAJEDNICA</a:t>
            </a:r>
          </a:p>
          <a:p>
            <a:r>
              <a:rPr lang="hr-HR" sz="1600" dirty="0"/>
              <a:t>OPĆINE POVLJANA</a:t>
            </a:r>
          </a:p>
          <a:p>
            <a:r>
              <a:rPr lang="hr-HR" sz="1600" dirty="0"/>
              <a:t>Stjepana Radića 20</a:t>
            </a:r>
          </a:p>
          <a:p>
            <a:r>
              <a:rPr lang="hr-HR" sz="1600" dirty="0"/>
              <a:t>         POVLJANA</a:t>
            </a:r>
          </a:p>
          <a:p>
            <a:endParaRPr lang="hr-HR" sz="1467" dirty="0">
              <a:latin typeface="Verdana" panose="020B0604030504040204" pitchFamily="34" charset="0"/>
              <a:ea typeface="Verdana" panose="020B0604030504040204" pitchFamily="34" charset="0"/>
            </a:endParaRPr>
          </a:p>
          <a:p>
            <a:r>
              <a:rPr lang="hr-HR" sz="1467" dirty="0">
                <a:latin typeface="Verdana" panose="020B0604030504040204" pitchFamily="34" charset="0"/>
                <a:ea typeface="Verdana" panose="020B0604030504040204" pitchFamily="34" charset="0"/>
              </a:rPr>
              <a:t>Usvojeno na sjednici Skupštine</a:t>
            </a:r>
          </a:p>
          <a:p>
            <a:r>
              <a:rPr lang="hr-HR" sz="1467" dirty="0" smtClean="0">
                <a:latin typeface="Verdana" panose="020B0604030504040204" pitchFamily="34" charset="0"/>
                <a:ea typeface="Verdana" panose="020B0604030504040204" pitchFamily="34" charset="0"/>
              </a:rPr>
              <a:t>30</a:t>
            </a:r>
            <a:r>
              <a:rPr lang="hr-HR" sz="1467" dirty="0" smtClean="0">
                <a:latin typeface="Verdana" panose="020B0604030504040204" pitchFamily="34" charset="0"/>
                <a:ea typeface="Verdana" panose="020B0604030504040204" pitchFamily="34" charset="0"/>
              </a:rPr>
              <a:t>.3.2026</a:t>
            </a:r>
            <a:r>
              <a:rPr lang="hr-HR" sz="1467" dirty="0">
                <a:latin typeface="Verdana" panose="020B0604030504040204" pitchFamily="34" charset="0"/>
                <a:ea typeface="Verdana" panose="020B0604030504040204" pitchFamily="34" charset="0"/>
              </a:rPr>
              <a:t>. godine</a:t>
            </a:r>
          </a:p>
        </p:txBody>
      </p:sp>
    </p:spTree>
    <p:extLst>
      <p:ext uri="{BB962C8B-B14F-4D97-AF65-F5344CB8AC3E}">
        <p14:creationId xmlns:p14="http://schemas.microsoft.com/office/powerpoint/2010/main" val="39873709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1" y="841664"/>
            <a:ext cx="5985164" cy="7570817"/>
          </a:xfrm>
        </p:spPr>
        <p:txBody>
          <a:bodyPr>
            <a:normAutofit/>
          </a:bodyPr>
          <a:lstStyle/>
          <a:p>
            <a:r>
              <a:rPr lang="hr-HR" sz="1000" dirty="0">
                <a:latin typeface="Verdana" panose="020B0604030504040204" pitchFamily="34" charset="0"/>
                <a:ea typeface="Verdana" panose="020B0604030504040204" pitchFamily="34" charset="0"/>
              </a:rPr>
              <a:t>                       </a:t>
            </a:r>
            <a:r>
              <a:rPr lang="hr-HR" sz="1100" dirty="0">
                <a:latin typeface="Verdana" panose="020B0604030504040204" pitchFamily="34" charset="0"/>
                <a:ea typeface="Verdana" panose="020B0604030504040204" pitchFamily="34" charset="0"/>
              </a:rPr>
              <a:t>5. Ostali prihodi</a:t>
            </a:r>
          </a:p>
          <a:p>
            <a:r>
              <a:rPr lang="hr-HR" sz="1100" dirty="0">
                <a:latin typeface="Verdana" panose="020B0604030504040204" pitchFamily="34" charset="0"/>
                <a:ea typeface="Verdana" panose="020B0604030504040204" pitchFamily="34" charset="0"/>
              </a:rPr>
              <a:t>Ostali prihodi se odnose na povrat sredstava prilikom duple uplate računa.</a:t>
            </a:r>
          </a:p>
          <a:p>
            <a:r>
              <a:rPr lang="hr-HR" sz="1100" b="1" dirty="0">
                <a:solidFill>
                  <a:prstClr val="black">
                    <a:lumMod val="75000"/>
                    <a:lumOff val="25000"/>
                  </a:prstClr>
                </a:solidFill>
                <a:latin typeface="Verdana" panose="020B0604030504040204" pitchFamily="34" charset="0"/>
                <a:ea typeface="Verdana" panose="020B0604030504040204" pitchFamily="34" charset="0"/>
              </a:rPr>
              <a:t>Realizacija  131,94 eura</a:t>
            </a:r>
          </a:p>
          <a:p>
            <a:endParaRPr lang="hr-HR" sz="1000" b="1" dirty="0">
              <a:solidFill>
                <a:prstClr val="black">
                  <a:lumMod val="75000"/>
                  <a:lumOff val="25000"/>
                </a:prstClr>
              </a:solidFill>
              <a:latin typeface="Verdana" panose="020B0604030504040204" pitchFamily="34" charset="0"/>
              <a:ea typeface="Verdana" panose="020B0604030504040204" pitchFamily="34" charset="0"/>
            </a:endParaRPr>
          </a:p>
          <a:p>
            <a:r>
              <a:rPr lang="hr-HR" sz="1000" dirty="0">
                <a:solidFill>
                  <a:prstClr val="black">
                    <a:lumMod val="75000"/>
                    <a:lumOff val="25000"/>
                  </a:prstClr>
                </a:solidFill>
                <a:latin typeface="Verdana" panose="020B0604030504040204" pitchFamily="34" charset="0"/>
                <a:ea typeface="Verdana" panose="020B0604030504040204" pitchFamily="34" charset="0"/>
              </a:rPr>
              <a:t>                     </a:t>
            </a:r>
            <a:r>
              <a:rPr lang="hr-HR" sz="1100" dirty="0">
                <a:solidFill>
                  <a:prstClr val="black">
                    <a:lumMod val="75000"/>
                    <a:lumOff val="25000"/>
                  </a:prstClr>
                </a:solidFill>
                <a:latin typeface="Verdana" panose="020B0604030504040204" pitchFamily="34" charset="0"/>
                <a:ea typeface="Verdana" panose="020B0604030504040204" pitchFamily="34" charset="0"/>
              </a:rPr>
              <a:t>6. Prihodi od kamata</a:t>
            </a:r>
          </a:p>
          <a:p>
            <a:r>
              <a:rPr lang="hr-HR" sz="1100" b="1" dirty="0">
                <a:solidFill>
                  <a:prstClr val="black">
                    <a:lumMod val="75000"/>
                    <a:lumOff val="25000"/>
                  </a:prstClr>
                </a:solidFill>
                <a:latin typeface="Verdana" panose="020B0604030504040204" pitchFamily="34" charset="0"/>
                <a:ea typeface="Verdana" panose="020B0604030504040204" pitchFamily="34" charset="0"/>
              </a:rPr>
              <a:t>Realizacija 0,14 eura</a:t>
            </a:r>
          </a:p>
          <a:p>
            <a:endParaRPr lang="hr-HR" sz="1100" b="1" dirty="0">
              <a:solidFill>
                <a:prstClr val="black">
                  <a:lumMod val="75000"/>
                  <a:lumOff val="25000"/>
                </a:prstClr>
              </a:solidFill>
              <a:latin typeface="Verdana" panose="020B0604030504040204" pitchFamily="34" charset="0"/>
              <a:ea typeface="Verdana" panose="020B0604030504040204" pitchFamily="34" charset="0"/>
            </a:endParaRPr>
          </a:p>
          <a:p>
            <a:r>
              <a:rPr lang="hr-HR" sz="1100" dirty="0">
                <a:solidFill>
                  <a:prstClr val="black">
                    <a:lumMod val="75000"/>
                    <a:lumOff val="25000"/>
                  </a:prstClr>
                </a:solidFill>
                <a:latin typeface="Verdana" panose="020B0604030504040204" pitchFamily="34" charset="0"/>
                <a:ea typeface="Verdana" panose="020B0604030504040204" pitchFamily="34" charset="0"/>
              </a:rPr>
              <a:t>                     7. Prijenos prihoda iz prethodne godine</a:t>
            </a:r>
          </a:p>
          <a:p>
            <a:r>
              <a:rPr lang="hr-HR" sz="1100" b="1" dirty="0">
                <a:solidFill>
                  <a:prstClr val="black">
                    <a:lumMod val="75000"/>
                    <a:lumOff val="25000"/>
                  </a:prstClr>
                </a:solidFill>
                <a:latin typeface="Verdana" panose="020B0604030504040204" pitchFamily="34" charset="0"/>
                <a:ea typeface="Verdana" panose="020B0604030504040204" pitchFamily="34" charset="0"/>
              </a:rPr>
              <a:t>Realizacija 20.340,19 eura</a:t>
            </a:r>
          </a:p>
          <a:p>
            <a:r>
              <a:rPr lang="hr-HR" sz="1100" b="1" dirty="0">
                <a:solidFill>
                  <a:prstClr val="black">
                    <a:lumMod val="75000"/>
                    <a:lumOff val="25000"/>
                  </a:prstClr>
                </a:solidFill>
                <a:latin typeface="Verdana" panose="020B0604030504040204" pitchFamily="34" charset="0"/>
                <a:ea typeface="Verdana" panose="020B0604030504040204" pitchFamily="34" charset="0"/>
              </a:rPr>
              <a:t>                                     UKUPNO PRIHODI     =     237.678,58 eura</a:t>
            </a:r>
            <a:endParaRPr lang="en-US" sz="1000" dirty="0">
              <a:solidFill>
                <a:prstClr val="black">
                  <a:lumMod val="75000"/>
                  <a:lumOff val="25000"/>
                </a:prstClr>
              </a:solidFill>
              <a:latin typeface="Verdana" panose="020B0604030504040204" pitchFamily="34" charset="0"/>
              <a:ea typeface="Verdana" panose="020B0604030504040204" pitchFamily="34" charset="0"/>
            </a:endParaRPr>
          </a:p>
          <a:p>
            <a:endParaRPr lang="hr-HR" sz="1000" dirty="0">
              <a:solidFill>
                <a:prstClr val="black">
                  <a:lumMod val="75000"/>
                  <a:lumOff val="25000"/>
                </a:prstClr>
              </a:solidFill>
              <a:latin typeface="Verdana" panose="020B0604030504040204" pitchFamily="34" charset="0"/>
              <a:ea typeface="Verdana" panose="020B0604030504040204" pitchFamily="34" charset="0"/>
            </a:endParaRPr>
          </a:p>
          <a:p>
            <a:r>
              <a:rPr lang="hr-HR" sz="1000" b="1" dirty="0">
                <a:solidFill>
                  <a:prstClr val="black">
                    <a:lumMod val="75000"/>
                    <a:lumOff val="25000"/>
                  </a:prstClr>
                </a:solidFill>
                <a:latin typeface="Verdana" panose="020B0604030504040204" pitchFamily="34" charset="0"/>
                <a:ea typeface="Verdana" panose="020B0604030504040204" pitchFamily="34" charset="0"/>
              </a:rPr>
              <a:t>  </a:t>
            </a:r>
            <a:endParaRPr lang="hr-HR" sz="1000" b="1" dirty="0">
              <a:latin typeface="Verdana" panose="020B0604030504040204" pitchFamily="34" charset="0"/>
              <a:ea typeface="Verdana" panose="020B0604030504040204" pitchFamily="34" charset="0"/>
            </a:endParaRPr>
          </a:p>
        </p:txBody>
      </p:sp>
      <p:graphicFrame>
        <p:nvGraphicFramePr>
          <p:cNvPr id="2" name="Tablica 1">
            <a:extLst>
              <a:ext uri="{FF2B5EF4-FFF2-40B4-BE49-F238E27FC236}">
                <a16:creationId xmlns:a16="http://schemas.microsoft.com/office/drawing/2014/main" id="{34FE60A3-549A-E0B4-7FD3-C67B0076EBE9}"/>
              </a:ext>
            </a:extLst>
          </p:cNvPr>
          <p:cNvGraphicFramePr>
            <a:graphicFrameLocks noGrp="1"/>
          </p:cNvGraphicFramePr>
          <p:nvPr>
            <p:extLst>
              <p:ext uri="{D42A27DB-BD31-4B8C-83A1-F6EECF244321}">
                <p14:modId xmlns:p14="http://schemas.microsoft.com/office/powerpoint/2010/main" val="4283935806"/>
              </p:ext>
            </p:extLst>
          </p:nvPr>
        </p:nvGraphicFramePr>
        <p:xfrm>
          <a:off x="457201" y="4032452"/>
          <a:ext cx="6018794" cy="4380029"/>
        </p:xfrm>
        <a:graphic>
          <a:graphicData uri="http://schemas.openxmlformats.org/drawingml/2006/table">
            <a:tbl>
              <a:tblPr firstRow="1" bandRow="1">
                <a:tableStyleId>{5C22544A-7EE6-4342-B048-85BDC9FD1C3A}</a:tableStyleId>
              </a:tblPr>
              <a:tblGrid>
                <a:gridCol w="324852">
                  <a:extLst>
                    <a:ext uri="{9D8B030D-6E8A-4147-A177-3AD203B41FA5}">
                      <a16:colId xmlns:a16="http://schemas.microsoft.com/office/drawing/2014/main" val="4256757949"/>
                    </a:ext>
                  </a:extLst>
                </a:gridCol>
                <a:gridCol w="409073">
                  <a:extLst>
                    <a:ext uri="{9D8B030D-6E8A-4147-A177-3AD203B41FA5}">
                      <a16:colId xmlns:a16="http://schemas.microsoft.com/office/drawing/2014/main" val="2015567416"/>
                    </a:ext>
                  </a:extLst>
                </a:gridCol>
                <a:gridCol w="1674737">
                  <a:extLst>
                    <a:ext uri="{9D8B030D-6E8A-4147-A177-3AD203B41FA5}">
                      <a16:colId xmlns:a16="http://schemas.microsoft.com/office/drawing/2014/main" val="3970013352"/>
                    </a:ext>
                  </a:extLst>
                </a:gridCol>
                <a:gridCol w="869796">
                  <a:extLst>
                    <a:ext uri="{9D8B030D-6E8A-4147-A177-3AD203B41FA5}">
                      <a16:colId xmlns:a16="http://schemas.microsoft.com/office/drawing/2014/main" val="1864391107"/>
                    </a:ext>
                  </a:extLst>
                </a:gridCol>
                <a:gridCol w="892097">
                  <a:extLst>
                    <a:ext uri="{9D8B030D-6E8A-4147-A177-3AD203B41FA5}">
                      <a16:colId xmlns:a16="http://schemas.microsoft.com/office/drawing/2014/main" val="693404339"/>
                    </a:ext>
                  </a:extLst>
                </a:gridCol>
                <a:gridCol w="936703">
                  <a:extLst>
                    <a:ext uri="{9D8B030D-6E8A-4147-A177-3AD203B41FA5}">
                      <a16:colId xmlns:a16="http://schemas.microsoft.com/office/drawing/2014/main" val="721173459"/>
                    </a:ext>
                  </a:extLst>
                </a:gridCol>
                <a:gridCol w="490653">
                  <a:extLst>
                    <a:ext uri="{9D8B030D-6E8A-4147-A177-3AD203B41FA5}">
                      <a16:colId xmlns:a16="http://schemas.microsoft.com/office/drawing/2014/main" val="2709733771"/>
                    </a:ext>
                  </a:extLst>
                </a:gridCol>
                <a:gridCol w="420883">
                  <a:extLst>
                    <a:ext uri="{9D8B030D-6E8A-4147-A177-3AD203B41FA5}">
                      <a16:colId xmlns:a16="http://schemas.microsoft.com/office/drawing/2014/main" val="308768769"/>
                    </a:ext>
                  </a:extLst>
                </a:gridCol>
              </a:tblGrid>
              <a:tr h="741680">
                <a:tc>
                  <a:txBody>
                    <a:bodyPr/>
                    <a:lstStyle/>
                    <a:p>
                      <a:pPr algn="ct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dirty="0"/>
                    </a:p>
                    <a:p>
                      <a:pPr algn="ctr"/>
                      <a:r>
                        <a:rPr lang="en-US" sz="1600" dirty="0"/>
                        <a:t>PRIHODI</a:t>
                      </a:r>
                      <a:endParaRPr lang="en-150"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Plan</a:t>
                      </a:r>
                    </a:p>
                    <a:p>
                      <a:pPr algn="ctr"/>
                      <a:r>
                        <a:rPr lang="en-US" dirty="0"/>
                        <a:t>2025.</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err="1"/>
                        <a:t>Rebalans</a:t>
                      </a:r>
                      <a:endParaRPr lang="en-US" dirty="0"/>
                    </a:p>
                    <a:p>
                      <a:pPr algn="ctr"/>
                      <a:r>
                        <a:rPr lang="en-US" dirty="0"/>
                        <a:t>2025.</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err="1"/>
                        <a:t>Realizacija</a:t>
                      </a:r>
                      <a:endParaRPr lang="en-US" sz="1200" dirty="0"/>
                    </a:p>
                    <a:p>
                      <a:pPr algn="ctr"/>
                      <a:r>
                        <a:rPr lang="en-US" sz="1400" dirty="0"/>
                        <a:t>2025</a:t>
                      </a:r>
                      <a:r>
                        <a:rPr lang="en-US" sz="1200" dirty="0"/>
                        <a:t>.</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50" dirty="0" err="1"/>
                        <a:t>Udio</a:t>
                      </a:r>
                      <a:endParaRPr lang="en-US" sz="1050" dirty="0"/>
                    </a:p>
                    <a:p>
                      <a:pPr algn="ctr"/>
                      <a:r>
                        <a:rPr lang="en-US" sz="1600" dirty="0"/>
                        <a:t>%</a:t>
                      </a:r>
                      <a:endParaRPr lang="en-150"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Ind.</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97209733"/>
                  </a:ext>
                </a:extLst>
              </a:tr>
              <a:tr h="294760">
                <a:tc>
                  <a:txBody>
                    <a:bodyPr/>
                    <a:lstStyle/>
                    <a:p>
                      <a:pPr algn="ctr"/>
                      <a:r>
                        <a:rPr lang="en-US" dirty="0"/>
                        <a:t>1</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b="1" dirty="0" err="1">
                          <a:latin typeface="Aptos Display" panose="020B0004020202020204" pitchFamily="34" charset="0"/>
                        </a:rPr>
                        <a:t>Izvorni</a:t>
                      </a:r>
                      <a:r>
                        <a:rPr lang="en-US" sz="1400" b="1" dirty="0">
                          <a:latin typeface="Aptos Display" panose="020B0004020202020204" pitchFamily="34" charset="0"/>
                        </a:rPr>
                        <a:t> </a:t>
                      </a:r>
                      <a:r>
                        <a:rPr lang="en-US" sz="1400" b="1" dirty="0" err="1">
                          <a:latin typeface="Aptos Display" panose="020B0004020202020204" pitchFamily="34" charset="0"/>
                        </a:rPr>
                        <a:t>prihodi</a:t>
                      </a:r>
                      <a:endParaRPr lang="en-150" sz="1400" b="1" dirty="0">
                        <a:latin typeface="Aptos Display" panose="020B00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b="0" dirty="0">
                          <a:latin typeface="Arial Rounded MT Bold" panose="020F0704030504030204" pitchFamily="34" charset="0"/>
                        </a:rPr>
                        <a:t>125.558</a:t>
                      </a:r>
                      <a:endParaRPr lang="en-150" sz="1200" b="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200" dirty="0">
                          <a:latin typeface="Arial Rounded MT Bold" panose="020F0704030504030204" pitchFamily="34" charset="0"/>
                        </a:rPr>
                        <a:t>167.000</a:t>
                      </a:r>
                      <a:endParaRPr lang="en-150" sz="120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b="0" dirty="0">
                          <a:latin typeface="Arial Rounded MT Bold" panose="020F0704030504030204" pitchFamily="34" charset="0"/>
                        </a:rPr>
                        <a:t>173.179</a:t>
                      </a:r>
                      <a:endParaRPr lang="en-150" sz="1200" b="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b="0" dirty="0">
                          <a:latin typeface="Arial Rounded MT Bold" panose="020F0704030504030204" pitchFamily="34" charset="0"/>
                        </a:rPr>
                        <a:t>7</a:t>
                      </a:r>
                      <a:r>
                        <a:rPr lang="hr-HR" sz="1200" b="0" dirty="0">
                          <a:latin typeface="Arial Rounded MT Bold" panose="020F0704030504030204" pitchFamily="34" charset="0"/>
                        </a:rPr>
                        <a:t>3</a:t>
                      </a:r>
                      <a:endParaRPr lang="en-150" sz="1200" b="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000" b="0" dirty="0">
                          <a:latin typeface="Arial Rounded MT Bold" panose="020F0704030504030204" pitchFamily="34" charset="0"/>
                        </a:rPr>
                        <a:t>104</a:t>
                      </a:r>
                      <a:endParaRPr lang="en-150" sz="1000" b="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76568328"/>
                  </a:ext>
                </a:extLst>
              </a:tr>
              <a:tr h="290749">
                <a:tc>
                  <a:txBody>
                    <a:bodyPr/>
                    <a:lstStyle/>
                    <a:p>
                      <a:pPr algn="ct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1.1</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err="1">
                          <a:latin typeface="Aptos Display" panose="020B0004020202020204" pitchFamily="34" charset="0"/>
                        </a:rPr>
                        <a:t>Turistička</a:t>
                      </a:r>
                      <a:r>
                        <a:rPr lang="en-US" dirty="0">
                          <a:latin typeface="Aptos Display" panose="020B0004020202020204" pitchFamily="34" charset="0"/>
                        </a:rPr>
                        <a:t> </a:t>
                      </a:r>
                      <a:r>
                        <a:rPr lang="en-US" dirty="0" err="1">
                          <a:latin typeface="Aptos Display" panose="020B0004020202020204" pitchFamily="34" charset="0"/>
                        </a:rPr>
                        <a:t>pristojba</a:t>
                      </a:r>
                      <a:endParaRPr lang="en-150" dirty="0">
                        <a:latin typeface="Aptos Display" panose="020B00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b="0" dirty="0">
                          <a:latin typeface="Aptos Display" panose="020B0004020202020204" pitchFamily="34" charset="0"/>
                        </a:rPr>
                        <a:t>115.558</a:t>
                      </a:r>
                      <a:endParaRPr lang="en-150" sz="1200" b="0" dirty="0">
                        <a:latin typeface="Aptos Display" panose="020B00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200" b="0" dirty="0">
                          <a:latin typeface="Aptos Display" panose="020B0004020202020204" pitchFamily="34" charset="0"/>
                        </a:rPr>
                        <a:t>147.000</a:t>
                      </a:r>
                      <a:endParaRPr lang="en-150" sz="1200" b="0" dirty="0">
                        <a:latin typeface="Aptos Display" panose="020B00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b="0" dirty="0">
                          <a:latin typeface="Aptos Display" panose="020B0004020202020204" pitchFamily="34" charset="0"/>
                        </a:rPr>
                        <a:t>151.320</a:t>
                      </a:r>
                      <a:endParaRPr lang="en-150" sz="1200" b="0" dirty="0">
                        <a:latin typeface="Aptos Display" panose="020B00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100" dirty="0">
                          <a:latin typeface="Aptos Display" panose="020B0004020202020204" pitchFamily="34" charset="0"/>
                        </a:rPr>
                        <a:t>6</a:t>
                      </a:r>
                      <a:r>
                        <a:rPr lang="hr-HR" sz="1100" dirty="0">
                          <a:latin typeface="Aptos Display" panose="020B0004020202020204" pitchFamily="34" charset="0"/>
                        </a:rPr>
                        <a:t>4</a:t>
                      </a:r>
                      <a:endParaRPr lang="en-150" sz="1100" dirty="0">
                        <a:latin typeface="Aptos Display" panose="020B00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000" dirty="0">
                          <a:latin typeface="Arial Rounded MT Bold" panose="020F0704030504030204" pitchFamily="34" charset="0"/>
                        </a:rPr>
                        <a:t>103</a:t>
                      </a:r>
                      <a:endParaRPr lang="en-150" sz="100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24832506"/>
                  </a:ext>
                </a:extLst>
              </a:tr>
              <a:tr h="270295">
                <a:tc>
                  <a:txBody>
                    <a:bodyPr/>
                    <a:lstStyle/>
                    <a:p>
                      <a:pPr algn="ctr"/>
                      <a:endParaRPr lang="en-15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1.2</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err="1">
                          <a:latin typeface="Aptos Display" panose="020B0004020202020204" pitchFamily="34" charset="0"/>
                        </a:rPr>
                        <a:t>Članarina</a:t>
                      </a:r>
                      <a:endParaRPr lang="en-150" dirty="0">
                        <a:latin typeface="Aptos Display" panose="020B00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b="0" dirty="0">
                          <a:latin typeface="Aptos Display" panose="020B0004020202020204" pitchFamily="34" charset="0"/>
                        </a:rPr>
                        <a:t>10.000</a:t>
                      </a:r>
                      <a:endParaRPr lang="en-150" sz="1200" b="0" dirty="0">
                        <a:latin typeface="Aptos Display" panose="020B00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200" b="0" dirty="0">
                          <a:latin typeface="Aptos Display" panose="020B0004020202020204" pitchFamily="34" charset="0"/>
                        </a:rPr>
                        <a:t>20.000</a:t>
                      </a:r>
                      <a:endParaRPr lang="en-150" sz="1200" b="0" dirty="0">
                        <a:latin typeface="Aptos Display" panose="020B00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b="0" dirty="0">
                          <a:latin typeface="Aptos Display" panose="020B0004020202020204" pitchFamily="34" charset="0"/>
                        </a:rPr>
                        <a:t>21.859</a:t>
                      </a:r>
                      <a:endParaRPr lang="en-150" sz="1200" b="0" dirty="0">
                        <a:latin typeface="Aptos Display" panose="020B00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00" dirty="0">
                          <a:latin typeface="Aptos Display" panose="020B0004020202020204" pitchFamily="34" charset="0"/>
                        </a:rPr>
                        <a:t> </a:t>
                      </a:r>
                      <a:r>
                        <a:rPr lang="en-US" sz="1100" dirty="0">
                          <a:latin typeface="Aptos Display" panose="020B0004020202020204" pitchFamily="34" charset="0"/>
                        </a:rPr>
                        <a:t>9</a:t>
                      </a:r>
                      <a:endParaRPr lang="en-150" sz="1100" dirty="0">
                        <a:latin typeface="Aptos Display" panose="020B00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000" dirty="0">
                          <a:latin typeface="Arial Rounded MT Bold" panose="020F0704030504030204" pitchFamily="34" charset="0"/>
                        </a:rPr>
                        <a:t>109</a:t>
                      </a:r>
                      <a:endParaRPr lang="en-150" sz="100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74460053"/>
                  </a:ext>
                </a:extLst>
              </a:tr>
              <a:tr h="285936">
                <a:tc>
                  <a:txBody>
                    <a:bodyPr/>
                    <a:lstStyle/>
                    <a:p>
                      <a:pPr algn="ctr"/>
                      <a:r>
                        <a:rPr lang="en-US" b="1" dirty="0"/>
                        <a:t>2</a:t>
                      </a:r>
                      <a:endParaRPr lang="en-15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15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err="1">
                          <a:latin typeface="Aptos Display" panose="020B0004020202020204" pitchFamily="34" charset="0"/>
                        </a:rPr>
                        <a:t>Proračun</a:t>
                      </a:r>
                      <a:r>
                        <a:rPr lang="en-US" b="1" dirty="0">
                          <a:latin typeface="Aptos Display" panose="020B0004020202020204" pitchFamily="34" charset="0"/>
                        </a:rPr>
                        <a:t> </a:t>
                      </a:r>
                      <a:r>
                        <a:rPr lang="en-US" b="1" dirty="0" err="1">
                          <a:latin typeface="Aptos Display" panose="020B0004020202020204" pitchFamily="34" charset="0"/>
                        </a:rPr>
                        <a:t>Općine</a:t>
                      </a:r>
                      <a:endParaRPr lang="en-150" b="1" dirty="0">
                        <a:latin typeface="Aptos Display" panose="020B00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b="0" dirty="0">
                          <a:latin typeface="Arial Rounded MT Bold" panose="020F0704030504030204" pitchFamily="34" charset="0"/>
                        </a:rPr>
                        <a:t>20.000</a:t>
                      </a:r>
                      <a:endParaRPr lang="en-150" sz="1200" b="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200" b="0" dirty="0">
                          <a:latin typeface="Arial Rounded MT Bold" panose="020F0704030504030204" pitchFamily="34" charset="0"/>
                        </a:rPr>
                        <a:t>40.000</a:t>
                      </a:r>
                      <a:endParaRPr lang="en-150" sz="1200" b="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b="0" dirty="0">
                          <a:latin typeface="Arial Rounded MT Bold" panose="020F0704030504030204" pitchFamily="34" charset="0"/>
                        </a:rPr>
                        <a:t>42.527</a:t>
                      </a:r>
                      <a:endParaRPr lang="en-150" sz="1200" b="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100" b="1" dirty="0">
                          <a:latin typeface="Aptos Display" panose="020B0004020202020204" pitchFamily="34" charset="0"/>
                        </a:rPr>
                        <a:t>1</a:t>
                      </a:r>
                      <a:r>
                        <a:rPr lang="hr-HR" sz="1100" b="1" dirty="0">
                          <a:latin typeface="Aptos Display" panose="020B0004020202020204" pitchFamily="34" charset="0"/>
                        </a:rPr>
                        <a:t>8</a:t>
                      </a:r>
                      <a:endParaRPr lang="en-150" sz="1100" b="1" dirty="0">
                        <a:latin typeface="Aptos Display" panose="020B00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000" dirty="0">
                          <a:latin typeface="Arial Rounded MT Bold" panose="020F0704030504030204" pitchFamily="34" charset="0"/>
                        </a:rPr>
                        <a:t>106</a:t>
                      </a:r>
                      <a:endParaRPr lang="en-150" sz="100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54767658"/>
                  </a:ext>
                </a:extLst>
              </a:tr>
              <a:tr h="300789">
                <a:tc>
                  <a:txBody>
                    <a:bodyPr/>
                    <a:lstStyle/>
                    <a:p>
                      <a:pPr algn="ct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b="1" dirty="0" err="1">
                          <a:latin typeface="Aptos Display" panose="020B0004020202020204" pitchFamily="34" charset="0"/>
                        </a:rPr>
                        <a:t>Proračun</a:t>
                      </a:r>
                      <a:r>
                        <a:rPr lang="en-US" b="1" dirty="0">
                          <a:latin typeface="Aptos Display" panose="020B0004020202020204" pitchFamily="34" charset="0"/>
                        </a:rPr>
                        <a:t> </a:t>
                      </a:r>
                      <a:r>
                        <a:rPr lang="en-US" b="1" dirty="0" err="1">
                          <a:latin typeface="Aptos Display" panose="020B0004020202020204" pitchFamily="34" charset="0"/>
                        </a:rPr>
                        <a:t>županije</a:t>
                      </a:r>
                      <a:endParaRPr lang="en-150" b="1" dirty="0">
                        <a:latin typeface="Aptos Display" panose="020B00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b="0" dirty="0">
                          <a:latin typeface="Arial Rounded MT Bold" panose="020F0704030504030204" pitchFamily="34" charset="0"/>
                        </a:rPr>
                        <a:t>0</a:t>
                      </a:r>
                      <a:endParaRPr lang="en-150" sz="1200" b="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200" b="0" dirty="0">
                          <a:latin typeface="Arial Rounded MT Bold" panose="020F0704030504030204" pitchFamily="34" charset="0"/>
                        </a:rPr>
                        <a:t>500</a:t>
                      </a:r>
                      <a:endParaRPr lang="en-150" sz="1200" b="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b="0" dirty="0">
                          <a:latin typeface="Arial Rounded MT Bold" panose="020F0704030504030204" pitchFamily="34" charset="0"/>
                        </a:rPr>
                        <a:t>500</a:t>
                      </a:r>
                      <a:endParaRPr lang="en-150" sz="1200" b="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100" b="1" dirty="0">
                          <a:latin typeface="Aptos Display" panose="020B0004020202020204" pitchFamily="34" charset="0"/>
                        </a:rPr>
                        <a:t>0,21</a:t>
                      </a:r>
                      <a:endParaRPr lang="en-150" sz="1100" b="1" dirty="0">
                        <a:latin typeface="Aptos Display" panose="020B00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000" dirty="0">
                          <a:latin typeface="Arial Rounded MT Bold" panose="020F0704030504030204" pitchFamily="34" charset="0"/>
                        </a:rPr>
                        <a:t>100</a:t>
                      </a:r>
                      <a:endParaRPr lang="en-150" sz="100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4361503"/>
                  </a:ext>
                </a:extLst>
              </a:tr>
              <a:tr h="370840">
                <a:tc>
                  <a:txBody>
                    <a:bodyPr/>
                    <a:lstStyle/>
                    <a:p>
                      <a:pPr algn="ctr"/>
                      <a:r>
                        <a:rPr lang="en-US" b="1" dirty="0"/>
                        <a:t>3</a:t>
                      </a:r>
                      <a:endParaRPr lang="en-15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15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b="1" dirty="0" err="1">
                          <a:latin typeface="Aptos Display" panose="020B0004020202020204" pitchFamily="34" charset="0"/>
                        </a:rPr>
                        <a:t>Prihodi</a:t>
                      </a:r>
                      <a:r>
                        <a:rPr lang="en-US" b="1" dirty="0">
                          <a:latin typeface="Aptos Display" panose="020B0004020202020204" pitchFamily="34" charset="0"/>
                        </a:rPr>
                        <a:t> od </a:t>
                      </a:r>
                      <a:r>
                        <a:rPr lang="en-US" b="1" dirty="0" err="1">
                          <a:latin typeface="Aptos Display" panose="020B0004020202020204" pitchFamily="34" charset="0"/>
                        </a:rPr>
                        <a:t>sustava</a:t>
                      </a:r>
                      <a:r>
                        <a:rPr lang="en-US" b="1" dirty="0">
                          <a:latin typeface="Aptos Display" panose="020B0004020202020204" pitchFamily="34" charset="0"/>
                        </a:rPr>
                        <a:t> </a:t>
                      </a:r>
                      <a:r>
                        <a:rPr lang="en-US" b="1" dirty="0" err="1">
                          <a:latin typeface="Aptos Display" panose="020B0004020202020204" pitchFamily="34" charset="0"/>
                        </a:rPr>
                        <a:t>turističkih</a:t>
                      </a:r>
                      <a:r>
                        <a:rPr lang="en-US" b="1" dirty="0">
                          <a:latin typeface="Aptos Display" panose="020B0004020202020204" pitchFamily="34" charset="0"/>
                        </a:rPr>
                        <a:t> </a:t>
                      </a:r>
                      <a:r>
                        <a:rPr lang="en-US" b="1" dirty="0" err="1">
                          <a:latin typeface="Aptos Display" panose="020B0004020202020204" pitchFamily="34" charset="0"/>
                        </a:rPr>
                        <a:t>zajednica</a:t>
                      </a:r>
                      <a:endParaRPr lang="en-150" b="1" dirty="0">
                        <a:latin typeface="Aptos Display" panose="020B00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200" b="0" dirty="0">
                        <a:latin typeface="Arial Rounded MT Bold" panose="020F0704030504030204" pitchFamily="34" charset="0"/>
                      </a:endParaRPr>
                    </a:p>
                    <a:p>
                      <a:pPr algn="ctr"/>
                      <a:r>
                        <a:rPr lang="en-US" sz="1200" b="0" dirty="0">
                          <a:latin typeface="Arial Rounded MT Bold" panose="020F0704030504030204" pitchFamily="34" charset="0"/>
                        </a:rPr>
                        <a:t>1.500</a:t>
                      </a:r>
                      <a:endParaRPr lang="en-150" sz="1200" b="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hr-HR" sz="1200" b="0" dirty="0">
                        <a:latin typeface="Arial Rounded MT Bold" panose="020F0704030504030204" pitchFamily="34" charset="0"/>
                      </a:endParaRPr>
                    </a:p>
                    <a:p>
                      <a:pPr algn="ctr"/>
                      <a:r>
                        <a:rPr lang="hr-HR" sz="1200" b="0" dirty="0">
                          <a:latin typeface="Arial Rounded MT Bold" panose="020F0704030504030204" pitchFamily="34" charset="0"/>
                        </a:rPr>
                        <a:t>1.000</a:t>
                      </a:r>
                      <a:endParaRPr lang="en-150" sz="1200" b="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200" b="0" dirty="0">
                        <a:latin typeface="Arial Rounded MT Bold" panose="020F0704030504030204" pitchFamily="34" charset="0"/>
                      </a:endParaRPr>
                    </a:p>
                    <a:p>
                      <a:pPr algn="ctr"/>
                      <a:r>
                        <a:rPr lang="en-US" sz="1200" b="0" dirty="0">
                          <a:latin typeface="Arial Rounded MT Bold" panose="020F0704030504030204" pitchFamily="34" charset="0"/>
                        </a:rPr>
                        <a:t>1.000</a:t>
                      </a:r>
                      <a:endParaRPr lang="en-150" sz="1200" b="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000" dirty="0">
                        <a:latin typeface="Aptos Display" panose="020B0004020202020204" pitchFamily="34" charset="0"/>
                      </a:endParaRPr>
                    </a:p>
                    <a:p>
                      <a:pPr algn="ctr"/>
                      <a:r>
                        <a:rPr lang="en-US" sz="1100" b="1" dirty="0">
                          <a:latin typeface="Aptos Display" panose="020B0004020202020204" pitchFamily="34" charset="0"/>
                        </a:rPr>
                        <a:t>0,42</a:t>
                      </a:r>
                      <a:endParaRPr lang="en-150" sz="1100" b="1" dirty="0">
                        <a:latin typeface="Aptos Display" panose="020B00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hr-HR" sz="1000" dirty="0">
                        <a:latin typeface="Arial Rounded MT Bold" panose="020F0704030504030204" pitchFamily="34" charset="0"/>
                      </a:endParaRPr>
                    </a:p>
                    <a:p>
                      <a:pPr algn="ctr"/>
                      <a:r>
                        <a:rPr lang="hr-HR" sz="1000" dirty="0">
                          <a:latin typeface="Arial Rounded MT Bold" panose="020F0704030504030204" pitchFamily="34" charset="0"/>
                        </a:rPr>
                        <a:t>100</a:t>
                      </a:r>
                      <a:endParaRPr lang="en-150" sz="100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10575158"/>
                  </a:ext>
                </a:extLst>
              </a:tr>
              <a:tr h="257061">
                <a:tc>
                  <a:txBody>
                    <a:bodyPr/>
                    <a:lstStyle/>
                    <a:p>
                      <a:pPr algn="ctr"/>
                      <a:r>
                        <a:rPr lang="en-US" b="1" dirty="0"/>
                        <a:t>4</a:t>
                      </a:r>
                      <a:endParaRPr lang="en-15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b="1" dirty="0">
                          <a:latin typeface="Aptos Display" panose="020B0004020202020204" pitchFamily="34" charset="0"/>
                        </a:rPr>
                        <a:t>Kamate</a:t>
                      </a:r>
                      <a:endParaRPr lang="en-150" b="1" dirty="0">
                        <a:latin typeface="Aptos Display" panose="020B00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b="0" dirty="0">
                          <a:latin typeface="Arial Rounded MT Bold" panose="020F0704030504030204" pitchFamily="34" charset="0"/>
                        </a:rPr>
                        <a:t>0</a:t>
                      </a:r>
                      <a:endParaRPr lang="en-150" b="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200" b="0" dirty="0">
                          <a:latin typeface="Arial Rounded MT Bold" panose="020F0704030504030204" pitchFamily="34" charset="0"/>
                        </a:rPr>
                        <a:t>0</a:t>
                      </a:r>
                      <a:endParaRPr lang="en-150" sz="1200" b="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b="0" dirty="0">
                          <a:latin typeface="Arial Rounded MT Bold" panose="020F0704030504030204" pitchFamily="34" charset="0"/>
                        </a:rPr>
                        <a:t>0</a:t>
                      </a:r>
                      <a:endParaRPr lang="en-150" b="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b="1" dirty="0">
                          <a:latin typeface="Aptos Display" panose="020B0004020202020204" pitchFamily="34" charset="0"/>
                        </a:rPr>
                        <a:t>0</a:t>
                      </a:r>
                      <a:endParaRPr lang="en-150" sz="1200" b="1" dirty="0">
                        <a:latin typeface="Aptos Display" panose="020B00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000" dirty="0">
                          <a:latin typeface="Arial Rounded MT Bold" panose="020F0704030504030204" pitchFamily="34" charset="0"/>
                        </a:rPr>
                        <a:t>0</a:t>
                      </a:r>
                      <a:endParaRPr lang="en-150" sz="100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28962726"/>
                  </a:ext>
                </a:extLst>
              </a:tr>
              <a:tr h="260670">
                <a:tc>
                  <a:txBody>
                    <a:bodyPr/>
                    <a:lstStyle/>
                    <a:p>
                      <a:pPr algn="ctr"/>
                      <a:r>
                        <a:rPr lang="en-US" b="1" dirty="0"/>
                        <a:t>5</a:t>
                      </a:r>
                      <a:endParaRPr lang="en-15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b="1" dirty="0" err="1">
                          <a:latin typeface="Aptos Display" panose="020B0004020202020204" pitchFamily="34" charset="0"/>
                        </a:rPr>
                        <a:t>Ostali</a:t>
                      </a:r>
                      <a:r>
                        <a:rPr lang="en-US" b="1" dirty="0">
                          <a:latin typeface="Aptos Display" panose="020B0004020202020204" pitchFamily="34" charset="0"/>
                        </a:rPr>
                        <a:t> </a:t>
                      </a:r>
                      <a:r>
                        <a:rPr lang="en-US" b="1" dirty="0" err="1">
                          <a:latin typeface="Aptos Display" panose="020B0004020202020204" pitchFamily="34" charset="0"/>
                        </a:rPr>
                        <a:t>prihodi</a:t>
                      </a:r>
                      <a:endParaRPr lang="en-150" b="1" dirty="0">
                        <a:latin typeface="Aptos Display" panose="020B00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b="0" dirty="0">
                          <a:latin typeface="Arial Rounded MT Bold" panose="020F0704030504030204" pitchFamily="34" charset="0"/>
                        </a:rPr>
                        <a:t>200</a:t>
                      </a:r>
                      <a:endParaRPr lang="en-150" b="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200" b="0" dirty="0">
                          <a:latin typeface="Arial Rounded MT Bold" panose="020F0704030504030204" pitchFamily="34" charset="0"/>
                        </a:rPr>
                        <a:t>52</a:t>
                      </a:r>
                      <a:endParaRPr lang="en-150" sz="1200" b="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b="0" dirty="0">
                          <a:latin typeface="Arial Rounded MT Bold" panose="020F0704030504030204" pitchFamily="34" charset="0"/>
                        </a:rPr>
                        <a:t>132</a:t>
                      </a:r>
                      <a:endParaRPr lang="en-150" b="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b="1" dirty="0">
                          <a:latin typeface="Aptos Display" panose="020B0004020202020204" pitchFamily="34" charset="0"/>
                        </a:rPr>
                        <a:t>0,05</a:t>
                      </a:r>
                      <a:endParaRPr lang="en-150" sz="1200" b="1" dirty="0">
                        <a:latin typeface="Aptos Display" panose="020B00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000" dirty="0">
                          <a:latin typeface="Arial Rounded MT Bold" panose="020F0704030504030204" pitchFamily="34" charset="0"/>
                        </a:rPr>
                        <a:t>254</a:t>
                      </a:r>
                      <a:endParaRPr lang="en-150" sz="100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0365881"/>
                  </a:ext>
                </a:extLst>
              </a:tr>
              <a:tr h="274279">
                <a:tc>
                  <a:txBody>
                    <a:bodyPr/>
                    <a:lstStyle/>
                    <a:p>
                      <a:pPr algn="ctr"/>
                      <a:r>
                        <a:rPr lang="en-US" b="1" dirty="0"/>
                        <a:t>6</a:t>
                      </a:r>
                      <a:endParaRPr lang="en-15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b="1" dirty="0" err="1">
                          <a:latin typeface="Aptos Display" panose="020B0004020202020204" pitchFamily="34" charset="0"/>
                        </a:rPr>
                        <a:t>Preneseni</a:t>
                      </a:r>
                      <a:r>
                        <a:rPr lang="en-US" b="1" dirty="0">
                          <a:latin typeface="Aptos Display" panose="020B0004020202020204" pitchFamily="34" charset="0"/>
                        </a:rPr>
                        <a:t> </a:t>
                      </a:r>
                      <a:r>
                        <a:rPr lang="en-US" b="1" dirty="0" err="1">
                          <a:latin typeface="Aptos Display" panose="020B0004020202020204" pitchFamily="34" charset="0"/>
                        </a:rPr>
                        <a:t>prihod</a:t>
                      </a:r>
                      <a:endParaRPr lang="en-150" b="1" dirty="0">
                        <a:latin typeface="Aptos Display" panose="020B00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b="0" dirty="0">
                          <a:latin typeface="Arial Rounded MT Bold" panose="020F0704030504030204" pitchFamily="34" charset="0"/>
                        </a:rPr>
                        <a:t>22.742</a:t>
                      </a:r>
                      <a:endParaRPr lang="en-150" sz="1200" b="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200" b="0" dirty="0">
                          <a:latin typeface="Arial Rounded MT Bold" panose="020F0704030504030204" pitchFamily="34" charset="0"/>
                        </a:rPr>
                        <a:t>20.340</a:t>
                      </a:r>
                      <a:endParaRPr lang="en-150" sz="1200" b="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b="0" dirty="0">
                          <a:latin typeface="Arial Rounded MT Bold" panose="020F0704030504030204" pitchFamily="34" charset="0"/>
                        </a:rPr>
                        <a:t>20.340</a:t>
                      </a:r>
                      <a:endParaRPr lang="en-150" sz="1200" b="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b="1" dirty="0">
                          <a:latin typeface="Aptos Display" panose="020B0004020202020204" pitchFamily="34" charset="0"/>
                        </a:rPr>
                        <a:t>8,56</a:t>
                      </a:r>
                      <a:endParaRPr lang="en-150" sz="1200" b="1" dirty="0">
                        <a:latin typeface="Aptos Display" panose="020B00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000" dirty="0">
                          <a:latin typeface="Arial Rounded MT Bold" panose="020F0704030504030204" pitchFamily="34" charset="0"/>
                        </a:rPr>
                        <a:t>100</a:t>
                      </a:r>
                      <a:endParaRPr lang="en-150" sz="100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93396725"/>
                  </a:ext>
                </a:extLst>
              </a:tr>
              <a:tr h="318862">
                <a:tc>
                  <a:txBody>
                    <a:bodyPr/>
                    <a:lstStyle/>
                    <a:p>
                      <a:pPr algn="ct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b="1" dirty="0"/>
                        <a:t>SVEUKUPNO</a:t>
                      </a:r>
                      <a:endParaRPr lang="en-150" sz="16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b="1" dirty="0">
                          <a:latin typeface="Aptos Display" panose="020B0004020202020204" pitchFamily="34" charset="0"/>
                        </a:rPr>
                        <a:t>170.000</a:t>
                      </a:r>
                      <a:endParaRPr lang="en-150" b="1" dirty="0">
                        <a:latin typeface="Aptos Display" panose="020B00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200" b="0" dirty="0">
                          <a:latin typeface="Arial Rounded MT Bold" panose="020F0704030504030204" pitchFamily="34" charset="0"/>
                        </a:rPr>
                        <a:t>228.892</a:t>
                      </a:r>
                      <a:endParaRPr lang="en-150" sz="1200" b="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b="1" dirty="0">
                          <a:latin typeface="Aptos Display" panose="020B0004020202020204" pitchFamily="34" charset="0"/>
                        </a:rPr>
                        <a:t>237.678</a:t>
                      </a:r>
                      <a:endParaRPr lang="en-150" b="1" dirty="0">
                        <a:latin typeface="Aptos Display" panose="020B00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b="1" dirty="0">
                          <a:latin typeface="Aptos Display" panose="020B0004020202020204" pitchFamily="34" charset="0"/>
                        </a:rPr>
                        <a:t>100</a:t>
                      </a:r>
                      <a:endParaRPr lang="en-150" sz="1200" b="1" dirty="0">
                        <a:latin typeface="Aptos Display" panose="020B00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000" dirty="0">
                          <a:latin typeface="Arial Rounded MT Bold" panose="020F0704030504030204" pitchFamily="34" charset="0"/>
                        </a:rPr>
                        <a:t>104</a:t>
                      </a:r>
                      <a:endParaRPr lang="en-150" sz="100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57623798"/>
                  </a:ext>
                </a:extLst>
              </a:tr>
            </a:tbl>
          </a:graphicData>
        </a:graphic>
      </p:graphicFrame>
      <p:sp>
        <p:nvSpPr>
          <p:cNvPr id="5" name="TekstniOkvir 4">
            <a:extLst>
              <a:ext uri="{FF2B5EF4-FFF2-40B4-BE49-F238E27FC236}">
                <a16:creationId xmlns:a16="http://schemas.microsoft.com/office/drawing/2014/main" id="{3521A4BC-2FB6-86A2-6084-A655973B016F}"/>
              </a:ext>
            </a:extLst>
          </p:cNvPr>
          <p:cNvSpPr txBox="1"/>
          <p:nvPr/>
        </p:nvSpPr>
        <p:spPr>
          <a:xfrm>
            <a:off x="415635" y="3601565"/>
            <a:ext cx="3332964" cy="430887"/>
          </a:xfrm>
          <a:prstGeom prst="rect">
            <a:avLst/>
          </a:prstGeom>
          <a:noFill/>
        </p:spPr>
        <p:txBody>
          <a:bodyPr wrap="none" rtlCol="0">
            <a:spAutoFit/>
          </a:bodyPr>
          <a:lstStyle/>
          <a:p>
            <a:endParaRPr lang="hr-HR" sz="1100" dirty="0">
              <a:latin typeface="Verdana" panose="020B0604030504040204" pitchFamily="34" charset="0"/>
              <a:ea typeface="Verdana" panose="020B0604030504040204" pitchFamily="34" charset="0"/>
            </a:endParaRPr>
          </a:p>
          <a:p>
            <a:r>
              <a:rPr lang="en-US" sz="1100" dirty="0" err="1">
                <a:latin typeface="Verdana" panose="020B0604030504040204" pitchFamily="34" charset="0"/>
                <a:ea typeface="Verdana" panose="020B0604030504040204" pitchFamily="34" charset="0"/>
              </a:rPr>
              <a:t>Ostvareni</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prihodi</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su</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prikazani</a:t>
            </a:r>
            <a:r>
              <a:rPr lang="en-US" sz="1100" dirty="0">
                <a:latin typeface="Verdana" panose="020B0604030504040204" pitchFamily="34" charset="0"/>
                <a:ea typeface="Verdana" panose="020B0604030504040204" pitchFamily="34" charset="0"/>
              </a:rPr>
              <a:t> u </a:t>
            </a:r>
            <a:r>
              <a:rPr lang="en-US" sz="1100" dirty="0" err="1">
                <a:latin typeface="Verdana" panose="020B0604030504040204" pitchFamily="34" charset="0"/>
                <a:ea typeface="Verdana" panose="020B0604030504040204" pitchFamily="34" charset="0"/>
              </a:rPr>
              <a:t>ovoj</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tablici</a:t>
            </a:r>
            <a:r>
              <a:rPr lang="en-US" sz="1100" dirty="0">
                <a:latin typeface="Verdana" panose="020B0604030504040204" pitchFamily="34" charset="0"/>
                <a:ea typeface="Verdana" panose="020B0604030504040204" pitchFamily="34" charset="0"/>
              </a:rPr>
              <a:t>:</a:t>
            </a:r>
            <a:endParaRPr lang="en-150" sz="11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6370872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C019D318-E6F8-1799-EDEC-3D858E2ADB13}"/>
              </a:ext>
            </a:extLst>
          </p:cNvPr>
          <p:cNvSpPr>
            <a:spLocks noGrp="1"/>
          </p:cNvSpPr>
          <p:nvPr>
            <p:ph idx="1"/>
          </p:nvPr>
        </p:nvSpPr>
        <p:spPr>
          <a:xfrm>
            <a:off x="501805" y="842211"/>
            <a:ext cx="5720575" cy="7744228"/>
          </a:xfrm>
        </p:spPr>
        <p:txBody>
          <a:bodyPr>
            <a:normAutofit lnSpcReduction="10000"/>
          </a:bodyPr>
          <a:lstStyle/>
          <a:p>
            <a:pPr marL="68580" marR="0" lvl="0" indent="-68580" algn="l" defTabSz="685800" rtl="0" eaLnBrk="1" fontAlgn="auto" latinLnBrk="0" hangingPunct="1">
              <a:lnSpc>
                <a:spcPct val="90000"/>
              </a:lnSpc>
              <a:spcBef>
                <a:spcPts val="900"/>
              </a:spcBef>
              <a:spcAft>
                <a:spcPts val="150"/>
              </a:spcAft>
              <a:buClr>
                <a:srgbClr val="1CADE4"/>
              </a:buClr>
              <a:buSzPct val="100000"/>
              <a:buFont typeface="Tw Cen MT" panose="020B0602020104020603" pitchFamily="34" charset="0"/>
              <a:buChar char=" "/>
              <a:tabLst/>
              <a:defRPr/>
            </a:pPr>
            <a:r>
              <a:rPr kumimoji="0" lang="hr-HR"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Bruto uplaćena pristojba vlasnika objekata za odmor iznosi 18.013,45 eura što bi,</a:t>
            </a:r>
            <a:r>
              <a:rPr kumimoji="0" lang="hr-HR" sz="1000" b="0" i="0" u="none" strike="noStrike" kern="1200" cap="none" spc="0" normalizeH="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ukoliko podijelimo sa brojem objekata za odmor od 1.828 (podatak  6.3.2026.) bilo da je u prosjeku uplaćeno 9,85 eura po objektu. </a:t>
            </a:r>
          </a:p>
          <a:p>
            <a:pPr marL="68580" marR="0" lvl="0" indent="-68580" algn="l" defTabSz="685800" rtl="0" eaLnBrk="1" fontAlgn="auto" latinLnBrk="0" hangingPunct="1">
              <a:lnSpc>
                <a:spcPct val="90000"/>
              </a:lnSpc>
              <a:spcBef>
                <a:spcPts val="900"/>
              </a:spcBef>
              <a:spcAft>
                <a:spcPts val="150"/>
              </a:spcAft>
              <a:buClr>
                <a:srgbClr val="1CADE4"/>
              </a:buClr>
              <a:buSzPct val="100000"/>
              <a:buFont typeface="Tw Cen MT" panose="020B0602020104020603" pitchFamily="34" charset="0"/>
              <a:buChar char=" "/>
              <a:tabLst/>
              <a:defRPr/>
            </a:pPr>
            <a:r>
              <a:rPr kumimoji="0" lang="hr-HR" sz="1000" b="0" i="0" u="none" strike="noStrike" kern="1200" cap="none" spc="0" normalizeH="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kumimoji="0" lang="hr-HR"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Zakoni</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koji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definiraju</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koji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su</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prihodi</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Turističke</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zajednice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Općine</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Povljana</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su</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a:t>
            </a:r>
          </a:p>
          <a:p>
            <a:pPr>
              <a:buClr>
                <a:srgbClr val="1CADE4"/>
              </a:buClr>
              <a:buFont typeface="Wingdings" panose="05000000000000000000" pitchFamily="2" charset="2"/>
              <a:buChar char="v"/>
              <a:defRPr/>
            </a:pPr>
            <a:r>
              <a:rPr lang="en-US" sz="1000" dirty="0">
                <a:solidFill>
                  <a:prstClr val="black">
                    <a:lumMod val="75000"/>
                    <a:lumOff val="25000"/>
                  </a:prstClr>
                </a:solidFill>
                <a:latin typeface="Verdana" panose="020B0604030504040204" pitchFamily="34" charset="0"/>
                <a:ea typeface="Verdana" panose="020B0604030504040204" pitchFamily="34" charset="0"/>
              </a:rPr>
              <a:t> Zakon o </a:t>
            </a:r>
            <a:r>
              <a:rPr lang="en-US" sz="1000" dirty="0" err="1">
                <a:solidFill>
                  <a:prstClr val="black">
                    <a:lumMod val="75000"/>
                    <a:lumOff val="25000"/>
                  </a:prstClr>
                </a:solidFill>
                <a:latin typeface="Verdana" panose="020B0604030504040204" pitchFamily="34" charset="0"/>
                <a:ea typeface="Verdana" panose="020B0604030504040204" pitchFamily="34" charset="0"/>
              </a:rPr>
              <a:t>turističkoj</a:t>
            </a:r>
            <a:r>
              <a:rPr lang="en-US" sz="1000" dirty="0">
                <a:solidFill>
                  <a:prstClr val="black">
                    <a:lumMod val="75000"/>
                    <a:lumOff val="25000"/>
                  </a:prstClr>
                </a:solidFill>
                <a:latin typeface="Verdana" panose="020B0604030504040204" pitchFamily="34" charset="0"/>
                <a:ea typeface="Verdana" panose="020B0604030504040204" pitchFamily="34" charset="0"/>
              </a:rPr>
              <a:t> </a:t>
            </a:r>
            <a:r>
              <a:rPr lang="en-US" sz="1000" dirty="0" err="1">
                <a:solidFill>
                  <a:prstClr val="black">
                    <a:lumMod val="75000"/>
                    <a:lumOff val="25000"/>
                  </a:prstClr>
                </a:solidFill>
                <a:latin typeface="Verdana" panose="020B0604030504040204" pitchFamily="34" charset="0"/>
                <a:ea typeface="Verdana" panose="020B0604030504040204" pitchFamily="34" charset="0"/>
              </a:rPr>
              <a:t>pristojbi</a:t>
            </a:r>
            <a:r>
              <a:rPr lang="en-US" sz="1000" dirty="0">
                <a:solidFill>
                  <a:prstClr val="black">
                    <a:lumMod val="75000"/>
                    <a:lumOff val="25000"/>
                  </a:prstClr>
                </a:solidFill>
                <a:latin typeface="Verdana" panose="020B0604030504040204" pitchFamily="34" charset="0"/>
                <a:ea typeface="Verdana" panose="020B0604030504040204" pitchFamily="34" charset="0"/>
              </a:rPr>
              <a:t> (NN 52/19; NN 32/20; NN 42/20),</a:t>
            </a:r>
          </a:p>
          <a:p>
            <a:pPr>
              <a:buClr>
                <a:srgbClr val="1CADE4"/>
              </a:buClr>
              <a:buFont typeface="Wingdings" panose="05000000000000000000" pitchFamily="2" charset="2"/>
              <a:buChar char="v"/>
              <a:defRPr/>
            </a:pP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Zakon o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članarinama</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u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Turističkim</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zajednicama</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(NN 52/19; NN 144/20),</a:t>
            </a:r>
          </a:p>
          <a:p>
            <a:pPr>
              <a:buClr>
                <a:srgbClr val="1CADE4"/>
              </a:buClr>
              <a:buFont typeface="Wingdings" panose="05000000000000000000" pitchFamily="2" charset="2"/>
              <a:buChar char="v"/>
              <a:defRPr/>
            </a:pPr>
            <a:r>
              <a:rPr lang="en-US" sz="1000" dirty="0">
                <a:solidFill>
                  <a:prstClr val="black">
                    <a:lumMod val="75000"/>
                    <a:lumOff val="25000"/>
                  </a:prstClr>
                </a:solidFill>
                <a:latin typeface="Verdana" panose="020B0604030504040204" pitchFamily="34" charset="0"/>
                <a:ea typeface="Verdana" panose="020B0604030504040204" pitchFamily="34" charset="0"/>
              </a:rPr>
              <a:t> Zakon o </a:t>
            </a:r>
            <a:r>
              <a:rPr lang="en-US" sz="1000" dirty="0" err="1">
                <a:solidFill>
                  <a:prstClr val="black">
                    <a:lumMod val="75000"/>
                    <a:lumOff val="25000"/>
                  </a:prstClr>
                </a:solidFill>
                <a:latin typeface="Verdana" panose="020B0604030504040204" pitchFamily="34" charset="0"/>
                <a:ea typeface="Verdana" panose="020B0604030504040204" pitchFamily="34" charset="0"/>
              </a:rPr>
              <a:t>turističkim</a:t>
            </a:r>
            <a:r>
              <a:rPr lang="en-US" sz="1000" dirty="0">
                <a:solidFill>
                  <a:prstClr val="black">
                    <a:lumMod val="75000"/>
                    <a:lumOff val="25000"/>
                  </a:prstClr>
                </a:solidFill>
                <a:latin typeface="Verdana" panose="020B0604030504040204" pitchFamily="34" charset="0"/>
                <a:ea typeface="Verdana" panose="020B0604030504040204" pitchFamily="34" charset="0"/>
              </a:rPr>
              <a:t> </a:t>
            </a:r>
            <a:r>
              <a:rPr lang="en-US" sz="1000" dirty="0" err="1">
                <a:solidFill>
                  <a:prstClr val="black">
                    <a:lumMod val="75000"/>
                    <a:lumOff val="25000"/>
                  </a:prstClr>
                </a:solidFill>
                <a:latin typeface="Verdana" panose="020B0604030504040204" pitchFamily="34" charset="0"/>
                <a:ea typeface="Verdana" panose="020B0604030504040204" pitchFamily="34" charset="0"/>
              </a:rPr>
              <a:t>zajednicama</a:t>
            </a:r>
            <a:r>
              <a:rPr lang="en-US" sz="1000" dirty="0">
                <a:solidFill>
                  <a:prstClr val="black">
                    <a:lumMod val="75000"/>
                    <a:lumOff val="25000"/>
                  </a:prstClr>
                </a:solidFill>
                <a:latin typeface="Verdana" panose="020B0604030504040204" pitchFamily="34" charset="0"/>
                <a:ea typeface="Verdana" panose="020B0604030504040204" pitchFamily="34" charset="0"/>
              </a:rPr>
              <a:t> i </a:t>
            </a:r>
            <a:r>
              <a:rPr lang="en-US" sz="1000" dirty="0" err="1">
                <a:solidFill>
                  <a:prstClr val="black">
                    <a:lumMod val="75000"/>
                    <a:lumOff val="25000"/>
                  </a:prstClr>
                </a:solidFill>
                <a:latin typeface="Verdana" panose="020B0604030504040204" pitchFamily="34" charset="0"/>
                <a:ea typeface="Verdana" panose="020B0604030504040204" pitchFamily="34" charset="0"/>
              </a:rPr>
              <a:t>promicanju</a:t>
            </a:r>
            <a:r>
              <a:rPr lang="en-US" sz="1000" dirty="0">
                <a:solidFill>
                  <a:prstClr val="black">
                    <a:lumMod val="75000"/>
                    <a:lumOff val="25000"/>
                  </a:prstClr>
                </a:solidFill>
                <a:latin typeface="Verdana" panose="020B0604030504040204" pitchFamily="34" charset="0"/>
                <a:ea typeface="Verdana" panose="020B0604030504040204" pitchFamily="34" charset="0"/>
              </a:rPr>
              <a:t> </a:t>
            </a:r>
            <a:r>
              <a:rPr lang="en-US" sz="1000" dirty="0" err="1">
                <a:solidFill>
                  <a:prstClr val="black">
                    <a:lumMod val="75000"/>
                    <a:lumOff val="25000"/>
                  </a:prstClr>
                </a:solidFill>
                <a:latin typeface="Verdana" panose="020B0604030504040204" pitchFamily="34" charset="0"/>
                <a:ea typeface="Verdana" panose="020B0604030504040204" pitchFamily="34" charset="0"/>
              </a:rPr>
              <a:t>hrvatskog</a:t>
            </a:r>
            <a:r>
              <a:rPr lang="en-US" sz="1000" dirty="0">
                <a:solidFill>
                  <a:prstClr val="black">
                    <a:lumMod val="75000"/>
                    <a:lumOff val="25000"/>
                  </a:prstClr>
                </a:solidFill>
                <a:latin typeface="Verdana" panose="020B0604030504040204" pitchFamily="34" charset="0"/>
                <a:ea typeface="Verdana" panose="020B0604030504040204" pitchFamily="34" charset="0"/>
              </a:rPr>
              <a:t> </a:t>
            </a:r>
            <a:r>
              <a:rPr lang="en-US" sz="1000" dirty="0" err="1">
                <a:solidFill>
                  <a:prstClr val="black">
                    <a:lumMod val="75000"/>
                    <a:lumOff val="25000"/>
                  </a:prstClr>
                </a:solidFill>
                <a:latin typeface="Verdana" panose="020B0604030504040204" pitchFamily="34" charset="0"/>
                <a:ea typeface="Verdana" panose="020B0604030504040204" pitchFamily="34" charset="0"/>
              </a:rPr>
              <a:t>turizma</a:t>
            </a:r>
            <a:r>
              <a:rPr lang="en-US" sz="1000" dirty="0">
                <a:solidFill>
                  <a:prstClr val="black">
                    <a:lumMod val="75000"/>
                    <a:lumOff val="25000"/>
                  </a:prstClr>
                </a:solidFill>
                <a:latin typeface="Verdana" panose="020B0604030504040204" pitchFamily="34" charset="0"/>
                <a:ea typeface="Verdana" panose="020B0604030504040204" pitchFamily="34" charset="0"/>
              </a:rPr>
              <a:t>.</a:t>
            </a:r>
          </a:p>
          <a:p>
            <a:pPr marL="0" indent="0">
              <a:buClr>
                <a:srgbClr val="1CADE4"/>
              </a:buClr>
              <a:buNone/>
              <a:defRPr/>
            </a:pP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Prema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članku</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59.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Zakona</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o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turističkim</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zajednicama</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i</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promicanju</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hrvatskog</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turizma</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turističke</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zajednice se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mogu</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financirati</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iz</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slijdećih</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izvora</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a:t>
            </a:r>
          </a:p>
          <a:p>
            <a:pPr>
              <a:buClr>
                <a:srgbClr val="1CADE4"/>
              </a:buClr>
              <a:buFont typeface="Wingdings" panose="05000000000000000000" pitchFamily="2" charset="2"/>
              <a:buChar char="Ø"/>
              <a:defRPr/>
            </a:pPr>
            <a:r>
              <a:rPr lang="en-US" sz="1000" dirty="0">
                <a:solidFill>
                  <a:prstClr val="black">
                    <a:lumMod val="75000"/>
                    <a:lumOff val="25000"/>
                  </a:prstClr>
                </a:solidFill>
                <a:latin typeface="Verdana" panose="020B0604030504040204" pitchFamily="34" charset="0"/>
                <a:ea typeface="Verdana" panose="020B0604030504040204" pitchFamily="34" charset="0"/>
              </a:rPr>
              <a:t> </a:t>
            </a:r>
            <a:r>
              <a:rPr lang="en-US" sz="1000" dirty="0" err="1">
                <a:solidFill>
                  <a:prstClr val="black">
                    <a:lumMod val="75000"/>
                    <a:lumOff val="25000"/>
                  </a:prstClr>
                </a:solidFill>
                <a:latin typeface="Verdana" panose="020B0604030504040204" pitchFamily="34" charset="0"/>
                <a:ea typeface="Verdana" panose="020B0604030504040204" pitchFamily="34" charset="0"/>
              </a:rPr>
              <a:t>turistička</a:t>
            </a:r>
            <a:r>
              <a:rPr lang="en-US" sz="1000" dirty="0">
                <a:solidFill>
                  <a:prstClr val="black">
                    <a:lumMod val="75000"/>
                    <a:lumOff val="25000"/>
                  </a:prstClr>
                </a:solidFill>
                <a:latin typeface="Verdana" panose="020B0604030504040204" pitchFamily="34" charset="0"/>
                <a:ea typeface="Verdana" panose="020B0604030504040204" pitchFamily="34" charset="0"/>
              </a:rPr>
              <a:t> </a:t>
            </a:r>
            <a:r>
              <a:rPr lang="en-US" sz="1000" dirty="0" err="1">
                <a:solidFill>
                  <a:prstClr val="black">
                    <a:lumMod val="75000"/>
                    <a:lumOff val="25000"/>
                  </a:prstClr>
                </a:solidFill>
                <a:latin typeface="Verdana" panose="020B0604030504040204" pitchFamily="34" charset="0"/>
                <a:ea typeface="Verdana" panose="020B0604030504040204" pitchFamily="34" charset="0"/>
              </a:rPr>
              <a:t>pristojba</a:t>
            </a:r>
            <a:r>
              <a:rPr lang="en-US" sz="1000" dirty="0">
                <a:solidFill>
                  <a:prstClr val="black">
                    <a:lumMod val="75000"/>
                    <a:lumOff val="25000"/>
                  </a:prstClr>
                </a:solidFill>
                <a:latin typeface="Verdana" panose="020B0604030504040204" pitchFamily="34" charset="0"/>
                <a:ea typeface="Verdana" panose="020B0604030504040204" pitchFamily="34" charset="0"/>
              </a:rPr>
              <a:t>, </a:t>
            </a:r>
            <a:r>
              <a:rPr lang="en-US" sz="1000" dirty="0" err="1">
                <a:solidFill>
                  <a:prstClr val="black">
                    <a:lumMod val="75000"/>
                    <a:lumOff val="25000"/>
                  </a:prstClr>
                </a:solidFill>
                <a:latin typeface="Verdana" panose="020B0604030504040204" pitchFamily="34" charset="0"/>
                <a:ea typeface="Verdana" panose="020B0604030504040204" pitchFamily="34" charset="0"/>
              </a:rPr>
              <a:t>sukladno</a:t>
            </a:r>
            <a:r>
              <a:rPr lang="en-US" sz="1000" dirty="0">
                <a:solidFill>
                  <a:prstClr val="black">
                    <a:lumMod val="75000"/>
                    <a:lumOff val="25000"/>
                  </a:prstClr>
                </a:solidFill>
                <a:latin typeface="Verdana" panose="020B0604030504040204" pitchFamily="34" charset="0"/>
                <a:ea typeface="Verdana" panose="020B0604030504040204" pitchFamily="34" charset="0"/>
              </a:rPr>
              <a:t> </a:t>
            </a:r>
            <a:r>
              <a:rPr lang="en-US" sz="1000" dirty="0" err="1">
                <a:solidFill>
                  <a:prstClr val="black">
                    <a:lumMod val="75000"/>
                    <a:lumOff val="25000"/>
                  </a:prstClr>
                </a:solidFill>
                <a:latin typeface="Verdana" panose="020B0604030504040204" pitchFamily="34" charset="0"/>
                <a:ea typeface="Verdana" panose="020B0604030504040204" pitchFamily="34" charset="0"/>
              </a:rPr>
              <a:t>propisu</a:t>
            </a:r>
            <a:r>
              <a:rPr lang="en-US" sz="1000" dirty="0">
                <a:solidFill>
                  <a:prstClr val="black">
                    <a:lumMod val="75000"/>
                    <a:lumOff val="25000"/>
                  </a:prstClr>
                </a:solidFill>
                <a:latin typeface="Verdana" panose="020B0604030504040204" pitchFamily="34" charset="0"/>
                <a:ea typeface="Verdana" panose="020B0604030504040204" pitchFamily="34" charset="0"/>
              </a:rPr>
              <a:t> koji </a:t>
            </a:r>
            <a:r>
              <a:rPr lang="en-US" sz="1000" dirty="0" err="1">
                <a:solidFill>
                  <a:prstClr val="black">
                    <a:lumMod val="75000"/>
                    <a:lumOff val="25000"/>
                  </a:prstClr>
                </a:solidFill>
                <a:latin typeface="Verdana" panose="020B0604030504040204" pitchFamily="34" charset="0"/>
                <a:ea typeface="Verdana" panose="020B0604030504040204" pitchFamily="34" charset="0"/>
              </a:rPr>
              <a:t>uređuje</a:t>
            </a:r>
            <a:r>
              <a:rPr lang="en-US" sz="1000" dirty="0">
                <a:solidFill>
                  <a:prstClr val="black">
                    <a:lumMod val="75000"/>
                    <a:lumOff val="25000"/>
                  </a:prstClr>
                </a:solidFill>
                <a:latin typeface="Verdana" panose="020B0604030504040204" pitchFamily="34" charset="0"/>
                <a:ea typeface="Verdana" panose="020B0604030504040204" pitchFamily="34" charset="0"/>
              </a:rPr>
              <a:t> </a:t>
            </a:r>
            <a:r>
              <a:rPr lang="en-US" sz="1000" dirty="0" err="1">
                <a:solidFill>
                  <a:prstClr val="black">
                    <a:lumMod val="75000"/>
                    <a:lumOff val="25000"/>
                  </a:prstClr>
                </a:solidFill>
                <a:latin typeface="Verdana" panose="020B0604030504040204" pitchFamily="34" charset="0"/>
                <a:ea typeface="Verdana" panose="020B0604030504040204" pitchFamily="34" charset="0"/>
              </a:rPr>
              <a:t>turističku</a:t>
            </a:r>
            <a:r>
              <a:rPr lang="en-US" sz="1000" dirty="0">
                <a:solidFill>
                  <a:prstClr val="black">
                    <a:lumMod val="75000"/>
                    <a:lumOff val="25000"/>
                  </a:prstClr>
                </a:solidFill>
                <a:latin typeface="Verdana" panose="020B0604030504040204" pitchFamily="34" charset="0"/>
                <a:ea typeface="Verdana" panose="020B0604030504040204" pitchFamily="34" charset="0"/>
              </a:rPr>
              <a:t> </a:t>
            </a:r>
            <a:r>
              <a:rPr lang="en-US" sz="1000" dirty="0" err="1">
                <a:solidFill>
                  <a:prstClr val="black">
                    <a:lumMod val="75000"/>
                    <a:lumOff val="25000"/>
                  </a:prstClr>
                </a:solidFill>
                <a:latin typeface="Verdana" panose="020B0604030504040204" pitchFamily="34" charset="0"/>
                <a:ea typeface="Verdana" panose="020B0604030504040204" pitchFamily="34" charset="0"/>
              </a:rPr>
              <a:t>pristojbu</a:t>
            </a:r>
            <a:r>
              <a:rPr lang="en-US" sz="1000" dirty="0">
                <a:solidFill>
                  <a:prstClr val="black">
                    <a:lumMod val="75000"/>
                    <a:lumOff val="25000"/>
                  </a:prstClr>
                </a:solidFill>
                <a:latin typeface="Verdana" panose="020B0604030504040204" pitchFamily="34" charset="0"/>
                <a:ea typeface="Verdana" panose="020B0604030504040204" pitchFamily="34" charset="0"/>
              </a:rPr>
              <a:t>,</a:t>
            </a:r>
          </a:p>
          <a:p>
            <a:pPr>
              <a:buClr>
                <a:srgbClr val="1CADE4"/>
              </a:buClr>
              <a:buFont typeface="Wingdings" panose="05000000000000000000" pitchFamily="2" charset="2"/>
              <a:buChar char="Ø"/>
              <a:defRPr/>
            </a:pP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članarina</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sukladno</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propisu</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koji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uređuje</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članarine</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u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turističkim</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zajednicama</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a:t>
            </a:r>
          </a:p>
          <a:p>
            <a:pPr>
              <a:buClr>
                <a:srgbClr val="1CADE4"/>
              </a:buClr>
              <a:buFont typeface="Wingdings" panose="05000000000000000000" pitchFamily="2" charset="2"/>
              <a:buChar char="Ø"/>
              <a:defRPr/>
            </a:pPr>
            <a:r>
              <a:rPr lang="en-US" sz="1000" dirty="0">
                <a:solidFill>
                  <a:prstClr val="black">
                    <a:lumMod val="75000"/>
                    <a:lumOff val="25000"/>
                  </a:prstClr>
                </a:solidFill>
                <a:latin typeface="Verdana" panose="020B0604030504040204" pitchFamily="34" charset="0"/>
                <a:ea typeface="Verdana" panose="020B0604030504040204" pitchFamily="34" charset="0"/>
              </a:rPr>
              <a:t> </a:t>
            </a:r>
            <a:r>
              <a:rPr lang="en-US" sz="1000" dirty="0" err="1">
                <a:solidFill>
                  <a:prstClr val="black">
                    <a:lumMod val="75000"/>
                    <a:lumOff val="25000"/>
                  </a:prstClr>
                </a:solidFill>
                <a:latin typeface="Verdana" panose="020B0604030504040204" pitchFamily="34" charset="0"/>
                <a:ea typeface="Verdana" panose="020B0604030504040204" pitchFamily="34" charset="0"/>
              </a:rPr>
              <a:t>prihodi</a:t>
            </a:r>
            <a:r>
              <a:rPr lang="en-US" sz="1000" dirty="0">
                <a:solidFill>
                  <a:prstClr val="black">
                    <a:lumMod val="75000"/>
                    <a:lumOff val="25000"/>
                  </a:prstClr>
                </a:solidFill>
                <a:latin typeface="Verdana" panose="020B0604030504040204" pitchFamily="34" charset="0"/>
                <a:ea typeface="Verdana" panose="020B0604030504040204" pitchFamily="34" charset="0"/>
              </a:rPr>
              <a:t> </a:t>
            </a:r>
            <a:r>
              <a:rPr lang="en-US" sz="1000" dirty="0" err="1">
                <a:solidFill>
                  <a:prstClr val="black">
                    <a:lumMod val="75000"/>
                    <a:lumOff val="25000"/>
                  </a:prstClr>
                </a:solidFill>
                <a:latin typeface="Verdana" panose="020B0604030504040204" pitchFamily="34" charset="0"/>
                <a:ea typeface="Verdana" panose="020B0604030504040204" pitchFamily="34" charset="0"/>
              </a:rPr>
              <a:t>iz</a:t>
            </a:r>
            <a:r>
              <a:rPr lang="en-US" sz="1000" dirty="0">
                <a:solidFill>
                  <a:prstClr val="black">
                    <a:lumMod val="75000"/>
                    <a:lumOff val="25000"/>
                  </a:prstClr>
                </a:solidFill>
                <a:latin typeface="Verdana" panose="020B0604030504040204" pitchFamily="34" charset="0"/>
                <a:ea typeface="Verdana" panose="020B0604030504040204" pitchFamily="34" charset="0"/>
              </a:rPr>
              <a:t> </a:t>
            </a:r>
            <a:r>
              <a:rPr lang="en-US" sz="1000" dirty="0" err="1">
                <a:solidFill>
                  <a:prstClr val="black">
                    <a:lumMod val="75000"/>
                    <a:lumOff val="25000"/>
                  </a:prstClr>
                </a:solidFill>
                <a:latin typeface="Verdana" panose="020B0604030504040204" pitchFamily="34" charset="0"/>
                <a:ea typeface="Verdana" panose="020B0604030504040204" pitchFamily="34" charset="0"/>
              </a:rPr>
              <a:t>proračuna</a:t>
            </a:r>
            <a:r>
              <a:rPr lang="en-US" sz="1000" dirty="0">
                <a:solidFill>
                  <a:prstClr val="black">
                    <a:lumMod val="75000"/>
                    <a:lumOff val="25000"/>
                  </a:prstClr>
                </a:solidFill>
                <a:latin typeface="Verdana" panose="020B0604030504040204" pitchFamily="34" charset="0"/>
                <a:ea typeface="Verdana" panose="020B0604030504040204" pitchFamily="34" charset="0"/>
              </a:rPr>
              <a:t> </a:t>
            </a:r>
            <a:r>
              <a:rPr lang="en-US" sz="1000" dirty="0" err="1">
                <a:solidFill>
                  <a:prstClr val="black">
                    <a:lumMod val="75000"/>
                    <a:lumOff val="25000"/>
                  </a:prstClr>
                </a:solidFill>
                <a:latin typeface="Verdana" panose="020B0604030504040204" pitchFamily="34" charset="0"/>
                <a:ea typeface="Verdana" panose="020B0604030504040204" pitchFamily="34" charset="0"/>
              </a:rPr>
              <a:t>jedinica</a:t>
            </a:r>
            <a:r>
              <a:rPr lang="en-US" sz="1000" dirty="0">
                <a:solidFill>
                  <a:prstClr val="black">
                    <a:lumMod val="75000"/>
                    <a:lumOff val="25000"/>
                  </a:prstClr>
                </a:solidFill>
                <a:latin typeface="Verdana" panose="020B0604030504040204" pitchFamily="34" charset="0"/>
                <a:ea typeface="Verdana" panose="020B0604030504040204" pitchFamily="34" charset="0"/>
              </a:rPr>
              <a:t> </a:t>
            </a:r>
            <a:r>
              <a:rPr lang="en-US" sz="1000" dirty="0" err="1">
                <a:solidFill>
                  <a:prstClr val="black">
                    <a:lumMod val="75000"/>
                    <a:lumOff val="25000"/>
                  </a:prstClr>
                </a:solidFill>
                <a:latin typeface="Verdana" panose="020B0604030504040204" pitchFamily="34" charset="0"/>
                <a:ea typeface="Verdana" panose="020B0604030504040204" pitchFamily="34" charset="0"/>
              </a:rPr>
              <a:t>lokalne</a:t>
            </a:r>
            <a:r>
              <a:rPr lang="en-US" sz="1000" dirty="0">
                <a:solidFill>
                  <a:prstClr val="black">
                    <a:lumMod val="75000"/>
                    <a:lumOff val="25000"/>
                  </a:prstClr>
                </a:solidFill>
                <a:latin typeface="Verdana" panose="020B0604030504040204" pitchFamily="34" charset="0"/>
                <a:ea typeface="Verdana" panose="020B0604030504040204" pitchFamily="34" charset="0"/>
              </a:rPr>
              <a:t> </a:t>
            </a:r>
            <a:r>
              <a:rPr lang="en-US" sz="1000" dirty="0" err="1">
                <a:solidFill>
                  <a:prstClr val="black">
                    <a:lumMod val="75000"/>
                    <a:lumOff val="25000"/>
                  </a:prstClr>
                </a:solidFill>
                <a:latin typeface="Verdana" panose="020B0604030504040204" pitchFamily="34" charset="0"/>
                <a:ea typeface="Verdana" panose="020B0604030504040204" pitchFamily="34" charset="0"/>
              </a:rPr>
              <a:t>samouprave</a:t>
            </a:r>
            <a:r>
              <a:rPr lang="en-US" sz="1000" dirty="0">
                <a:solidFill>
                  <a:prstClr val="black">
                    <a:lumMod val="75000"/>
                    <a:lumOff val="25000"/>
                  </a:prstClr>
                </a:solidFill>
                <a:latin typeface="Verdana" panose="020B0604030504040204" pitchFamily="34" charset="0"/>
                <a:ea typeface="Verdana" panose="020B0604030504040204" pitchFamily="34" charset="0"/>
              </a:rPr>
              <a:t> i </a:t>
            </a:r>
            <a:r>
              <a:rPr lang="en-US" sz="1000" dirty="0" err="1">
                <a:solidFill>
                  <a:prstClr val="black">
                    <a:lumMod val="75000"/>
                    <a:lumOff val="25000"/>
                  </a:prstClr>
                </a:solidFill>
                <a:latin typeface="Verdana" panose="020B0604030504040204" pitchFamily="34" charset="0"/>
                <a:ea typeface="Verdana" panose="020B0604030504040204" pitchFamily="34" charset="0"/>
              </a:rPr>
              <a:t>regionalne</a:t>
            </a:r>
            <a:r>
              <a:rPr lang="en-US" sz="1000" dirty="0">
                <a:solidFill>
                  <a:prstClr val="black">
                    <a:lumMod val="75000"/>
                    <a:lumOff val="25000"/>
                  </a:prstClr>
                </a:solidFill>
                <a:latin typeface="Verdana" panose="020B0604030504040204" pitchFamily="34" charset="0"/>
                <a:ea typeface="Verdana" panose="020B0604030504040204" pitchFamily="34" charset="0"/>
              </a:rPr>
              <a:t> </a:t>
            </a:r>
            <a:r>
              <a:rPr lang="en-US" sz="1000" dirty="0" err="1">
                <a:solidFill>
                  <a:prstClr val="black">
                    <a:lumMod val="75000"/>
                    <a:lumOff val="25000"/>
                  </a:prstClr>
                </a:solidFill>
                <a:latin typeface="Verdana" panose="020B0604030504040204" pitchFamily="34" charset="0"/>
                <a:ea typeface="Verdana" panose="020B0604030504040204" pitchFamily="34" charset="0"/>
              </a:rPr>
              <a:t>samouprave</a:t>
            </a:r>
            <a:r>
              <a:rPr lang="en-US" sz="1000" dirty="0">
                <a:solidFill>
                  <a:prstClr val="black">
                    <a:lumMod val="75000"/>
                    <a:lumOff val="25000"/>
                  </a:prstClr>
                </a:solidFill>
                <a:latin typeface="Verdana" panose="020B0604030504040204" pitchFamily="34" charset="0"/>
                <a:ea typeface="Verdana" panose="020B0604030504040204" pitchFamily="34" charset="0"/>
              </a:rPr>
              <a:t>,</a:t>
            </a:r>
          </a:p>
          <a:p>
            <a:pPr>
              <a:buClr>
                <a:srgbClr val="1CADE4"/>
              </a:buClr>
              <a:buFont typeface="Wingdings" panose="05000000000000000000" pitchFamily="2" charset="2"/>
              <a:buChar char="Ø"/>
              <a:defRPr/>
            </a:pP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prihodi</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od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drugih</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aktivnosti</a:t>
            </a:r>
            <a:r>
              <a:rPr lang="en-US" sz="1000" dirty="0">
                <a:solidFill>
                  <a:prstClr val="black">
                    <a:lumMod val="75000"/>
                    <a:lumOff val="25000"/>
                  </a:prstClr>
                </a:solidFill>
                <a:latin typeface="Verdana" panose="020B0604030504040204" pitchFamily="34" charset="0"/>
                <a:ea typeface="Verdana" panose="020B0604030504040204" pitchFamily="34" charset="0"/>
              </a:rPr>
              <a:t> (</a:t>
            </a:r>
            <a:r>
              <a:rPr lang="en-US" sz="1000" dirty="0" err="1">
                <a:solidFill>
                  <a:prstClr val="black">
                    <a:lumMod val="75000"/>
                    <a:lumOff val="25000"/>
                  </a:prstClr>
                </a:solidFill>
                <a:latin typeface="Verdana" panose="020B0604030504040204" pitchFamily="34" charset="0"/>
                <a:ea typeface="Verdana" panose="020B0604030504040204" pitchFamily="34" charset="0"/>
              </a:rPr>
              <a:t>sufinanciranja</a:t>
            </a:r>
            <a:r>
              <a:rPr lang="en-US" sz="1000" dirty="0">
                <a:solidFill>
                  <a:prstClr val="black">
                    <a:lumMod val="75000"/>
                    <a:lumOff val="25000"/>
                  </a:prstClr>
                </a:solidFill>
                <a:latin typeface="Verdana" panose="020B0604030504040204" pitchFamily="34" charset="0"/>
                <a:ea typeface="Verdana" panose="020B0604030504040204" pitchFamily="34" charset="0"/>
              </a:rPr>
              <a:t> </a:t>
            </a:r>
            <a:r>
              <a:rPr lang="en-US" sz="1000" dirty="0" err="1">
                <a:solidFill>
                  <a:prstClr val="black">
                    <a:lumMod val="75000"/>
                    <a:lumOff val="25000"/>
                  </a:prstClr>
                </a:solidFill>
                <a:latin typeface="Verdana" panose="020B0604030504040204" pitchFamily="34" charset="0"/>
                <a:ea typeface="Verdana" panose="020B0604030504040204" pitchFamily="34" charset="0"/>
              </a:rPr>
              <a:t>višeg</a:t>
            </a:r>
            <a:r>
              <a:rPr lang="en-US" sz="1000" dirty="0">
                <a:solidFill>
                  <a:prstClr val="black">
                    <a:lumMod val="75000"/>
                    <a:lumOff val="25000"/>
                  </a:prstClr>
                </a:solidFill>
                <a:latin typeface="Verdana" panose="020B0604030504040204" pitchFamily="34" charset="0"/>
                <a:ea typeface="Verdana" panose="020B0604030504040204" pitchFamily="34" charset="0"/>
              </a:rPr>
              <a:t> </a:t>
            </a:r>
            <a:r>
              <a:rPr lang="en-US" sz="1000" dirty="0" err="1">
                <a:solidFill>
                  <a:prstClr val="black">
                    <a:lumMod val="75000"/>
                    <a:lumOff val="25000"/>
                  </a:prstClr>
                </a:solidFill>
                <a:latin typeface="Verdana" panose="020B0604030504040204" pitchFamily="34" charset="0"/>
                <a:ea typeface="Verdana" panose="020B0604030504040204" pitchFamily="34" charset="0"/>
              </a:rPr>
              <a:t>i</a:t>
            </a:r>
            <a:r>
              <a:rPr lang="en-US" sz="1000" dirty="0">
                <a:solidFill>
                  <a:prstClr val="black">
                    <a:lumMod val="75000"/>
                    <a:lumOff val="25000"/>
                  </a:prstClr>
                </a:solidFill>
                <a:latin typeface="Verdana" panose="020B0604030504040204" pitchFamily="34" charset="0"/>
                <a:ea typeface="Verdana" panose="020B0604030504040204" pitchFamily="34" charset="0"/>
              </a:rPr>
              <a:t> </a:t>
            </a:r>
            <a:r>
              <a:rPr lang="en-US" sz="1000" dirty="0" err="1">
                <a:solidFill>
                  <a:prstClr val="black">
                    <a:lumMod val="75000"/>
                    <a:lumOff val="25000"/>
                  </a:prstClr>
                </a:solidFill>
                <a:latin typeface="Verdana" panose="020B0604030504040204" pitchFamily="34" charset="0"/>
                <a:ea typeface="Verdana" panose="020B0604030504040204" pitchFamily="34" charset="0"/>
              </a:rPr>
              <a:t>nižeg</a:t>
            </a:r>
            <a:r>
              <a:rPr lang="en-US" sz="1000" dirty="0">
                <a:solidFill>
                  <a:prstClr val="black">
                    <a:lumMod val="75000"/>
                    <a:lumOff val="25000"/>
                  </a:prstClr>
                </a:solidFill>
                <a:latin typeface="Verdana" panose="020B0604030504040204" pitchFamily="34" charset="0"/>
                <a:ea typeface="Verdana" panose="020B0604030504040204" pitchFamily="34" charset="0"/>
              </a:rPr>
              <a:t> </a:t>
            </a:r>
            <a:r>
              <a:rPr lang="en-US" sz="1000" dirty="0" err="1">
                <a:solidFill>
                  <a:prstClr val="black">
                    <a:lumMod val="75000"/>
                    <a:lumOff val="25000"/>
                  </a:prstClr>
                </a:solidFill>
                <a:latin typeface="Verdana" panose="020B0604030504040204" pitchFamily="34" charset="0"/>
                <a:ea typeface="Verdana" panose="020B0604030504040204" pitchFamily="34" charset="0"/>
              </a:rPr>
              <a:t>ustroja</a:t>
            </a:r>
            <a:r>
              <a:rPr lang="en-US" sz="1000" dirty="0">
                <a:solidFill>
                  <a:prstClr val="black">
                    <a:lumMod val="75000"/>
                    <a:lumOff val="25000"/>
                  </a:prstClr>
                </a:solidFill>
                <a:latin typeface="Verdana" panose="020B0604030504040204" pitchFamily="34" charset="0"/>
                <a:ea typeface="Verdana" panose="020B0604030504040204" pitchFamily="34" charset="0"/>
              </a:rPr>
              <a:t> </a:t>
            </a:r>
            <a:r>
              <a:rPr lang="en-US" sz="1000" dirty="0" err="1">
                <a:solidFill>
                  <a:prstClr val="black">
                    <a:lumMod val="75000"/>
                    <a:lumOff val="25000"/>
                  </a:prstClr>
                </a:solidFill>
                <a:latin typeface="Verdana" panose="020B0604030504040204" pitchFamily="34" charset="0"/>
                <a:ea typeface="Verdana" panose="020B0604030504040204" pitchFamily="34" charset="0"/>
              </a:rPr>
              <a:t>turističkih</a:t>
            </a:r>
            <a:r>
              <a:rPr lang="en-US" sz="1000" dirty="0">
                <a:solidFill>
                  <a:prstClr val="black">
                    <a:lumMod val="75000"/>
                    <a:lumOff val="25000"/>
                  </a:prstClr>
                </a:solidFill>
                <a:latin typeface="Verdana" panose="020B0604030504040204" pitchFamily="34" charset="0"/>
                <a:ea typeface="Verdana" panose="020B0604030504040204" pitchFamily="34" charset="0"/>
              </a:rPr>
              <a:t> </a:t>
            </a:r>
            <a:r>
              <a:rPr lang="en-US" sz="1000" dirty="0" err="1">
                <a:solidFill>
                  <a:prstClr val="black">
                    <a:lumMod val="75000"/>
                    <a:lumOff val="25000"/>
                  </a:prstClr>
                </a:solidFill>
                <a:latin typeface="Verdana" panose="020B0604030504040204" pitchFamily="34" charset="0"/>
                <a:ea typeface="Verdana" panose="020B0604030504040204" pitchFamily="34" charset="0"/>
              </a:rPr>
              <a:t>zajednica</a:t>
            </a:r>
            <a:r>
              <a:rPr lang="en-US" sz="1000" dirty="0">
                <a:solidFill>
                  <a:prstClr val="black">
                    <a:lumMod val="75000"/>
                    <a:lumOff val="25000"/>
                  </a:prstClr>
                </a:solidFill>
                <a:latin typeface="Verdana" panose="020B0604030504040204" pitchFamily="34" charset="0"/>
                <a:ea typeface="Verdana" panose="020B0604030504040204" pitchFamily="34" charset="0"/>
              </a:rPr>
              <a:t>),</a:t>
            </a:r>
          </a:p>
          <a:p>
            <a:pPr>
              <a:buClr>
                <a:srgbClr val="1CADE4"/>
              </a:buClr>
              <a:buFont typeface="Wingdings" panose="05000000000000000000" pitchFamily="2" charset="2"/>
              <a:buChar char="Ø"/>
              <a:defRPr/>
            </a:pP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fondova</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Europske</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unije</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lang="en-US" sz="1000" dirty="0">
                <a:solidFill>
                  <a:prstClr val="black">
                    <a:lumMod val="75000"/>
                    <a:lumOff val="25000"/>
                  </a:prstClr>
                </a:solidFill>
                <a:latin typeface="Verdana" panose="020B0604030504040204" pitchFamily="34" charset="0"/>
                <a:ea typeface="Verdana" panose="020B0604030504040204" pitchFamily="34" charset="0"/>
              </a:rPr>
              <a:t>i</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drugih</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kumimoji="0" lang="en-US" sz="1000" b="0" i="0" u="none" strike="noStrike" kern="1200" cap="none" spc="0" normalizeH="0" baseline="0" noProof="0" dirty="0" err="1">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fondova</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a:t>
            </a:r>
          </a:p>
          <a:p>
            <a:pPr>
              <a:buClr>
                <a:srgbClr val="1CADE4"/>
              </a:buClr>
              <a:buFont typeface="Wingdings" panose="05000000000000000000" pitchFamily="2" charset="2"/>
              <a:buChar char="Ø"/>
              <a:defRPr/>
            </a:pPr>
            <a:r>
              <a:rPr lang="en-US" sz="1000" dirty="0">
                <a:solidFill>
                  <a:prstClr val="black">
                    <a:lumMod val="75000"/>
                    <a:lumOff val="25000"/>
                  </a:prstClr>
                </a:solidFill>
                <a:latin typeface="Verdana" panose="020B0604030504040204" pitchFamily="34" charset="0"/>
                <a:ea typeface="Verdana" panose="020B0604030504040204" pitchFamily="34" charset="0"/>
              </a:rPr>
              <a:t> </a:t>
            </a:r>
            <a:r>
              <a:rPr lang="en-US" sz="1000" dirty="0" err="1">
                <a:solidFill>
                  <a:prstClr val="black">
                    <a:lumMod val="75000"/>
                    <a:lumOff val="25000"/>
                  </a:prstClr>
                </a:solidFill>
                <a:latin typeface="Verdana" panose="020B0604030504040204" pitchFamily="34" charset="0"/>
                <a:ea typeface="Verdana" panose="020B0604030504040204" pitchFamily="34" charset="0"/>
              </a:rPr>
              <a:t>prihodi</a:t>
            </a:r>
            <a:r>
              <a:rPr lang="en-US" sz="1000" dirty="0">
                <a:solidFill>
                  <a:prstClr val="black">
                    <a:lumMod val="75000"/>
                    <a:lumOff val="25000"/>
                  </a:prstClr>
                </a:solidFill>
                <a:latin typeface="Verdana" panose="020B0604030504040204" pitchFamily="34" charset="0"/>
                <a:ea typeface="Verdana" panose="020B0604030504040204" pitchFamily="34" charset="0"/>
              </a:rPr>
              <a:t> od </a:t>
            </a:r>
            <a:r>
              <a:rPr lang="en-US" sz="1000" dirty="0" err="1">
                <a:solidFill>
                  <a:prstClr val="black">
                    <a:lumMod val="75000"/>
                    <a:lumOff val="25000"/>
                  </a:prstClr>
                </a:solidFill>
                <a:latin typeface="Verdana" panose="020B0604030504040204" pitchFamily="34" charset="0"/>
                <a:ea typeface="Verdana" panose="020B0604030504040204" pitchFamily="34" charset="0"/>
              </a:rPr>
              <a:t>obavljanja</a:t>
            </a:r>
            <a:r>
              <a:rPr lang="en-US" sz="1000" dirty="0">
                <a:solidFill>
                  <a:prstClr val="black">
                    <a:lumMod val="75000"/>
                    <a:lumOff val="25000"/>
                  </a:prstClr>
                </a:solidFill>
                <a:latin typeface="Verdana" panose="020B0604030504040204" pitchFamily="34" charset="0"/>
                <a:ea typeface="Verdana" panose="020B0604030504040204" pitchFamily="34" charset="0"/>
              </a:rPr>
              <a:t> </a:t>
            </a:r>
            <a:r>
              <a:rPr lang="en-US" sz="1000" dirty="0" err="1">
                <a:solidFill>
                  <a:prstClr val="black">
                    <a:lumMod val="75000"/>
                    <a:lumOff val="25000"/>
                  </a:prstClr>
                </a:solidFill>
                <a:latin typeface="Verdana" panose="020B0604030504040204" pitchFamily="34" charset="0"/>
                <a:ea typeface="Verdana" panose="020B0604030504040204" pitchFamily="34" charset="0"/>
              </a:rPr>
              <a:t>gospodarske</a:t>
            </a:r>
            <a:r>
              <a:rPr lang="en-US" sz="1000" dirty="0">
                <a:solidFill>
                  <a:prstClr val="black">
                    <a:lumMod val="75000"/>
                    <a:lumOff val="25000"/>
                  </a:prstClr>
                </a:solidFill>
                <a:latin typeface="Verdana" panose="020B0604030504040204" pitchFamily="34" charset="0"/>
                <a:ea typeface="Verdana" panose="020B0604030504040204" pitchFamily="34" charset="0"/>
              </a:rPr>
              <a:t> </a:t>
            </a:r>
            <a:r>
              <a:rPr lang="en-US" sz="1000" dirty="0" err="1">
                <a:solidFill>
                  <a:prstClr val="black">
                    <a:lumMod val="75000"/>
                    <a:lumOff val="25000"/>
                  </a:prstClr>
                </a:solidFill>
                <a:latin typeface="Verdana" panose="020B0604030504040204" pitchFamily="34" charset="0"/>
                <a:ea typeface="Verdana" panose="020B0604030504040204" pitchFamily="34" charset="0"/>
              </a:rPr>
              <a:t>aktivnosti</a:t>
            </a:r>
            <a:r>
              <a:rPr lang="en-US" sz="1000" dirty="0">
                <a:solidFill>
                  <a:prstClr val="black">
                    <a:lumMod val="75000"/>
                    <a:lumOff val="25000"/>
                  </a:prstClr>
                </a:solidFill>
                <a:latin typeface="Verdana" panose="020B0604030504040204" pitchFamily="34" charset="0"/>
                <a:ea typeface="Verdana" panose="020B0604030504040204" pitchFamily="34" charset="0"/>
              </a:rPr>
              <a:t>.</a:t>
            </a:r>
            <a:endParaRPr lang="hr-HR" sz="1000" dirty="0">
              <a:solidFill>
                <a:prstClr val="black">
                  <a:lumMod val="75000"/>
                  <a:lumOff val="25000"/>
                </a:prstClr>
              </a:solidFill>
              <a:latin typeface="Verdana" panose="020B0604030504040204" pitchFamily="34" charset="0"/>
              <a:ea typeface="Verdana" panose="020B0604030504040204" pitchFamily="34" charset="0"/>
            </a:endParaRPr>
          </a:p>
          <a:p>
            <a:pPr>
              <a:buClr>
                <a:srgbClr val="1CADE4"/>
              </a:buClr>
              <a:buFont typeface="Wingdings" panose="05000000000000000000" pitchFamily="2" charset="2"/>
              <a:buChar char="Ø"/>
              <a:defRPr/>
            </a:pPr>
            <a:endParaRPr lang="hr-HR" sz="1000" dirty="0">
              <a:solidFill>
                <a:prstClr val="black">
                  <a:lumMod val="75000"/>
                  <a:lumOff val="25000"/>
                </a:prstClr>
              </a:solidFill>
              <a:latin typeface="Verdana" panose="020B0604030504040204" pitchFamily="34" charset="0"/>
              <a:ea typeface="Verdana" panose="020B0604030504040204" pitchFamily="34" charset="0"/>
            </a:endParaRPr>
          </a:p>
          <a:p>
            <a:pPr marL="0" indent="0">
              <a:buClr>
                <a:srgbClr val="1CADE4"/>
              </a:buClr>
              <a:buNone/>
              <a:defRPr/>
            </a:pPr>
            <a:r>
              <a:rPr lang="hr-HR" sz="1000" dirty="0">
                <a:solidFill>
                  <a:prstClr val="black">
                    <a:lumMod val="75000"/>
                    <a:lumOff val="25000"/>
                  </a:prstClr>
                </a:solidFill>
                <a:latin typeface="Verdana" panose="020B0604030504040204" pitchFamily="34" charset="0"/>
                <a:ea typeface="Verdana" panose="020B0604030504040204" pitchFamily="34" charset="0"/>
              </a:rPr>
              <a:t>Proračun Turističke zajednice Općine Povljana usvojen je na 1. sjednici Skupštine koja je održana 9. 12. 2024. godine, a Izmjene i dopune proračuna usvojene su na 3</a:t>
            </a:r>
            <a:r>
              <a:rPr lang="en-US" sz="1000" dirty="0">
                <a:solidFill>
                  <a:prstClr val="black">
                    <a:lumMod val="75000"/>
                    <a:lumOff val="25000"/>
                  </a:prstClr>
                </a:solidFill>
                <a:latin typeface="Verdana" panose="020B0604030504040204" pitchFamily="34" charset="0"/>
                <a:ea typeface="Verdana" panose="020B0604030504040204" pitchFamily="34" charset="0"/>
              </a:rPr>
              <a:t>.</a:t>
            </a:r>
            <a:r>
              <a:rPr lang="hr-HR" sz="1000" dirty="0">
                <a:solidFill>
                  <a:prstClr val="black">
                    <a:lumMod val="75000"/>
                    <a:lumOff val="25000"/>
                  </a:prstClr>
                </a:solidFill>
                <a:latin typeface="Verdana" panose="020B0604030504040204" pitchFamily="34" charset="0"/>
                <a:ea typeface="Verdana" panose="020B0604030504040204" pitchFamily="34" charset="0"/>
              </a:rPr>
              <a:t> sjednici </a:t>
            </a:r>
            <a:r>
              <a:rPr lang="en-US" sz="1000" dirty="0" err="1">
                <a:solidFill>
                  <a:prstClr val="black">
                    <a:lumMod val="75000"/>
                    <a:lumOff val="25000"/>
                  </a:prstClr>
                </a:solidFill>
                <a:latin typeface="Verdana" panose="020B0604030504040204" pitchFamily="34" charset="0"/>
                <a:ea typeface="Verdana" panose="020B0604030504040204" pitchFamily="34" charset="0"/>
              </a:rPr>
              <a:t>Skupštine</a:t>
            </a:r>
            <a:r>
              <a:rPr lang="en-US" sz="1000" dirty="0">
                <a:solidFill>
                  <a:prstClr val="black">
                    <a:lumMod val="75000"/>
                    <a:lumOff val="25000"/>
                  </a:prstClr>
                </a:solidFill>
                <a:latin typeface="Verdana" panose="020B0604030504040204" pitchFamily="34" charset="0"/>
                <a:ea typeface="Verdana" panose="020B0604030504040204" pitchFamily="34" charset="0"/>
              </a:rPr>
              <a:t> </a:t>
            </a:r>
            <a:r>
              <a:rPr lang="hr-HR" sz="1000" dirty="0">
                <a:solidFill>
                  <a:prstClr val="black">
                    <a:lumMod val="75000"/>
                    <a:lumOff val="25000"/>
                  </a:prstClr>
                </a:solidFill>
                <a:latin typeface="Verdana" panose="020B0604030504040204" pitchFamily="34" charset="0"/>
                <a:ea typeface="Verdana" panose="020B0604030504040204" pitchFamily="34" charset="0"/>
              </a:rPr>
              <a:t>održanoj 11. 12 . 2025. godine.</a:t>
            </a:r>
            <a:endParaRPr lang="en-US" sz="1000" dirty="0">
              <a:solidFill>
                <a:prstClr val="black">
                  <a:lumMod val="75000"/>
                  <a:lumOff val="25000"/>
                </a:prstClr>
              </a:solidFill>
              <a:latin typeface="Verdana" panose="020B0604030504040204" pitchFamily="34" charset="0"/>
              <a:ea typeface="Verdana" panose="020B0604030504040204" pitchFamily="34" charset="0"/>
            </a:endParaRPr>
          </a:p>
          <a:p>
            <a:pPr marL="0" indent="0">
              <a:buClr>
                <a:srgbClr val="1CADE4"/>
              </a:buClr>
              <a:buNone/>
              <a:defRPr/>
            </a:pPr>
            <a:endPar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endParaRPr>
          </a:p>
          <a:p>
            <a:pPr marL="0" indent="0">
              <a:buClr>
                <a:srgbClr val="1CADE4"/>
              </a:buClr>
              <a:buNone/>
              <a:defRPr/>
            </a:pPr>
            <a:r>
              <a:rPr kumimoji="0" lang="hr-HR" sz="1200" b="1"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b) Realizacija planiranih aktivnosti</a:t>
            </a:r>
          </a:p>
          <a:p>
            <a:pPr marL="68580" marR="0" lvl="0" indent="-68580" algn="l" defTabSz="685800" rtl="0" eaLnBrk="1" fontAlgn="auto" latinLnBrk="0" hangingPunct="1">
              <a:lnSpc>
                <a:spcPct val="90000"/>
              </a:lnSpc>
              <a:spcBef>
                <a:spcPts val="900"/>
              </a:spcBef>
              <a:spcAft>
                <a:spcPts val="150"/>
              </a:spcAft>
              <a:buClr>
                <a:srgbClr val="1CADE4"/>
              </a:buClr>
              <a:buSzPct val="100000"/>
              <a:buFont typeface="Tw Cen MT" panose="020B0602020104020603" pitchFamily="34" charset="0"/>
              <a:buChar char=" "/>
              <a:tabLst/>
              <a:defRPr/>
            </a:pPr>
            <a:r>
              <a:rPr kumimoji="0" lang="hr-HR"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1. ISTRAŽIVANJE I STRATEŠKO PLANIRANJE</a:t>
            </a:r>
          </a:p>
          <a:p>
            <a:pPr marL="68580" marR="0" lvl="0" indent="-68580" algn="l" defTabSz="685800" rtl="0" eaLnBrk="1" fontAlgn="auto" latinLnBrk="0" hangingPunct="1">
              <a:lnSpc>
                <a:spcPct val="90000"/>
              </a:lnSpc>
              <a:spcBef>
                <a:spcPts val="900"/>
              </a:spcBef>
              <a:spcAft>
                <a:spcPts val="150"/>
              </a:spcAft>
              <a:buClr>
                <a:srgbClr val="1CADE4"/>
              </a:buClr>
              <a:buSzPct val="100000"/>
              <a:buFont typeface="Tw Cen MT" panose="020B0602020104020603" pitchFamily="34" charset="0"/>
              <a:buChar char=" "/>
              <a:tabLst/>
              <a:defRPr/>
            </a:pPr>
            <a:r>
              <a:rPr kumimoji="0" lang="hr-HR"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1.1	 Izrada strateških/operativnih</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kumimoji="0" lang="hr-HR"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/komunikacijskih/akcijskih </a:t>
            </a:r>
          </a:p>
          <a:p>
            <a:pPr marL="68580" marR="0" lvl="0" indent="-68580" algn="l" defTabSz="685800" rtl="0" eaLnBrk="1" fontAlgn="auto" latinLnBrk="0" hangingPunct="1">
              <a:lnSpc>
                <a:spcPct val="90000"/>
              </a:lnSpc>
              <a:spcBef>
                <a:spcPts val="900"/>
              </a:spcBef>
              <a:spcAft>
                <a:spcPts val="150"/>
              </a:spcAft>
              <a:buClr>
                <a:srgbClr val="1CADE4"/>
              </a:buClr>
              <a:buSzPct val="100000"/>
              <a:buFont typeface="Tw Cen MT" panose="020B0602020104020603" pitchFamily="34" charset="0"/>
              <a:buChar char=" "/>
              <a:tabLst/>
              <a:defRPr/>
            </a:pPr>
            <a:r>
              <a:rPr lang="hr-HR" sz="1000" dirty="0">
                <a:solidFill>
                  <a:prstClr val="black">
                    <a:lumMod val="75000"/>
                    <a:lumOff val="25000"/>
                  </a:prstClr>
                </a:solidFill>
                <a:latin typeface="Verdana" panose="020B0604030504040204" pitchFamily="34" charset="0"/>
                <a:ea typeface="Verdana" panose="020B0604030504040204" pitchFamily="34" charset="0"/>
              </a:rPr>
              <a:t>                              </a:t>
            </a:r>
            <a:r>
              <a:rPr kumimoji="0" lang="hr-HR"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dokumenata</a:t>
            </a:r>
          </a:p>
          <a:p>
            <a:pPr marL="68580" marR="0" lvl="0" indent="-68580" algn="l" defTabSz="685800" rtl="0" eaLnBrk="1" fontAlgn="auto" latinLnBrk="0" hangingPunct="1">
              <a:lnSpc>
                <a:spcPct val="90000"/>
              </a:lnSpc>
              <a:spcBef>
                <a:spcPts val="900"/>
              </a:spcBef>
              <a:spcAft>
                <a:spcPts val="150"/>
              </a:spcAft>
              <a:buClr>
                <a:srgbClr val="1CADE4"/>
              </a:buClr>
              <a:buSzPct val="100000"/>
              <a:buFont typeface="Tw Cen MT" panose="020B0602020104020603" pitchFamily="34" charset="0"/>
              <a:buChar char=" "/>
              <a:tabLst/>
              <a:defRPr/>
            </a:pPr>
            <a:r>
              <a:rPr kumimoji="0" lang="hr-HR"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1.1.1    Sudjelovanje u izradi strateških i razvojnih planova turizma</a:t>
            </a:r>
            <a:endPar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endParaRPr>
          </a:p>
          <a:p>
            <a:pPr marL="68580" marR="0" lvl="0" indent="-68580" algn="l" defTabSz="685800" rtl="0" eaLnBrk="1" fontAlgn="auto" latinLnBrk="0" hangingPunct="1">
              <a:lnSpc>
                <a:spcPct val="90000"/>
              </a:lnSpc>
              <a:spcBef>
                <a:spcPts val="900"/>
              </a:spcBef>
              <a:spcAft>
                <a:spcPts val="150"/>
              </a:spcAft>
              <a:buClr>
                <a:srgbClr val="1CADE4"/>
              </a:buClr>
              <a:buSzPct val="100000"/>
              <a:buFont typeface="Tw Cen MT" panose="020B0602020104020603" pitchFamily="34" charset="0"/>
              <a:buChar char=" "/>
              <a:tabLst/>
              <a:defRPr/>
            </a:pPr>
            <a:r>
              <a:rPr kumimoji="0" lang="hr-HR"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kumimoji="0" lang="en-US"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a:t>
            </a:r>
            <a:r>
              <a:rPr kumimoji="0" lang="hr-HR" sz="1000" b="0"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na području destinacije</a:t>
            </a:r>
          </a:p>
          <a:p>
            <a:pPr marL="68580" marR="0" lvl="0" indent="-68580" algn="l" defTabSz="685800" rtl="0" eaLnBrk="1" fontAlgn="auto" latinLnBrk="0" hangingPunct="1">
              <a:lnSpc>
                <a:spcPct val="90000"/>
              </a:lnSpc>
              <a:spcBef>
                <a:spcPts val="900"/>
              </a:spcBef>
              <a:spcAft>
                <a:spcPts val="150"/>
              </a:spcAft>
              <a:buClr>
                <a:srgbClr val="1CADE4"/>
              </a:buClr>
              <a:buSzPct val="100000"/>
              <a:buFont typeface="Tw Cen MT" panose="020B0602020104020603" pitchFamily="34" charset="0"/>
              <a:buChar char=" "/>
              <a:tabLst/>
              <a:defRPr/>
            </a:pPr>
            <a:r>
              <a:rPr lang="hr-HR" sz="1000" dirty="0">
                <a:solidFill>
                  <a:prstClr val="black">
                    <a:lumMod val="75000"/>
                    <a:lumOff val="25000"/>
                  </a:prstClr>
                </a:solidFill>
                <a:latin typeface="Verdana" panose="020B0604030504040204" pitchFamily="34" charset="0"/>
                <a:ea typeface="Verdana" panose="020B0604030504040204" pitchFamily="34" charset="0"/>
              </a:rPr>
              <a:t>IZRADA PLANA UPRAVLJANJA</a:t>
            </a:r>
          </a:p>
          <a:p>
            <a:pPr marL="68580" marR="0" lvl="0" indent="-68580" algn="l" defTabSz="685800" rtl="0" eaLnBrk="1" fontAlgn="auto" latinLnBrk="0" hangingPunct="1">
              <a:lnSpc>
                <a:spcPct val="90000"/>
              </a:lnSpc>
              <a:spcBef>
                <a:spcPts val="900"/>
              </a:spcBef>
              <a:spcAft>
                <a:spcPts val="150"/>
              </a:spcAft>
              <a:buClr>
                <a:srgbClr val="1CADE4"/>
              </a:buClr>
              <a:buSzPct val="100000"/>
              <a:buFont typeface="Tw Cen MT" panose="020B0602020104020603" pitchFamily="34" charset="0"/>
              <a:buChar char=" "/>
              <a:tabLst/>
              <a:defRPr/>
            </a:pPr>
            <a:r>
              <a:rPr lang="hr-HR" sz="1000" noProof="0" dirty="0">
                <a:solidFill>
                  <a:prstClr val="black">
                    <a:lumMod val="75000"/>
                    <a:lumOff val="25000"/>
                  </a:prstClr>
                </a:solidFill>
                <a:latin typeface="Verdana" panose="020B0604030504040204" pitchFamily="34" charset="0"/>
                <a:ea typeface="Verdana" panose="020B0604030504040204" pitchFamily="34" charset="0"/>
              </a:rPr>
              <a:t>S obzirom da Plan upravljanja za područje Općine Povljana izrađujemo sami tj.</a:t>
            </a:r>
            <a:r>
              <a:rPr lang="en-US" sz="1000" noProof="0" dirty="0">
                <a:solidFill>
                  <a:prstClr val="black">
                    <a:lumMod val="75000"/>
                    <a:lumOff val="25000"/>
                  </a:prstClr>
                </a:solidFill>
                <a:latin typeface="Verdana" panose="020B0604030504040204" pitchFamily="34" charset="0"/>
                <a:ea typeface="Verdana" panose="020B0604030504040204" pitchFamily="34" charset="0"/>
              </a:rPr>
              <a:t> </a:t>
            </a:r>
            <a:r>
              <a:rPr lang="en-US" sz="1000" noProof="0" dirty="0" err="1">
                <a:solidFill>
                  <a:prstClr val="black">
                    <a:lumMod val="75000"/>
                    <a:lumOff val="25000"/>
                  </a:prstClr>
                </a:solidFill>
                <a:latin typeface="Verdana" panose="020B0604030504040204" pitchFamily="34" charset="0"/>
                <a:ea typeface="Verdana" panose="020B0604030504040204" pitchFamily="34" charset="0"/>
              </a:rPr>
              <a:t>nismo</a:t>
            </a:r>
            <a:r>
              <a:rPr lang="en-US" sz="1000" noProof="0" dirty="0">
                <a:solidFill>
                  <a:prstClr val="black">
                    <a:lumMod val="75000"/>
                    <a:lumOff val="25000"/>
                  </a:prstClr>
                </a:solidFill>
                <a:latin typeface="Verdana" panose="020B0604030504040204" pitchFamily="34" charset="0"/>
                <a:ea typeface="Verdana" panose="020B0604030504040204" pitchFamily="34" charset="0"/>
              </a:rPr>
              <a:t> </a:t>
            </a:r>
            <a:r>
              <a:rPr lang="en-US" sz="1000" noProof="0" dirty="0" err="1">
                <a:solidFill>
                  <a:prstClr val="black">
                    <a:lumMod val="75000"/>
                    <a:lumOff val="25000"/>
                  </a:prstClr>
                </a:solidFill>
                <a:latin typeface="Verdana" panose="020B0604030504040204" pitchFamily="34" charset="0"/>
                <a:ea typeface="Verdana" panose="020B0604030504040204" pitchFamily="34" charset="0"/>
              </a:rPr>
              <a:t>dali</a:t>
            </a:r>
            <a:r>
              <a:rPr lang="en-US" sz="1000" noProof="0" dirty="0">
                <a:solidFill>
                  <a:prstClr val="black">
                    <a:lumMod val="75000"/>
                    <a:lumOff val="25000"/>
                  </a:prstClr>
                </a:solidFill>
                <a:latin typeface="Verdana" panose="020B0604030504040204" pitchFamily="34" charset="0"/>
                <a:ea typeface="Verdana" panose="020B0604030504040204" pitchFamily="34" charset="0"/>
              </a:rPr>
              <a:t> </a:t>
            </a:r>
            <a:r>
              <a:rPr lang="en-US" sz="1000" noProof="0" dirty="0" err="1">
                <a:solidFill>
                  <a:prstClr val="black">
                    <a:lumMod val="75000"/>
                    <a:lumOff val="25000"/>
                  </a:prstClr>
                </a:solidFill>
                <a:latin typeface="Verdana" panose="020B0604030504040204" pitchFamily="34" charset="0"/>
                <a:ea typeface="Verdana" panose="020B0604030504040204" pitchFamily="34" charset="0"/>
              </a:rPr>
              <a:t>vanjskim</a:t>
            </a:r>
            <a:r>
              <a:rPr lang="en-US" sz="1000" noProof="0" dirty="0">
                <a:solidFill>
                  <a:prstClr val="black">
                    <a:lumMod val="75000"/>
                    <a:lumOff val="25000"/>
                  </a:prstClr>
                </a:solidFill>
                <a:latin typeface="Verdana" panose="020B0604030504040204" pitchFamily="34" charset="0"/>
                <a:ea typeface="Verdana" panose="020B0604030504040204" pitchFamily="34" charset="0"/>
              </a:rPr>
              <a:t> </a:t>
            </a:r>
            <a:r>
              <a:rPr lang="en-US" sz="1000" noProof="0" dirty="0" err="1">
                <a:solidFill>
                  <a:prstClr val="black">
                    <a:lumMod val="75000"/>
                    <a:lumOff val="25000"/>
                  </a:prstClr>
                </a:solidFill>
                <a:latin typeface="Verdana" panose="020B0604030504040204" pitchFamily="34" charset="0"/>
                <a:ea typeface="Verdana" panose="020B0604030504040204" pitchFamily="34" charset="0"/>
              </a:rPr>
              <a:t>konzultantima</a:t>
            </a:r>
            <a:r>
              <a:rPr lang="hr-HR" sz="1000" noProof="0" dirty="0">
                <a:solidFill>
                  <a:prstClr val="black">
                    <a:lumMod val="75000"/>
                    <a:lumOff val="25000"/>
                  </a:prstClr>
                </a:solidFill>
                <a:latin typeface="Verdana" panose="020B0604030504040204" pitchFamily="34" charset="0"/>
                <a:ea typeface="Verdana" panose="020B0604030504040204" pitchFamily="34" charset="0"/>
              </a:rPr>
              <a:t>, tijekom 2025. godine imali smo putni trošak za put na edukaciju u organizaciji Ministarstva turizma i sporta u Split tijekom svibnja i lipnja.</a:t>
            </a:r>
            <a:r>
              <a:rPr lang="en-US" sz="1000" noProof="0" dirty="0">
                <a:solidFill>
                  <a:prstClr val="black">
                    <a:lumMod val="75000"/>
                    <a:lumOff val="25000"/>
                  </a:prstClr>
                </a:solidFill>
                <a:latin typeface="Verdana" panose="020B0604030504040204" pitchFamily="34" charset="0"/>
                <a:ea typeface="Verdana" panose="020B0604030504040204" pitchFamily="34" charset="0"/>
              </a:rPr>
              <a:t> </a:t>
            </a:r>
            <a:endParaRPr lang="hr-HR" sz="1000" noProof="0" dirty="0">
              <a:solidFill>
                <a:prstClr val="black">
                  <a:lumMod val="75000"/>
                  <a:lumOff val="25000"/>
                </a:prstClr>
              </a:solidFill>
              <a:latin typeface="Verdana" panose="020B0604030504040204" pitchFamily="34" charset="0"/>
              <a:ea typeface="Verdana" panose="020B0604030504040204" pitchFamily="34" charset="0"/>
            </a:endParaRPr>
          </a:p>
          <a:p>
            <a:pPr marL="68580" marR="0" lvl="0" indent="-68580" algn="l" defTabSz="685800" rtl="0" eaLnBrk="1" fontAlgn="auto" latinLnBrk="0" hangingPunct="1">
              <a:lnSpc>
                <a:spcPct val="90000"/>
              </a:lnSpc>
              <a:spcBef>
                <a:spcPts val="900"/>
              </a:spcBef>
              <a:spcAft>
                <a:spcPts val="150"/>
              </a:spcAft>
              <a:buClr>
                <a:srgbClr val="1CADE4"/>
              </a:buClr>
              <a:buSzPct val="100000"/>
              <a:buFont typeface="Tw Cen MT" panose="020B0602020104020603" pitchFamily="34" charset="0"/>
              <a:buChar char=" "/>
              <a:tabLst/>
              <a:defRPr/>
            </a:pPr>
            <a:r>
              <a:rPr kumimoji="0" lang="hr-HR" sz="1000" b="1"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Realizacija:                                   </a:t>
            </a:r>
            <a:endParaRPr kumimoji="0" lang="en-US" sz="1000" b="1"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endParaRPr>
          </a:p>
          <a:p>
            <a:pPr marL="68580" marR="0" lvl="0" indent="-68580" algn="l" defTabSz="685800" rtl="0" eaLnBrk="1" fontAlgn="auto" latinLnBrk="0" hangingPunct="1">
              <a:lnSpc>
                <a:spcPct val="90000"/>
              </a:lnSpc>
              <a:spcBef>
                <a:spcPts val="900"/>
              </a:spcBef>
              <a:spcAft>
                <a:spcPts val="150"/>
              </a:spcAft>
              <a:buClr>
                <a:srgbClr val="1CADE4"/>
              </a:buClr>
              <a:buSzPct val="100000"/>
              <a:buFont typeface="Tw Cen MT" panose="020B0602020104020603" pitchFamily="34" charset="0"/>
              <a:buChar char=" "/>
              <a:tabLst/>
              <a:defRPr/>
            </a:pPr>
            <a:r>
              <a:rPr kumimoji="0" lang="hr-HR" sz="1000" b="1"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 PLAN:    500 eura     REBALANS:    1.087 eura    </a:t>
            </a:r>
            <a:r>
              <a:rPr kumimoji="0" lang="en-US" sz="1000" b="1"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O</a:t>
            </a:r>
            <a:r>
              <a:rPr kumimoji="0" lang="hr-HR" sz="1000" b="1" i="0" u="none" strike="noStrike" kern="1200" cap="none" spc="0" normalizeH="0" baseline="0" noProof="0" dirty="0">
                <a:ln>
                  <a:noFill/>
                </a:ln>
                <a:solidFill>
                  <a:prstClr val="black">
                    <a:lumMod val="75000"/>
                    <a:lumOff val="25000"/>
                  </a:prstClr>
                </a:solidFill>
                <a:effectLst/>
                <a:uLnTx/>
                <a:uFillTx/>
                <a:latin typeface="Verdana" panose="020B0604030504040204" pitchFamily="34" charset="0"/>
                <a:ea typeface="Verdana" panose="020B0604030504040204" pitchFamily="34" charset="0"/>
                <a:cs typeface="+mn-cs"/>
              </a:rPr>
              <a:t>STVARENO:  1.087   eura </a:t>
            </a:r>
          </a:p>
          <a:p>
            <a:endParaRPr lang="en-150" dirty="0"/>
          </a:p>
        </p:txBody>
      </p:sp>
    </p:spTree>
    <p:extLst>
      <p:ext uri="{BB962C8B-B14F-4D97-AF65-F5344CB8AC3E}">
        <p14:creationId xmlns:p14="http://schemas.microsoft.com/office/powerpoint/2010/main" val="3667169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79502" y="847492"/>
            <a:ext cx="5929844" cy="7325082"/>
          </a:xfrm>
          <a:prstGeom prst="rect">
            <a:avLst/>
          </a:prstGeom>
          <a:noFill/>
        </p:spPr>
        <p:txBody>
          <a:bodyPr wrap="square" rtlCol="0">
            <a:spAutoFit/>
          </a:bodyPr>
          <a:lstStyle/>
          <a:p>
            <a:r>
              <a:rPr lang="hr-HR" sz="1000" dirty="0">
                <a:latin typeface="Verdana" panose="020B0604030504040204" pitchFamily="34" charset="0"/>
                <a:ea typeface="Verdana" panose="020B0604030504040204" pitchFamily="34" charset="0"/>
              </a:rPr>
              <a:t>             1.2 Istraživanje i analiza tržišta</a:t>
            </a:r>
          </a:p>
          <a:p>
            <a:endParaRPr lang="hr-HR" sz="1000" dirty="0">
              <a:latin typeface="Verdana" panose="020B0604030504040204" pitchFamily="34" charset="0"/>
              <a:ea typeface="Verdana" panose="020B0604030504040204" pitchFamily="34" charset="0"/>
            </a:endParaRPr>
          </a:p>
          <a:p>
            <a:endParaRPr lang="hr-HR" sz="1000" dirty="0">
              <a:latin typeface="Verdana" panose="020B0604030504040204" pitchFamily="34" charset="0"/>
              <a:ea typeface="Verdana" panose="020B0604030504040204" pitchFamily="34" charset="0"/>
            </a:endParaRPr>
          </a:p>
          <a:p>
            <a:r>
              <a:rPr lang="hr-HR" sz="1000" b="1" dirty="0">
                <a:latin typeface="Verdana" panose="020B0604030504040204" pitchFamily="34" charset="0"/>
                <a:ea typeface="Verdana" panose="020B0604030504040204" pitchFamily="34" charset="0"/>
              </a:rPr>
              <a:t>PLAN:  0 eura          REBALANS: 0 eura             OSTVARENO: 0 eura</a:t>
            </a:r>
          </a:p>
          <a:p>
            <a:endParaRPr lang="hr-HR" sz="1000" dirty="0">
              <a:latin typeface="Verdana" panose="020B0604030504040204" pitchFamily="34" charset="0"/>
              <a:ea typeface="Verdana" panose="020B0604030504040204" pitchFamily="34" charset="0"/>
            </a:endParaRPr>
          </a:p>
          <a:p>
            <a:endParaRPr lang="hr-HR" sz="1000" dirty="0">
              <a:latin typeface="Verdana" panose="020B0604030504040204" pitchFamily="34" charset="0"/>
              <a:ea typeface="Verdana" panose="020B0604030504040204" pitchFamily="34" charset="0"/>
            </a:endParaRPr>
          </a:p>
          <a:p>
            <a:r>
              <a:rPr lang="hr-HR" sz="1000" dirty="0">
                <a:latin typeface="Verdana" panose="020B0604030504040204" pitchFamily="34" charset="0"/>
                <a:ea typeface="Verdana" panose="020B0604030504040204" pitchFamily="34" charset="0"/>
              </a:rPr>
              <a:t>             1.3   Mjerenje učinkovitosti promotivnih aktivnosti</a:t>
            </a:r>
          </a:p>
          <a:p>
            <a:endParaRPr lang="hr-HR" sz="1000" dirty="0">
              <a:latin typeface="Verdana" panose="020B0604030504040204" pitchFamily="34" charset="0"/>
              <a:ea typeface="Verdana" panose="020B0604030504040204" pitchFamily="34" charset="0"/>
            </a:endParaRPr>
          </a:p>
          <a:p>
            <a:endParaRPr lang="hr-HR" sz="1000" dirty="0">
              <a:latin typeface="Verdana" panose="020B0604030504040204" pitchFamily="34" charset="0"/>
              <a:ea typeface="Verdana" panose="020B0604030504040204" pitchFamily="34" charset="0"/>
            </a:endParaRPr>
          </a:p>
          <a:p>
            <a:r>
              <a:rPr lang="hr-HR" sz="1000" b="1" dirty="0">
                <a:latin typeface="Verdana" panose="020B0604030504040204" pitchFamily="34" charset="0"/>
                <a:ea typeface="Verdana" panose="020B0604030504040204" pitchFamily="34" charset="0"/>
              </a:rPr>
              <a:t>PLAN:  0 eura          REBALANS:  0 eura            OSTVARENO: 0 eura </a:t>
            </a:r>
          </a:p>
          <a:p>
            <a:endParaRPr lang="hr-HR" sz="1000" dirty="0">
              <a:latin typeface="Verdana" panose="020B0604030504040204" pitchFamily="34" charset="0"/>
              <a:ea typeface="Verdana" panose="020B0604030504040204" pitchFamily="34" charset="0"/>
            </a:endParaRPr>
          </a:p>
          <a:p>
            <a:endParaRPr lang="hr-HR" sz="1000" dirty="0">
              <a:latin typeface="Verdana" panose="020B0604030504040204" pitchFamily="34" charset="0"/>
              <a:ea typeface="Verdana" panose="020B0604030504040204" pitchFamily="34" charset="0"/>
            </a:endParaRPr>
          </a:p>
          <a:p>
            <a:pPr marL="228600" indent="-228600">
              <a:buAutoNum type="arabicPeriod" startAt="2"/>
            </a:pPr>
            <a:r>
              <a:rPr lang="hr-HR" sz="1000" dirty="0">
                <a:latin typeface="Verdana" panose="020B0604030504040204" pitchFamily="34" charset="0"/>
                <a:ea typeface="Verdana" panose="020B0604030504040204" pitchFamily="34" charset="0"/>
              </a:rPr>
              <a:t>RAZVOJ TURISTIČKOG PROIZVODA   </a:t>
            </a:r>
          </a:p>
          <a:p>
            <a:pPr marL="228600" indent="-228600">
              <a:buAutoNum type="arabicPeriod" startAt="2"/>
            </a:pPr>
            <a:endParaRPr lang="hr-HR" sz="1000" dirty="0">
              <a:latin typeface="Verdana" panose="020B0604030504040204" pitchFamily="34" charset="0"/>
              <a:ea typeface="Verdana" panose="020B0604030504040204" pitchFamily="34" charset="0"/>
            </a:endParaRPr>
          </a:p>
          <a:p>
            <a:endParaRPr lang="hr-HR" sz="1000" dirty="0">
              <a:latin typeface="Verdana" panose="020B0604030504040204" pitchFamily="34" charset="0"/>
              <a:ea typeface="Verdana" panose="020B0604030504040204" pitchFamily="34" charset="0"/>
            </a:endParaRPr>
          </a:p>
          <a:p>
            <a:r>
              <a:rPr lang="hr-HR" sz="1000" dirty="0">
                <a:latin typeface="Verdana" panose="020B0604030504040204" pitchFamily="34" charset="0"/>
                <a:ea typeface="Verdana" panose="020B0604030504040204" pitchFamily="34" charset="0"/>
              </a:rPr>
              <a:t>           2.1   Identifikacija i vrednovanje resursa te strukturiranje turističkih </a:t>
            </a:r>
          </a:p>
          <a:p>
            <a:r>
              <a:rPr lang="hr-HR" sz="1000" dirty="0">
                <a:latin typeface="Verdana" panose="020B0604030504040204" pitchFamily="34" charset="0"/>
                <a:ea typeface="Verdana" panose="020B0604030504040204" pitchFamily="34" charset="0"/>
              </a:rPr>
              <a:t>                      proizvoda</a:t>
            </a:r>
          </a:p>
          <a:p>
            <a:endParaRPr lang="hr-HR" sz="1000" dirty="0">
              <a:latin typeface="Verdana" panose="020B0604030504040204" pitchFamily="34" charset="0"/>
              <a:ea typeface="Verdana" panose="020B0604030504040204" pitchFamily="34" charset="0"/>
            </a:endParaRPr>
          </a:p>
          <a:p>
            <a:r>
              <a:rPr lang="hr-HR" sz="1000" dirty="0">
                <a:latin typeface="Verdana" panose="020B0604030504040204" pitchFamily="34" charset="0"/>
                <a:ea typeface="Verdana" panose="020B0604030504040204" pitchFamily="34" charset="0"/>
              </a:rPr>
              <a:t>                   2.1.1.  Razvoj ostalih elemenata turističke ponude s fokusom na</a:t>
            </a:r>
          </a:p>
          <a:p>
            <a:r>
              <a:rPr lang="hr-HR" sz="1000" dirty="0">
                <a:latin typeface="Verdana" panose="020B0604030504040204" pitchFamily="34" charset="0"/>
                <a:ea typeface="Verdana" panose="020B0604030504040204" pitchFamily="34" charset="0"/>
              </a:rPr>
              <a:t>                               cjelogodišnju ponudu destinacije </a:t>
            </a:r>
          </a:p>
          <a:p>
            <a:endParaRPr lang="hr-HR" sz="1000" dirty="0">
              <a:latin typeface="Verdana" panose="020B0604030504040204" pitchFamily="34" charset="0"/>
              <a:ea typeface="Verdana" panose="020B0604030504040204" pitchFamily="34" charset="0"/>
            </a:endParaRPr>
          </a:p>
          <a:p>
            <a:r>
              <a:rPr lang="hr-HR" sz="1000" dirty="0">
                <a:latin typeface="Verdana" panose="020B0604030504040204" pitchFamily="34" charset="0"/>
                <a:ea typeface="Verdana" panose="020B0604030504040204" pitchFamily="34" charset="0"/>
              </a:rPr>
              <a:t>PAG OUTDOOR</a:t>
            </a:r>
          </a:p>
          <a:p>
            <a:endParaRPr lang="hr-HR"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OPIS: </a:t>
            </a:r>
          </a:p>
          <a:p>
            <a:r>
              <a:rPr lang="hr-HR" sz="1000" dirty="0">
                <a:latin typeface="Verdana" panose="020B0604030504040204" pitchFamily="34" charset="0"/>
                <a:ea typeface="Verdana" panose="020B0604030504040204" pitchFamily="34" charset="0"/>
              </a:rPr>
              <a:t>U okviru ovog projekta ove godine imali smo troškove za:</a:t>
            </a:r>
          </a:p>
          <a:p>
            <a:r>
              <a:rPr lang="hr-HR" sz="1000" dirty="0">
                <a:latin typeface="Verdana" panose="020B0604030504040204" pitchFamily="34" charset="0"/>
                <a:ea typeface="Verdana" panose="020B0604030504040204" pitchFamily="34" charset="0"/>
              </a:rPr>
              <a:t>- Hosting web stranice </a:t>
            </a:r>
            <a:r>
              <a:rPr lang="hr-HR" sz="1000" dirty="0">
                <a:latin typeface="Verdana" panose="020B0604030504040204" pitchFamily="34" charset="0"/>
                <a:ea typeface="Verdana" panose="020B0604030504040204" pitchFamily="34" charset="0"/>
                <a:hlinkClick r:id="rId2"/>
              </a:rPr>
              <a:t>www.pag-outdoor.com</a:t>
            </a:r>
            <a:r>
              <a:rPr lang="hr-HR" sz="1000" dirty="0">
                <a:latin typeface="Verdana" panose="020B0604030504040204" pitchFamily="34" charset="0"/>
                <a:ea typeface="Verdana" panose="020B0604030504040204" pitchFamily="34" charset="0"/>
              </a:rPr>
              <a:t> i to u ukupnom iznosu od </a:t>
            </a:r>
            <a:r>
              <a:rPr lang="hr-HR" sz="1000" b="1" dirty="0">
                <a:latin typeface="Verdana" panose="020B0604030504040204" pitchFamily="34" charset="0"/>
                <a:ea typeface="Verdana" panose="020B0604030504040204" pitchFamily="34" charset="0"/>
              </a:rPr>
              <a:t>2.557,14</a:t>
            </a:r>
            <a:r>
              <a:rPr lang="en-US" sz="1000" b="1" dirty="0">
                <a:latin typeface="Verdana" panose="020B0604030504040204" pitchFamily="34" charset="0"/>
                <a:ea typeface="Verdana" panose="020B0604030504040204" pitchFamily="34" charset="0"/>
              </a:rPr>
              <a:t> </a:t>
            </a:r>
            <a:r>
              <a:rPr lang="hr-HR" sz="1000" b="1" dirty="0">
                <a:latin typeface="Verdana" panose="020B0604030504040204" pitchFamily="34" charset="0"/>
                <a:ea typeface="Verdana" panose="020B0604030504040204" pitchFamily="34" charset="0"/>
              </a:rPr>
              <a:t>eura,</a:t>
            </a:r>
          </a:p>
          <a:p>
            <a:r>
              <a:rPr lang="en-US" sz="1000" dirty="0">
                <a:latin typeface="Verdana" panose="020B0604030504040204" pitchFamily="34" charset="0"/>
                <a:ea typeface="Verdana" panose="020B0604030504040204" pitchFamily="34" charset="0"/>
              </a:rPr>
              <a:t>- </a:t>
            </a:r>
            <a:r>
              <a:rPr lang="hr-HR" sz="1000" dirty="0">
                <a:latin typeface="Verdana" panose="020B0604030504040204" pitchFamily="34" charset="0"/>
                <a:ea typeface="Verdana" panose="020B0604030504040204" pitchFamily="34" charset="0"/>
              </a:rPr>
              <a:t>Postavljanje </a:t>
            </a:r>
            <a:r>
              <a:rPr lang="en-US" sz="1000" dirty="0">
                <a:latin typeface="Verdana" panose="020B0604030504040204" pitchFamily="34" charset="0"/>
                <a:ea typeface="Verdana" panose="020B0604030504040204" pitchFamily="34" charset="0"/>
              </a:rPr>
              <a:t>ZADVISION </a:t>
            </a:r>
            <a:r>
              <a:rPr lang="hr-HR" sz="1000" dirty="0">
                <a:latin typeface="Verdana" panose="020B0604030504040204" pitchFamily="34" charset="0"/>
                <a:ea typeface="Verdana" panose="020B0604030504040204" pitchFamily="34" charset="0"/>
              </a:rPr>
              <a:t>brojač bicikala </a:t>
            </a:r>
            <a:r>
              <a:rPr lang="en-US" sz="1000" dirty="0" err="1">
                <a:latin typeface="Verdana" panose="020B0604030504040204" pitchFamily="34" charset="0"/>
                <a:ea typeface="Verdana" panose="020B0604030504040204" pitchFamily="34" charset="0"/>
              </a:rPr>
              <a:t>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solarno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napajanje</a:t>
            </a:r>
            <a:r>
              <a:rPr lang="en-US" sz="1000" dirty="0">
                <a:latin typeface="Verdana" panose="020B0604030504040204" pitchFamily="34" charset="0"/>
                <a:ea typeface="Verdana" panose="020B0604030504040204" pitchFamily="34" charset="0"/>
              </a:rPr>
              <a:t>, s </a:t>
            </a:r>
            <a:r>
              <a:rPr lang="en-US" sz="1000" dirty="0" err="1">
                <a:latin typeface="Verdana" panose="020B0604030504040204" pitchFamily="34" charset="0"/>
                <a:ea typeface="Verdana" panose="020B0604030504040204" pitchFamily="34" charset="0"/>
              </a:rPr>
              <a:t>dodanom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konstrukcijom</a:t>
            </a:r>
            <a:r>
              <a:rPr lang="en-US" sz="1000" dirty="0">
                <a:latin typeface="Verdana" panose="020B0604030504040204" pitchFamily="34" charset="0"/>
                <a:ea typeface="Verdana" panose="020B0604030504040204" pitchFamily="34" charset="0"/>
              </a:rPr>
              <a:t> za solar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elektronikom</a:t>
            </a:r>
            <a:r>
              <a:rPr lang="en-US" sz="1000" dirty="0">
                <a:latin typeface="Verdana" panose="020B0604030504040204" pitchFamily="34" charset="0"/>
                <a:ea typeface="Verdana" panose="020B0604030504040204" pitchFamily="34" charset="0"/>
              </a:rPr>
              <a:t>, LTE router; </a:t>
            </a:r>
            <a:r>
              <a:rPr lang="en-US" sz="1000" dirty="0" err="1">
                <a:latin typeface="Verdana" panose="020B0604030504040204" pitchFamily="34" charset="0"/>
                <a:ea typeface="Verdana" panose="020B0604030504040204" pitchFamily="34" charset="0"/>
              </a:rPr>
              <a:t>mjesto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postavljanja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sjecištu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biciklističkih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staza</a:t>
            </a:r>
            <a:r>
              <a:rPr lang="en-US" sz="1000" dirty="0">
                <a:latin typeface="Verdana" panose="020B0604030504040204" pitchFamily="34" charset="0"/>
                <a:ea typeface="Verdana" panose="020B0604030504040204" pitchFamily="34" charset="0"/>
              </a:rPr>
              <a:t> ZADAR BIKE MAGIC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PAG OUTDOOR</a:t>
            </a:r>
            <a:r>
              <a:rPr lang="hr-HR" sz="1000" dirty="0">
                <a:latin typeface="Verdana" panose="020B0604030504040204" pitchFamily="34" charset="0"/>
                <a:ea typeface="Verdana" panose="020B0604030504040204" pitchFamily="34" charset="0"/>
              </a:rPr>
              <a:t> </a:t>
            </a:r>
            <a:r>
              <a:rPr lang="en-US" sz="1000" dirty="0">
                <a:latin typeface="Verdana" panose="020B0604030504040204" pitchFamily="34" charset="0"/>
                <a:ea typeface="Verdana" panose="020B0604030504040204" pitchFamily="34" charset="0"/>
              </a:rPr>
              <a:t>u </a:t>
            </a:r>
            <a:r>
              <a:rPr lang="en-US" sz="1000" dirty="0" err="1">
                <a:latin typeface="Verdana" panose="020B0604030504040204" pitchFamily="34" charset="0"/>
                <a:ea typeface="Verdana" panose="020B0604030504040204" pitchFamily="34" charset="0"/>
              </a:rPr>
              <a:t>iznosu</a:t>
            </a:r>
            <a:r>
              <a:rPr lang="en-US" sz="1000" dirty="0">
                <a:latin typeface="Verdana" panose="020B0604030504040204" pitchFamily="34" charset="0"/>
                <a:ea typeface="Verdana" panose="020B0604030504040204" pitchFamily="34" charset="0"/>
              </a:rPr>
              <a:t> </a:t>
            </a:r>
            <a:r>
              <a:rPr lang="en-US" sz="1000" b="1" dirty="0">
                <a:latin typeface="Verdana" panose="020B0604030504040204" pitchFamily="34" charset="0"/>
                <a:ea typeface="Verdana" panose="020B0604030504040204" pitchFamily="34" charset="0"/>
              </a:rPr>
              <a:t>4.000,00 </a:t>
            </a:r>
            <a:r>
              <a:rPr lang="en-US" sz="1000" b="1" dirty="0" err="1">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a:t>
            </a:r>
          </a:p>
          <a:p>
            <a:pPr marL="171450" indent="-171450">
              <a:buFontTx/>
              <a:buChar char="-"/>
            </a:pPr>
            <a:endParaRPr lang="en-US" sz="1000" b="1"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OSTVARENI CILJ:</a:t>
            </a:r>
          </a:p>
          <a:p>
            <a:r>
              <a:rPr lang="en-US" sz="1000" dirty="0" err="1">
                <a:latin typeface="Verdana" panose="020B0604030504040204" pitchFamily="34" charset="0"/>
                <a:ea typeface="Verdana" panose="020B0604030504040204" pitchFamily="34" charset="0"/>
              </a:rPr>
              <a:t>Poboljšanje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uvjeta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boravka</a:t>
            </a:r>
            <a:r>
              <a:rPr lang="en-US" sz="1000" dirty="0">
                <a:latin typeface="Verdana" panose="020B0604030504040204" pitchFamily="34" charset="0"/>
                <a:ea typeface="Verdana" panose="020B0604030504040204" pitchFamily="34" charset="0"/>
              </a:rPr>
              <a:t> turista u </a:t>
            </a:r>
            <a:r>
              <a:rPr lang="en-US" sz="1000" dirty="0" err="1">
                <a:latin typeface="Verdana" panose="020B0604030504040204" pitchFamily="34" charset="0"/>
                <a:ea typeface="Verdana" panose="020B0604030504040204" pitchFamily="34" charset="0"/>
              </a:rPr>
              <a:t>destinaciji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važnost</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očuvanja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unaprijeđenja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svih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elemenata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turističke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resursne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osnove</a:t>
            </a:r>
            <a:r>
              <a:rPr lang="en-US" sz="1000" dirty="0">
                <a:latin typeface="Verdana" panose="020B0604030504040204" pitchFamily="34" charset="0"/>
                <a:ea typeface="Verdana" panose="020B0604030504040204" pitchFamily="34" charset="0"/>
              </a:rPr>
              <a:t> a </a:t>
            </a:r>
            <a:r>
              <a:rPr lang="en-US" sz="1000" dirty="0" err="1">
                <a:latin typeface="Verdana" panose="020B0604030504040204" pitchFamily="34" charset="0"/>
                <a:ea typeface="Verdana" panose="020B0604030504040204" pitchFamily="34" charset="0"/>
              </a:rPr>
              <a:t>osobito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zaštite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okoliša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kao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prirodne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kulturne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baštine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sukladno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načelima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održivog</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razvoja</a:t>
            </a:r>
            <a:r>
              <a:rPr lang="en-US" sz="1000" dirty="0">
                <a:latin typeface="Verdana" panose="020B0604030504040204" pitchFamily="34" charset="0"/>
                <a:ea typeface="Verdana" panose="020B0604030504040204" pitchFamily="34" charset="0"/>
              </a:rPr>
              <a:t>.</a:t>
            </a: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NOSITELJI:</a:t>
            </a:r>
          </a:p>
          <a:p>
            <a:r>
              <a:rPr lang="en-US" sz="1000" dirty="0" err="1">
                <a:latin typeface="Verdana" panose="020B0604030504040204" pitchFamily="34" charset="0"/>
                <a:ea typeface="Verdana" panose="020B0604030504040204" pitchFamily="34" charset="0"/>
              </a:rPr>
              <a:t>Turističke</a:t>
            </a:r>
            <a:r>
              <a:rPr lang="en-US" sz="1000" dirty="0">
                <a:latin typeface="Verdana" panose="020B0604030504040204" pitchFamily="34" charset="0"/>
                <a:ea typeface="Verdana" panose="020B0604030504040204" pitchFamily="34" charset="0"/>
              </a:rPr>
              <a:t> zajednice </a:t>
            </a:r>
            <a:r>
              <a:rPr lang="en-US" sz="1000" dirty="0" err="1">
                <a:latin typeface="Verdana" panose="020B0604030504040204" pitchFamily="34" charset="0"/>
                <a:ea typeface="Verdana" panose="020B0604030504040204" pitchFamily="34" charset="0"/>
              </a:rPr>
              <a:t>Novalja</a:t>
            </a:r>
            <a:r>
              <a:rPr lang="en-US" sz="1000" dirty="0">
                <a:latin typeface="Verdana" panose="020B0604030504040204" pitchFamily="34" charset="0"/>
                <a:ea typeface="Verdana" panose="020B0604030504040204" pitchFamily="34" charset="0"/>
              </a:rPr>
              <a:t>, Pag, Kolan, Stara </a:t>
            </a:r>
            <a:r>
              <a:rPr lang="en-US" sz="1000" dirty="0" err="1">
                <a:latin typeface="Verdana" panose="020B0604030504040204" pitchFamily="34" charset="0"/>
                <a:ea typeface="Verdana" panose="020B0604030504040204" pitchFamily="34" charset="0"/>
              </a:rPr>
              <a:t>Novalja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Povljana</a:t>
            </a:r>
            <a:r>
              <a:rPr lang="en-US" sz="1000" dirty="0">
                <a:latin typeface="Verdana" panose="020B0604030504040204" pitchFamily="34" charset="0"/>
                <a:ea typeface="Verdana" panose="020B0604030504040204" pitchFamily="34" charset="0"/>
              </a:rPr>
              <a:t>.</a:t>
            </a: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REALIZACIJA:</a:t>
            </a:r>
          </a:p>
          <a:p>
            <a:r>
              <a:rPr lang="en-US" sz="1000" b="1" dirty="0">
                <a:latin typeface="Verdana" panose="020B0604030504040204" pitchFamily="34" charset="0"/>
                <a:ea typeface="Verdana" panose="020B0604030504040204" pitchFamily="34" charset="0"/>
              </a:rPr>
              <a:t>PLAN    11.000 </a:t>
            </a:r>
            <a:r>
              <a:rPr lang="en-US" sz="1000" b="1" dirty="0" err="1">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REBALANS </a:t>
            </a:r>
            <a:r>
              <a:rPr lang="hr-HR" sz="1000" b="1" dirty="0">
                <a:latin typeface="Verdana" panose="020B0604030504040204" pitchFamily="34" charset="0"/>
                <a:ea typeface="Verdana" panose="020B0604030504040204" pitchFamily="34" charset="0"/>
              </a:rPr>
              <a:t>6.000 eura</a:t>
            </a:r>
            <a:r>
              <a:rPr lang="en-US" sz="1000" b="1" dirty="0">
                <a:latin typeface="Verdana" panose="020B0604030504040204" pitchFamily="34" charset="0"/>
                <a:ea typeface="Verdana" panose="020B0604030504040204" pitchFamily="34" charset="0"/>
              </a:rPr>
              <a:t>           OSTVARENO   6.557 </a:t>
            </a:r>
            <a:r>
              <a:rPr lang="en-US" sz="1000" b="1" dirty="0" err="1">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a:t>
            </a:r>
          </a:p>
          <a:p>
            <a:endParaRPr lang="en-US" sz="1000" b="1" dirty="0">
              <a:latin typeface="Verdana" panose="020B0604030504040204" pitchFamily="34" charset="0"/>
              <a:ea typeface="Verdana" panose="020B0604030504040204" pitchFamily="34" charset="0"/>
            </a:endParaRPr>
          </a:p>
          <a:p>
            <a:endParaRPr lang="en-US" sz="1000" b="1"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NASTAVAK ARHEOLOŠKIH ISTRAŽIVANJA</a:t>
            </a:r>
          </a:p>
          <a:p>
            <a:endParaRPr lang="en-US" sz="1000" dirty="0">
              <a:latin typeface="Verdana" panose="020B0604030504040204" pitchFamily="34" charset="0"/>
              <a:ea typeface="Verdana" panose="020B0604030504040204" pitchFamily="34" charset="0"/>
            </a:endParaRPr>
          </a:p>
          <a:p>
            <a:r>
              <a:rPr lang="es-ES" sz="1000" dirty="0">
                <a:latin typeface="Verdana" panose="020B0604030504040204" pitchFamily="34" charset="0"/>
                <a:ea typeface="Verdana" panose="020B0604030504040204" pitchFamily="34" charset="0"/>
              </a:rPr>
              <a:t>REALIZACIJA:</a:t>
            </a:r>
          </a:p>
          <a:p>
            <a:r>
              <a:rPr lang="es-ES" sz="1000" b="1" dirty="0">
                <a:latin typeface="Verdana" panose="020B0604030504040204" pitchFamily="34" charset="0"/>
                <a:ea typeface="Verdana" panose="020B0604030504040204" pitchFamily="34" charset="0"/>
              </a:rPr>
              <a:t>P</a:t>
            </a:r>
            <a:r>
              <a:rPr lang="hr-HR" sz="1000" b="1" dirty="0">
                <a:latin typeface="Verdana" panose="020B0604030504040204" pitchFamily="34" charset="0"/>
                <a:ea typeface="Verdana" panose="020B0604030504040204" pitchFamily="34" charset="0"/>
              </a:rPr>
              <a:t>LAN</a:t>
            </a:r>
            <a:r>
              <a:rPr lang="es-ES" sz="1000" b="1" dirty="0">
                <a:latin typeface="Verdana" panose="020B0604030504040204" pitchFamily="34" charset="0"/>
                <a:ea typeface="Verdana" panose="020B0604030504040204" pitchFamily="34" charset="0"/>
              </a:rPr>
              <a:t>    9.000 eura          REBALANS    0 eura                   OSTVARENO 0 eura</a:t>
            </a:r>
            <a:endParaRPr lang="hr-HR" sz="10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41280367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4E809742-B3E6-0FB0-5C6C-6832C6673C46}"/>
              </a:ext>
            </a:extLst>
          </p:cNvPr>
          <p:cNvSpPr>
            <a:spLocks noGrp="1"/>
          </p:cNvSpPr>
          <p:nvPr>
            <p:ph idx="1"/>
          </p:nvPr>
        </p:nvSpPr>
        <p:spPr>
          <a:xfrm>
            <a:off x="410198" y="638978"/>
            <a:ext cx="5939327" cy="7719714"/>
          </a:xfrm>
        </p:spPr>
        <p:txBody>
          <a:bodyPr>
            <a:normAutofit fontScale="92500" lnSpcReduction="10000"/>
          </a:bodyPr>
          <a:lstStyle/>
          <a:p>
            <a:r>
              <a:rPr lang="en-US" sz="1100" dirty="0">
                <a:latin typeface="Verdana" panose="020B0604030504040204" pitchFamily="34" charset="0"/>
                <a:ea typeface="Verdana" panose="020B0604030504040204" pitchFamily="34" charset="0"/>
              </a:rPr>
              <a:t>                 2.2  </a:t>
            </a:r>
            <a:r>
              <a:rPr lang="en-US" sz="1100" dirty="0" err="1">
                <a:latin typeface="Verdana" panose="020B0604030504040204" pitchFamily="34" charset="0"/>
                <a:ea typeface="Verdana" panose="020B0604030504040204" pitchFamily="34" charset="0"/>
              </a:rPr>
              <a:t>Sustavi</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označavanja</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kvalitete</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turističkog</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proizvoda</a:t>
            </a:r>
            <a:endParaRPr lang="en-US" sz="1100" dirty="0">
              <a:latin typeface="Verdana" panose="020B0604030504040204" pitchFamily="34" charset="0"/>
              <a:ea typeface="Verdana" panose="020B0604030504040204" pitchFamily="34" charset="0"/>
            </a:endParaRPr>
          </a:p>
          <a:p>
            <a:r>
              <a:rPr lang="en-US" sz="1100" dirty="0">
                <a:latin typeface="Verdana" panose="020B0604030504040204" pitchFamily="34" charset="0"/>
                <a:ea typeface="Verdana" panose="020B0604030504040204" pitchFamily="34" charset="0"/>
              </a:rPr>
              <a:t>                  </a:t>
            </a:r>
          </a:p>
          <a:p>
            <a:r>
              <a:rPr lang="en-US" sz="1100" dirty="0">
                <a:latin typeface="Verdana" panose="020B0604030504040204" pitchFamily="34" charset="0"/>
                <a:ea typeface="Verdana" panose="020B0604030504040204" pitchFamily="34" charset="0"/>
              </a:rPr>
              <a:t>                       2.2.1  </a:t>
            </a:r>
            <a:r>
              <a:rPr lang="en-US" sz="1100" dirty="0" err="1">
                <a:latin typeface="Verdana" panose="020B0604030504040204" pitchFamily="34" charset="0"/>
                <a:ea typeface="Verdana" panose="020B0604030504040204" pitchFamily="34" charset="0"/>
              </a:rPr>
              <a:t>Suradnja</a:t>
            </a:r>
            <a:r>
              <a:rPr lang="en-US" sz="1100" dirty="0">
                <a:latin typeface="Verdana" panose="020B0604030504040204" pitchFamily="34" charset="0"/>
                <a:ea typeface="Verdana" panose="020B0604030504040204" pitchFamily="34" charset="0"/>
              </a:rPr>
              <a:t> s </a:t>
            </a:r>
            <a:r>
              <a:rPr lang="en-US" sz="1100" dirty="0" err="1">
                <a:latin typeface="Verdana" panose="020B0604030504040204" pitchFamily="34" charset="0"/>
                <a:ea typeface="Verdana" panose="020B0604030504040204" pitchFamily="34" charset="0"/>
              </a:rPr>
              <a:t>predstavnicima</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turističke</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ponude</a:t>
            </a:r>
            <a:r>
              <a:rPr lang="en-US" sz="1100" dirty="0">
                <a:latin typeface="Verdana" panose="020B0604030504040204" pitchFamily="34" charset="0"/>
                <a:ea typeface="Verdana" panose="020B0604030504040204" pitchFamily="34" charset="0"/>
              </a:rPr>
              <a:t> po </a:t>
            </a:r>
            <a:r>
              <a:rPr lang="en-US" sz="1100" dirty="0" err="1">
                <a:latin typeface="Verdana" panose="020B0604030504040204" pitchFamily="34" charset="0"/>
                <a:ea typeface="Verdana" panose="020B0604030504040204" pitchFamily="34" charset="0"/>
              </a:rPr>
              <a:t>proizvodima</a:t>
            </a:r>
            <a:endParaRPr lang="en-US" sz="1100" dirty="0">
              <a:latin typeface="Verdana" panose="020B0604030504040204" pitchFamily="34" charset="0"/>
              <a:ea typeface="Verdana" panose="020B0604030504040204" pitchFamily="34" charset="0"/>
            </a:endParaRPr>
          </a:p>
          <a:p>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radi</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podizanja</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kvalitete</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ponude</a:t>
            </a:r>
            <a:r>
              <a:rPr lang="en-US" sz="1100" dirty="0">
                <a:latin typeface="Verdana" panose="020B0604030504040204" pitchFamily="34" charset="0"/>
                <a:ea typeface="Verdana" panose="020B0604030504040204" pitchFamily="34" charset="0"/>
              </a:rPr>
              <a:t> u </a:t>
            </a:r>
            <a:r>
              <a:rPr lang="en-US" sz="1100" dirty="0" err="1">
                <a:latin typeface="Verdana" panose="020B0604030504040204" pitchFamily="34" charset="0"/>
                <a:ea typeface="Verdana" panose="020B0604030504040204" pitchFamily="34" charset="0"/>
              </a:rPr>
              <a:t>destinaciji</a:t>
            </a:r>
            <a:endParaRPr lang="en-US" sz="1100"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r>
              <a:rPr lang="en-US" sz="1100" dirty="0">
                <a:latin typeface="Verdana" panose="020B0604030504040204" pitchFamily="34" charset="0"/>
                <a:ea typeface="Verdana" panose="020B0604030504040204" pitchFamily="34" charset="0"/>
              </a:rPr>
              <a:t>REALIZACIJA</a:t>
            </a:r>
          </a:p>
          <a:p>
            <a:r>
              <a:rPr lang="en-US" sz="1100" b="1" dirty="0">
                <a:latin typeface="Verdana" panose="020B0604030504040204" pitchFamily="34" charset="0"/>
                <a:ea typeface="Verdana" panose="020B0604030504040204" pitchFamily="34" charset="0"/>
              </a:rPr>
              <a:t>PLAN    500 </a:t>
            </a:r>
            <a:r>
              <a:rPr lang="en-US" sz="1100" b="1" dirty="0" err="1">
                <a:latin typeface="Verdana" panose="020B0604030504040204" pitchFamily="34" charset="0"/>
                <a:ea typeface="Verdana" panose="020B0604030504040204" pitchFamily="34" charset="0"/>
              </a:rPr>
              <a:t>eura</a:t>
            </a:r>
            <a:r>
              <a:rPr lang="en-US" sz="1100" b="1" dirty="0">
                <a:latin typeface="Verdana" panose="020B0604030504040204" pitchFamily="34" charset="0"/>
                <a:ea typeface="Verdana" panose="020B0604030504040204" pitchFamily="34" charset="0"/>
              </a:rPr>
              <a:t>              REBALANS    0 </a:t>
            </a:r>
            <a:r>
              <a:rPr lang="en-US" sz="1100" b="1" dirty="0" err="1">
                <a:latin typeface="Verdana" panose="020B0604030504040204" pitchFamily="34" charset="0"/>
                <a:ea typeface="Verdana" panose="020B0604030504040204" pitchFamily="34" charset="0"/>
              </a:rPr>
              <a:t>eura</a:t>
            </a:r>
            <a:r>
              <a:rPr lang="en-US" sz="1100" b="1" dirty="0">
                <a:latin typeface="Verdana" panose="020B0604030504040204" pitchFamily="34" charset="0"/>
                <a:ea typeface="Verdana" panose="020B0604030504040204" pitchFamily="34" charset="0"/>
              </a:rPr>
              <a:t>           OSTVARENO  0 </a:t>
            </a:r>
            <a:r>
              <a:rPr lang="en-US" sz="1100" b="1" dirty="0" err="1">
                <a:latin typeface="Verdana" panose="020B0604030504040204" pitchFamily="34" charset="0"/>
                <a:ea typeface="Verdana" panose="020B0604030504040204" pitchFamily="34" charset="0"/>
              </a:rPr>
              <a:t>eura</a:t>
            </a:r>
            <a:r>
              <a:rPr lang="en-US" sz="1100" b="1" dirty="0">
                <a:latin typeface="Verdana" panose="020B0604030504040204" pitchFamily="34" charset="0"/>
                <a:ea typeface="Verdana" panose="020B0604030504040204" pitchFamily="34" charset="0"/>
              </a:rPr>
              <a:t> </a:t>
            </a:r>
          </a:p>
          <a:p>
            <a:endParaRPr lang="en-US" sz="1100" dirty="0">
              <a:latin typeface="Verdana" panose="020B0604030504040204" pitchFamily="34" charset="0"/>
              <a:ea typeface="Verdana" panose="020B0604030504040204" pitchFamily="34" charset="0"/>
            </a:endParaRPr>
          </a:p>
          <a:p>
            <a:r>
              <a:rPr lang="en-US" sz="1100" dirty="0">
                <a:latin typeface="Verdana" panose="020B0604030504040204" pitchFamily="34" charset="0"/>
                <a:ea typeface="Verdana" panose="020B0604030504040204" pitchFamily="34" charset="0"/>
              </a:rPr>
              <a:t> 2.3  </a:t>
            </a:r>
            <a:r>
              <a:rPr lang="en-US" sz="1100" dirty="0" err="1">
                <a:latin typeface="Verdana" panose="020B0604030504040204" pitchFamily="34" charset="0"/>
                <a:ea typeface="Verdana" panose="020B0604030504040204" pitchFamily="34" charset="0"/>
              </a:rPr>
              <a:t>Podrška</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razvoju</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turističkih</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događanja</a:t>
            </a:r>
            <a:endParaRPr lang="en-US" sz="1100" dirty="0">
              <a:latin typeface="Verdana" panose="020B0604030504040204" pitchFamily="34" charset="0"/>
              <a:ea typeface="Verdana" panose="020B0604030504040204" pitchFamily="34" charset="0"/>
            </a:endParaRPr>
          </a:p>
          <a:p>
            <a:r>
              <a:rPr lang="en-US" sz="1100" dirty="0">
                <a:latin typeface="Verdana" panose="020B0604030504040204" pitchFamily="34" charset="0"/>
                <a:ea typeface="Verdana" panose="020B0604030504040204" pitchFamily="34" charset="0"/>
              </a:rPr>
              <a:t>                       </a:t>
            </a:r>
          </a:p>
          <a:p>
            <a:r>
              <a:rPr lang="en-US" sz="1100" dirty="0">
                <a:latin typeface="Verdana" panose="020B0604030504040204" pitchFamily="34" charset="0"/>
                <a:ea typeface="Verdana" panose="020B0604030504040204" pitchFamily="34" charset="0"/>
              </a:rPr>
              <a:t>             2.3.1   </a:t>
            </a:r>
            <a:r>
              <a:rPr lang="en-US" sz="1100" dirty="0" err="1">
                <a:latin typeface="Verdana" panose="020B0604030504040204" pitchFamily="34" charset="0"/>
                <a:ea typeface="Verdana" panose="020B0604030504040204" pitchFamily="34" charset="0"/>
              </a:rPr>
              <a:t>Organizacija</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i</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suorganizacija</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događanja</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kulturno-zabavnih</a:t>
            </a:r>
            <a:endParaRPr lang="en-US" sz="1100" dirty="0">
              <a:latin typeface="Verdana" panose="020B0604030504040204" pitchFamily="34" charset="0"/>
              <a:ea typeface="Verdana" panose="020B0604030504040204" pitchFamily="34" charset="0"/>
            </a:endParaRPr>
          </a:p>
          <a:p>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sportskih</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i</a:t>
            </a:r>
            <a:r>
              <a:rPr lang="en-US" sz="1100" dirty="0">
                <a:latin typeface="Verdana" panose="020B0604030504040204" pitchFamily="34" charset="0"/>
                <a:ea typeface="Verdana" panose="020B0604030504040204" pitchFamily="34" charset="0"/>
              </a:rPr>
              <a:t> sl. </a:t>
            </a:r>
            <a:r>
              <a:rPr lang="en-US" sz="1100" dirty="0" err="1">
                <a:latin typeface="Verdana" panose="020B0604030504040204" pitchFamily="34" charset="0"/>
                <a:ea typeface="Verdana" panose="020B0604030504040204" pitchFamily="34" charset="0"/>
              </a:rPr>
              <a:t>manifestacija</a:t>
            </a:r>
            <a:r>
              <a:rPr lang="en-US" sz="1100" dirty="0">
                <a:latin typeface="Verdana" panose="020B0604030504040204" pitchFamily="34" charset="0"/>
                <a:ea typeface="Verdana" panose="020B0604030504040204" pitchFamily="34" charset="0"/>
              </a:rPr>
              <a:t> u </a:t>
            </a:r>
            <a:r>
              <a:rPr lang="en-US" sz="1100" dirty="0" err="1">
                <a:latin typeface="Verdana" panose="020B0604030504040204" pitchFamily="34" charset="0"/>
                <a:ea typeface="Verdana" panose="020B0604030504040204" pitchFamily="34" charset="0"/>
              </a:rPr>
              <a:t>destinaciji</a:t>
            </a:r>
            <a:r>
              <a:rPr lang="en-US" sz="1100" dirty="0">
                <a:latin typeface="Verdana" panose="020B0604030504040204" pitchFamily="34" charset="0"/>
                <a:ea typeface="Verdana" panose="020B0604030504040204" pitchFamily="34" charset="0"/>
              </a:rPr>
              <a:t>                 </a:t>
            </a:r>
          </a:p>
          <a:p>
            <a:endParaRPr lang="en-US" sz="1100" dirty="0">
              <a:latin typeface="Verdana" panose="020B0604030504040204" pitchFamily="34" charset="0"/>
              <a:ea typeface="Verdana" panose="020B0604030504040204" pitchFamily="34" charset="0"/>
            </a:endParaRPr>
          </a:p>
          <a:p>
            <a:r>
              <a:rPr lang="en-US" sz="1100" dirty="0">
                <a:latin typeface="Verdana" panose="020B0604030504040204" pitchFamily="34" charset="0"/>
                <a:ea typeface="Verdana" panose="020B0604030504040204" pitchFamily="34" charset="0"/>
              </a:rPr>
              <a:t>SUSRET KLAPA ''</a:t>
            </a:r>
            <a:r>
              <a:rPr lang="en-US" sz="1100" dirty="0" err="1">
                <a:latin typeface="Verdana" panose="020B0604030504040204" pitchFamily="34" charset="0"/>
                <a:ea typeface="Verdana" panose="020B0604030504040204" pitchFamily="34" charset="0"/>
              </a:rPr>
              <a:t>Povljana</a:t>
            </a:r>
            <a:r>
              <a:rPr lang="en-US" sz="1100" dirty="0">
                <a:latin typeface="Verdana" panose="020B0604030504040204" pitchFamily="34" charset="0"/>
                <a:ea typeface="Verdana" panose="020B0604030504040204" pitchFamily="34" charset="0"/>
              </a:rPr>
              <a:t> u </a:t>
            </a:r>
            <a:r>
              <a:rPr lang="en-US" sz="1100" dirty="0" err="1">
                <a:latin typeface="Verdana" panose="020B0604030504040204" pitchFamily="34" charset="0"/>
                <a:ea typeface="Verdana" panose="020B0604030504040204" pitchFamily="34" charset="0"/>
              </a:rPr>
              <a:t>pismi</a:t>
            </a:r>
            <a:r>
              <a:rPr lang="en-US" sz="1100" dirty="0">
                <a:latin typeface="Verdana" panose="020B0604030504040204" pitchFamily="34" charset="0"/>
                <a:ea typeface="Verdana" panose="020B0604030504040204" pitchFamily="34" charset="0"/>
              </a:rPr>
              <a:t>‘’</a:t>
            </a:r>
          </a:p>
          <a:p>
            <a:r>
              <a:rPr lang="en-US" sz="1100" dirty="0">
                <a:latin typeface="Verdana" panose="020B0604030504040204" pitchFamily="34" charset="0"/>
                <a:ea typeface="Verdana" panose="020B0604030504040204" pitchFamily="34" charset="0"/>
              </a:rPr>
              <a:t>OPIS:</a:t>
            </a:r>
          </a:p>
          <a:p>
            <a:r>
              <a:rPr lang="en-US" sz="1100" dirty="0" err="1">
                <a:latin typeface="Verdana" panose="020B0604030504040204" pitchFamily="34" charset="0"/>
                <a:ea typeface="Verdana" panose="020B0604030504040204" pitchFamily="34" charset="0"/>
              </a:rPr>
              <a:t>Susret</a:t>
            </a:r>
            <a:r>
              <a:rPr lang="en-US" sz="1100" dirty="0">
                <a:latin typeface="Verdana" panose="020B0604030504040204" pitchFamily="34" charset="0"/>
                <a:ea typeface="Verdana" panose="020B0604030504040204" pitchFamily="34" charset="0"/>
              </a:rPr>
              <a:t> klapa ˝</a:t>
            </a:r>
            <a:r>
              <a:rPr lang="en-US" sz="1100" dirty="0" err="1">
                <a:latin typeface="Verdana" panose="020B0604030504040204" pitchFamily="34" charset="0"/>
                <a:ea typeface="Verdana" panose="020B0604030504040204" pitchFamily="34" charset="0"/>
              </a:rPr>
              <a:t>Povljana</a:t>
            </a:r>
            <a:r>
              <a:rPr lang="en-US" sz="1100" dirty="0">
                <a:latin typeface="Verdana" panose="020B0604030504040204" pitchFamily="34" charset="0"/>
                <a:ea typeface="Verdana" panose="020B0604030504040204" pitchFamily="34" charset="0"/>
              </a:rPr>
              <a:t> u </a:t>
            </a:r>
            <a:r>
              <a:rPr lang="en-US" sz="1100" dirty="0" err="1">
                <a:latin typeface="Verdana" panose="020B0604030504040204" pitchFamily="34" charset="0"/>
                <a:ea typeface="Verdana" panose="020B0604030504040204" pitchFamily="34" charset="0"/>
              </a:rPr>
              <a:t>pismi˝okupio</a:t>
            </a:r>
            <a:r>
              <a:rPr lang="en-US" sz="1100" dirty="0">
                <a:latin typeface="Verdana" panose="020B0604030504040204" pitchFamily="34" charset="0"/>
                <a:ea typeface="Verdana" panose="020B0604030504040204" pitchFamily="34" charset="0"/>
              </a:rPr>
              <a:t> je </a:t>
            </a:r>
            <a:r>
              <a:rPr lang="en-US" sz="1100" dirty="0" err="1">
                <a:latin typeface="Verdana" panose="020B0604030504040204" pitchFamily="34" charset="0"/>
                <a:ea typeface="Verdana" panose="020B0604030504040204" pitchFamily="34" charset="0"/>
              </a:rPr>
              <a:t>ljubitelje</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klapske</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glazbe</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i</a:t>
            </a:r>
            <a:r>
              <a:rPr lang="en-US" sz="1100" dirty="0">
                <a:latin typeface="Verdana" panose="020B0604030504040204" pitchFamily="34" charset="0"/>
                <a:ea typeface="Verdana" panose="020B0604030504040204" pitchFamily="34" charset="0"/>
              </a:rPr>
              <a:t> to </a:t>
            </a:r>
            <a:r>
              <a:rPr lang="en-US" sz="1100" dirty="0" err="1">
                <a:latin typeface="Verdana" panose="020B0604030504040204" pitchFamily="34" charset="0"/>
                <a:ea typeface="Verdana" panose="020B0604030504040204" pitchFamily="34" charset="0"/>
              </a:rPr>
              <a:t>ove</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godine</a:t>
            </a:r>
            <a:r>
              <a:rPr lang="en-US" sz="1100" dirty="0">
                <a:latin typeface="Verdana" panose="020B0604030504040204" pitchFamily="34" charset="0"/>
                <a:ea typeface="Verdana" panose="020B0604030504040204" pitchFamily="34" charset="0"/>
              </a:rPr>
              <a:t> po 22. put. </a:t>
            </a:r>
            <a:r>
              <a:rPr lang="en-US" sz="1100" dirty="0" err="1">
                <a:latin typeface="Verdana" panose="020B0604030504040204" pitchFamily="34" charset="0"/>
                <a:ea typeface="Verdana" panose="020B0604030504040204" pitchFamily="34" charset="0"/>
              </a:rPr>
              <a:t>Klape</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koje</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su</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sudjelovale</a:t>
            </a:r>
            <a:r>
              <a:rPr lang="en-US" sz="1100" dirty="0">
                <a:latin typeface="Verdana" panose="020B0604030504040204" pitchFamily="34" charset="0"/>
                <a:ea typeface="Verdana" panose="020B0604030504040204" pitchFamily="34" charset="0"/>
              </a:rPr>
              <a:t> u program </a:t>
            </a:r>
            <a:r>
              <a:rPr lang="en-US" sz="1100" dirty="0" err="1">
                <a:latin typeface="Verdana" panose="020B0604030504040204" pitchFamily="34" charset="0"/>
                <a:ea typeface="Verdana" panose="020B0604030504040204" pitchFamily="34" charset="0"/>
              </a:rPr>
              <a:t>su</a:t>
            </a:r>
            <a:r>
              <a:rPr lang="en-US" sz="1100" dirty="0">
                <a:latin typeface="Verdana" panose="020B0604030504040204" pitchFamily="34" charset="0"/>
                <a:ea typeface="Verdana" panose="020B0604030504040204" pitchFamily="34" charset="0"/>
              </a:rPr>
              <a:t> bile: </a:t>
            </a:r>
            <a:r>
              <a:rPr lang="en-US" sz="1100" dirty="0" err="1">
                <a:latin typeface="Verdana" panose="020B0604030504040204" pitchFamily="34" charset="0"/>
                <a:ea typeface="Verdana" panose="020B0604030504040204" pitchFamily="34" charset="0"/>
              </a:rPr>
              <a:t>Navalia</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Novalja</a:t>
            </a:r>
            <a:r>
              <a:rPr lang="en-US" sz="1100" dirty="0">
                <a:latin typeface="Verdana" panose="020B0604030504040204" pitchFamily="34" charset="0"/>
                <a:ea typeface="Verdana" panose="020B0604030504040204" pitchFamily="34" charset="0"/>
              </a:rPr>
              <a:t>), Sol (Pag), </a:t>
            </a:r>
            <a:r>
              <a:rPr lang="en-US" sz="1100" dirty="0" err="1">
                <a:latin typeface="Verdana" panose="020B0604030504040204" pitchFamily="34" charset="0"/>
                <a:ea typeface="Verdana" panose="020B0604030504040204" pitchFamily="34" charset="0"/>
              </a:rPr>
              <a:t>Pinguentum</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Buzet</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Dišpet</a:t>
            </a:r>
            <a:r>
              <a:rPr lang="en-US" sz="1100" dirty="0">
                <a:latin typeface="Verdana" panose="020B0604030504040204" pitchFamily="34" charset="0"/>
                <a:ea typeface="Verdana" panose="020B0604030504040204" pitchFamily="34" charset="0"/>
              </a:rPr>
              <a:t> (Zagreb), </a:t>
            </a:r>
            <a:r>
              <a:rPr lang="en-US" sz="1100" dirty="0" err="1">
                <a:latin typeface="Verdana" panose="020B0604030504040204" pitchFamily="34" charset="0"/>
                <a:ea typeface="Verdana" panose="020B0604030504040204" pitchFamily="34" charset="0"/>
              </a:rPr>
              <a:t>Sinjska</a:t>
            </a:r>
            <a:r>
              <a:rPr lang="en-US" sz="1100" dirty="0">
                <a:latin typeface="Verdana" panose="020B0604030504040204" pitchFamily="34" charset="0"/>
                <a:ea typeface="Verdana" panose="020B0604030504040204" pitchFamily="34" charset="0"/>
              </a:rPr>
              <a:t> klapa, </a:t>
            </a:r>
            <a:r>
              <a:rPr lang="en-US" sz="1100" dirty="0" err="1">
                <a:latin typeface="Verdana" panose="020B0604030504040204" pitchFamily="34" charset="0"/>
                <a:ea typeface="Verdana" panose="020B0604030504040204" pitchFamily="34" charset="0"/>
              </a:rPr>
              <a:t>Kapric</a:t>
            </a:r>
            <a:r>
              <a:rPr lang="en-US" sz="1100" dirty="0">
                <a:latin typeface="Verdana" panose="020B0604030504040204" pitchFamily="34" charset="0"/>
                <a:ea typeface="Verdana" panose="020B0604030504040204" pitchFamily="34" charset="0"/>
              </a:rPr>
              <a:t> (Zadar) </a:t>
            </a:r>
            <a:r>
              <a:rPr lang="en-US" sz="1100" dirty="0" err="1">
                <a:latin typeface="Verdana" panose="020B0604030504040204" pitchFamily="34" charset="0"/>
                <a:ea typeface="Verdana" panose="020B0604030504040204" pitchFamily="34" charset="0"/>
              </a:rPr>
              <a:t>i</a:t>
            </a:r>
            <a:r>
              <a:rPr lang="en-US" sz="1100" dirty="0">
                <a:latin typeface="Verdana" panose="020B0604030504040204" pitchFamily="34" charset="0"/>
                <a:ea typeface="Verdana" panose="020B0604030504040204" pitchFamily="34" charset="0"/>
              </a:rPr>
              <a:t> Munita (Zadar). Gosti </a:t>
            </a:r>
            <a:r>
              <a:rPr lang="en-US" sz="1100" dirty="0" err="1">
                <a:latin typeface="Verdana" panose="020B0604030504040204" pitchFamily="34" charset="0"/>
                <a:ea typeface="Verdana" panose="020B0604030504040204" pitchFamily="34" charset="0"/>
              </a:rPr>
              <a:t>su</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bili</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natjecatelji</a:t>
            </a:r>
            <a:r>
              <a:rPr lang="en-US" sz="1100" dirty="0">
                <a:latin typeface="Verdana" panose="020B0604030504040204" pitchFamily="34" charset="0"/>
                <a:ea typeface="Verdana" panose="020B0604030504040204" pitchFamily="34" charset="0"/>
              </a:rPr>
              <a:t> u TV show ˝Voice </a:t>
            </a:r>
            <a:r>
              <a:rPr lang="en-US" sz="1100" dirty="0" err="1">
                <a:latin typeface="Verdana" panose="020B0604030504040204" pitchFamily="34" charset="0"/>
                <a:ea typeface="Verdana" panose="020B0604030504040204" pitchFamily="34" charset="0"/>
              </a:rPr>
              <a:t>kids˝Marino</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Vrgoč</a:t>
            </a:r>
            <a:r>
              <a:rPr lang="en-US" sz="1100" dirty="0">
                <a:latin typeface="Verdana" panose="020B0604030504040204" pitchFamily="34" charset="0"/>
                <a:ea typeface="Verdana" panose="020B0604030504040204" pitchFamily="34" charset="0"/>
              </a:rPr>
              <a:t>, Leo Rados </a:t>
            </a:r>
            <a:r>
              <a:rPr lang="en-US" sz="1100" dirty="0" err="1">
                <a:latin typeface="Verdana" panose="020B0604030504040204" pitchFamily="34" charset="0"/>
                <a:ea typeface="Verdana" panose="020B0604030504040204" pitchFamily="34" charset="0"/>
              </a:rPr>
              <a:t>i</a:t>
            </a:r>
            <a:r>
              <a:rPr lang="en-US" sz="1100" dirty="0">
                <a:latin typeface="Verdana" panose="020B0604030504040204" pitchFamily="34" charset="0"/>
                <a:ea typeface="Verdana" panose="020B0604030504040204" pitchFamily="34" charset="0"/>
              </a:rPr>
              <a:t> Mira </a:t>
            </a:r>
            <a:r>
              <a:rPr lang="en-US" sz="1100" dirty="0" err="1">
                <a:latin typeface="Verdana" panose="020B0604030504040204" pitchFamily="34" charset="0"/>
                <a:ea typeface="Verdana" panose="020B0604030504040204" pitchFamily="34" charset="0"/>
              </a:rPr>
              <a:t>Silić</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Susret</a:t>
            </a:r>
            <a:r>
              <a:rPr lang="en-US" sz="1100" dirty="0">
                <a:latin typeface="Verdana" panose="020B0604030504040204" pitchFamily="34" charset="0"/>
                <a:ea typeface="Verdana" panose="020B0604030504040204" pitchFamily="34" charset="0"/>
              </a:rPr>
              <a:t> je </a:t>
            </a:r>
            <a:r>
              <a:rPr lang="en-US" sz="1100" dirty="0" err="1">
                <a:latin typeface="Verdana" panose="020B0604030504040204" pitchFamily="34" charset="0"/>
                <a:ea typeface="Verdana" panose="020B0604030504040204" pitchFamily="34" charset="0"/>
              </a:rPr>
              <a:t>održan</a:t>
            </a:r>
            <a:r>
              <a:rPr lang="en-US" sz="1100" dirty="0">
                <a:latin typeface="Verdana" panose="020B0604030504040204" pitchFamily="34" charset="0"/>
                <a:ea typeface="Verdana" panose="020B0604030504040204" pitchFamily="34" charset="0"/>
              </a:rPr>
              <a:t> 28. </a:t>
            </a:r>
            <a:r>
              <a:rPr lang="en-US" sz="1100" dirty="0" err="1">
                <a:latin typeface="Verdana" panose="020B0604030504040204" pitchFamily="34" charset="0"/>
                <a:ea typeface="Verdana" panose="020B0604030504040204" pitchFamily="34" charset="0"/>
              </a:rPr>
              <a:t>lipnja</a:t>
            </a:r>
            <a:r>
              <a:rPr lang="en-US" sz="1100" dirty="0">
                <a:latin typeface="Verdana" panose="020B0604030504040204" pitchFamily="34" charset="0"/>
                <a:ea typeface="Verdana" panose="020B0604030504040204" pitchFamily="34" charset="0"/>
              </a:rPr>
              <a:t> 2025.g.na </a:t>
            </a:r>
            <a:r>
              <a:rPr lang="en-US" sz="1100" dirty="0" err="1">
                <a:latin typeface="Verdana" panose="020B0604030504040204" pitchFamily="34" charset="0"/>
                <a:ea typeface="Verdana" panose="020B0604030504040204" pitchFamily="34" charset="0"/>
              </a:rPr>
              <a:t>terasi</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restorana</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Galeb</a:t>
            </a:r>
            <a:r>
              <a:rPr lang="en-US" sz="1100" dirty="0">
                <a:latin typeface="Verdana" panose="020B0604030504040204" pitchFamily="34" charset="0"/>
                <a:ea typeface="Verdana" panose="020B0604030504040204" pitchFamily="34" charset="0"/>
              </a:rPr>
              <a:t> u </a:t>
            </a:r>
            <a:r>
              <a:rPr lang="en-US" sz="1100" dirty="0" err="1">
                <a:latin typeface="Verdana" panose="020B0604030504040204" pitchFamily="34" charset="0"/>
                <a:ea typeface="Verdana" panose="020B0604030504040204" pitchFamily="34" charset="0"/>
              </a:rPr>
              <a:t>centru</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Povljane</a:t>
            </a:r>
            <a:r>
              <a:rPr lang="en-US" sz="1100" dirty="0">
                <a:latin typeface="Verdana" panose="020B0604030504040204" pitchFamily="34" charset="0"/>
                <a:ea typeface="Verdana" panose="020B0604030504040204" pitchFamily="34" charset="0"/>
              </a:rPr>
              <a:t> a </a:t>
            </a:r>
            <a:r>
              <a:rPr lang="en-US" sz="1100" dirty="0" err="1">
                <a:latin typeface="Verdana" panose="020B0604030504040204" pitchFamily="34" charset="0"/>
                <a:ea typeface="Verdana" panose="020B0604030504040204" pitchFamily="34" charset="0"/>
              </a:rPr>
              <a:t>početak</a:t>
            </a:r>
            <a:r>
              <a:rPr lang="en-US" sz="1100" dirty="0">
                <a:latin typeface="Verdana" panose="020B0604030504040204" pitchFamily="34" charset="0"/>
                <a:ea typeface="Verdana" panose="020B0604030504040204" pitchFamily="34" charset="0"/>
              </a:rPr>
              <a:t> je bio u 21:00 sati. </a:t>
            </a:r>
            <a:r>
              <a:rPr lang="en-US" sz="1100" dirty="0" err="1">
                <a:latin typeface="Verdana" panose="020B0604030504040204" pitchFamily="34" charset="0"/>
                <a:ea typeface="Verdana" panose="020B0604030504040204" pitchFamily="34" charset="0"/>
              </a:rPr>
              <a:t>Troškovi</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susreta</a:t>
            </a:r>
            <a:r>
              <a:rPr lang="en-US" sz="1100" dirty="0">
                <a:latin typeface="Verdana" panose="020B0604030504040204" pitchFamily="34" charset="0"/>
                <a:ea typeface="Verdana" panose="020B0604030504040204" pitchFamily="34" charset="0"/>
              </a:rPr>
              <a:t> klapa </a:t>
            </a:r>
            <a:r>
              <a:rPr lang="en-US" sz="1100" dirty="0" err="1">
                <a:latin typeface="Verdana" panose="020B0604030504040204" pitchFamily="34" charset="0"/>
                <a:ea typeface="Verdana" panose="020B0604030504040204" pitchFamily="34" charset="0"/>
              </a:rPr>
              <a:t>su</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sljedeći</a:t>
            </a:r>
            <a:r>
              <a:rPr lang="en-US" sz="1100" dirty="0">
                <a:latin typeface="Verdana" panose="020B0604030504040204" pitchFamily="34" charset="0"/>
                <a:ea typeface="Verdana" panose="020B0604030504040204" pitchFamily="34" charset="0"/>
              </a:rPr>
              <a:t>: </a:t>
            </a:r>
          </a:p>
          <a:p>
            <a:r>
              <a:rPr lang="en-US" sz="1100" dirty="0" err="1">
                <a:latin typeface="Verdana" panose="020B0604030504040204" pitchFamily="34" charset="0"/>
                <a:ea typeface="Verdana" panose="020B0604030504040204" pitchFamily="34" charset="0"/>
              </a:rPr>
              <a:t>putni</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troškovi</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gostiju</a:t>
            </a:r>
            <a:r>
              <a:rPr lang="en-US" sz="1100" dirty="0">
                <a:latin typeface="Verdana" panose="020B0604030504040204" pitchFamily="34" charset="0"/>
                <a:ea typeface="Verdana" panose="020B0604030504040204" pitchFamily="34" charset="0"/>
              </a:rPr>
              <a:t> 870,00 </a:t>
            </a:r>
            <a:r>
              <a:rPr lang="en-US" sz="1100" dirty="0" err="1">
                <a:latin typeface="Verdana" panose="020B0604030504040204" pitchFamily="34" charset="0"/>
                <a:ea typeface="Verdana" panose="020B0604030504040204" pitchFamily="34" charset="0"/>
              </a:rPr>
              <a:t>eura</a:t>
            </a:r>
            <a:r>
              <a:rPr lang="en-US" sz="1100" dirty="0">
                <a:latin typeface="Verdana" panose="020B0604030504040204" pitchFamily="34" charset="0"/>
                <a:ea typeface="Verdana" panose="020B0604030504040204" pitchFamily="34" charset="0"/>
              </a:rPr>
              <a:t>, </a:t>
            </a:r>
          </a:p>
          <a:p>
            <a:r>
              <a:rPr lang="en-US" sz="1100" dirty="0" err="1">
                <a:latin typeface="Verdana" panose="020B0604030504040204" pitchFamily="34" charset="0"/>
                <a:ea typeface="Verdana" panose="020B0604030504040204" pitchFamily="34" charset="0"/>
              </a:rPr>
              <a:t>tiskani</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materijali</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letci</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plakati</a:t>
            </a:r>
            <a:r>
              <a:rPr lang="en-US" sz="1100" dirty="0">
                <a:latin typeface="Verdana" panose="020B0604030504040204" pitchFamily="34" charset="0"/>
                <a:ea typeface="Verdana" panose="020B0604030504040204" pitchFamily="34" charset="0"/>
              </a:rPr>
              <a:t>, program) 236,13 </a:t>
            </a:r>
            <a:r>
              <a:rPr lang="en-US" sz="1100" dirty="0" err="1">
                <a:latin typeface="Verdana" panose="020B0604030504040204" pitchFamily="34" charset="0"/>
                <a:ea typeface="Verdana" panose="020B0604030504040204" pitchFamily="34" charset="0"/>
              </a:rPr>
              <a:t>eura</a:t>
            </a:r>
            <a:r>
              <a:rPr lang="en-US" sz="1100" dirty="0">
                <a:latin typeface="Verdana" panose="020B0604030504040204" pitchFamily="34" charset="0"/>
                <a:ea typeface="Verdana" panose="020B0604030504040204" pitchFamily="34" charset="0"/>
              </a:rPr>
              <a:t>, </a:t>
            </a:r>
          </a:p>
          <a:p>
            <a:r>
              <a:rPr lang="en-US" sz="1100" dirty="0" err="1">
                <a:latin typeface="Verdana" panose="020B0604030504040204" pitchFamily="34" charset="0"/>
                <a:ea typeface="Verdana" panose="020B0604030504040204" pitchFamily="34" charset="0"/>
              </a:rPr>
              <a:t>zahvalnice</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uokvirene</a:t>
            </a:r>
            <a:r>
              <a:rPr lang="en-US" sz="1100" dirty="0">
                <a:latin typeface="Verdana" panose="020B0604030504040204" pitchFamily="34" charset="0"/>
                <a:ea typeface="Verdana" panose="020B0604030504040204" pitchFamily="34" charset="0"/>
              </a:rPr>
              <a:t>) 200,00 </a:t>
            </a:r>
            <a:r>
              <a:rPr lang="en-US" sz="1100" dirty="0" err="1">
                <a:latin typeface="Verdana" panose="020B0604030504040204" pitchFamily="34" charset="0"/>
                <a:ea typeface="Verdana" panose="020B0604030504040204" pitchFamily="34" charset="0"/>
              </a:rPr>
              <a:t>eura</a:t>
            </a:r>
            <a:r>
              <a:rPr lang="en-US" sz="1100" dirty="0">
                <a:latin typeface="Verdana" panose="020B0604030504040204" pitchFamily="34" charset="0"/>
                <a:ea typeface="Verdana" panose="020B0604030504040204" pitchFamily="34" charset="0"/>
              </a:rPr>
              <a:t>, </a:t>
            </a:r>
          </a:p>
          <a:p>
            <a:r>
              <a:rPr lang="en-US" sz="1100" dirty="0" err="1">
                <a:latin typeface="Verdana" panose="020B0604030504040204" pitchFamily="34" charset="0"/>
                <a:ea typeface="Verdana" panose="020B0604030504040204" pitchFamily="34" charset="0"/>
              </a:rPr>
              <a:t>noćenje</a:t>
            </a:r>
            <a:r>
              <a:rPr lang="en-US" sz="1100" dirty="0">
                <a:latin typeface="Verdana" panose="020B0604030504040204" pitchFamily="34" charset="0"/>
                <a:ea typeface="Verdana" panose="020B0604030504040204" pitchFamily="34" charset="0"/>
              </a:rPr>
              <a:t> klapa 1.744,34 </a:t>
            </a:r>
            <a:r>
              <a:rPr lang="en-US" sz="1100" dirty="0" err="1">
                <a:latin typeface="Verdana" panose="020B0604030504040204" pitchFamily="34" charset="0"/>
                <a:ea typeface="Verdana" panose="020B0604030504040204" pitchFamily="34" charset="0"/>
              </a:rPr>
              <a:t>eura</a:t>
            </a:r>
            <a:r>
              <a:rPr lang="en-US" sz="1100" dirty="0">
                <a:latin typeface="Verdana" panose="020B0604030504040204" pitchFamily="34" charset="0"/>
                <a:ea typeface="Verdana" panose="020B0604030504040204" pitchFamily="34" charset="0"/>
              </a:rPr>
              <a:t>, </a:t>
            </a:r>
          </a:p>
          <a:p>
            <a:r>
              <a:rPr lang="en-US" sz="1100" dirty="0">
                <a:latin typeface="Verdana" panose="020B0604030504040204" pitchFamily="34" charset="0"/>
                <a:ea typeface="Verdana" panose="020B0604030504040204" pitchFamily="34" charset="0"/>
              </a:rPr>
              <a:t>live stream </a:t>
            </a:r>
            <a:r>
              <a:rPr lang="en-US" sz="1100" dirty="0" err="1">
                <a:latin typeface="Verdana" panose="020B0604030504040204" pitchFamily="34" charset="0"/>
                <a:ea typeface="Verdana" panose="020B0604030504040204" pitchFamily="34" charset="0"/>
              </a:rPr>
              <a:t>youtube</a:t>
            </a:r>
            <a:r>
              <a:rPr lang="en-US" sz="1100" dirty="0">
                <a:latin typeface="Verdana" panose="020B0604030504040204" pitchFamily="34" charset="0"/>
                <a:ea typeface="Verdana" panose="020B0604030504040204" pitchFamily="34" charset="0"/>
              </a:rPr>
              <a:t> 700,00 </a:t>
            </a:r>
            <a:r>
              <a:rPr lang="en-US" sz="1100" dirty="0" err="1">
                <a:latin typeface="Verdana" panose="020B0604030504040204" pitchFamily="34" charset="0"/>
                <a:ea typeface="Verdana" panose="020B0604030504040204" pitchFamily="34" charset="0"/>
              </a:rPr>
              <a:t>eura</a:t>
            </a:r>
            <a:r>
              <a:rPr lang="en-US" sz="1100" dirty="0">
                <a:latin typeface="Verdana" panose="020B0604030504040204" pitchFamily="34" charset="0"/>
                <a:ea typeface="Verdana" panose="020B0604030504040204" pitchFamily="34" charset="0"/>
              </a:rPr>
              <a:t>, </a:t>
            </a:r>
          </a:p>
          <a:p>
            <a:r>
              <a:rPr lang="en-US" sz="1100" dirty="0" err="1">
                <a:latin typeface="Verdana" panose="020B0604030504040204" pitchFamily="34" charset="0"/>
                <a:ea typeface="Verdana" panose="020B0604030504040204" pitchFamily="34" charset="0"/>
              </a:rPr>
              <a:t>najam</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razglasa</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i</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rasvjete</a:t>
            </a:r>
            <a:r>
              <a:rPr lang="en-US" sz="1100" dirty="0">
                <a:latin typeface="Verdana" panose="020B0604030504040204" pitchFamily="34" charset="0"/>
                <a:ea typeface="Verdana" panose="020B0604030504040204" pitchFamily="34" charset="0"/>
              </a:rPr>
              <a:t> 1.774,17 </a:t>
            </a:r>
            <a:r>
              <a:rPr lang="en-US" sz="1100" dirty="0" err="1">
                <a:latin typeface="Verdana" panose="020B0604030504040204" pitchFamily="34" charset="0"/>
                <a:ea typeface="Verdana" panose="020B0604030504040204" pitchFamily="34" charset="0"/>
              </a:rPr>
              <a:t>eura</a:t>
            </a:r>
            <a:r>
              <a:rPr lang="en-US" sz="1100" dirty="0">
                <a:latin typeface="Verdana" panose="020B0604030504040204" pitchFamily="34" charset="0"/>
                <a:ea typeface="Verdana" panose="020B0604030504040204" pitchFamily="34" charset="0"/>
              </a:rPr>
              <a:t>, </a:t>
            </a:r>
          </a:p>
          <a:p>
            <a:r>
              <a:rPr lang="en-US" sz="1100" dirty="0" err="1">
                <a:latin typeface="Verdana" panose="020B0604030504040204" pitchFamily="34" charset="0"/>
                <a:ea typeface="Verdana" panose="020B0604030504040204" pitchFamily="34" charset="0"/>
              </a:rPr>
              <a:t>vođenje</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programa</a:t>
            </a:r>
            <a:r>
              <a:rPr lang="en-US" sz="1100" dirty="0">
                <a:latin typeface="Verdana" panose="020B0604030504040204" pitchFamily="34" charset="0"/>
                <a:ea typeface="Verdana" panose="020B0604030504040204" pitchFamily="34" charset="0"/>
              </a:rPr>
              <a:t> 554,62 </a:t>
            </a:r>
            <a:r>
              <a:rPr lang="en-US" sz="1100" dirty="0" err="1">
                <a:latin typeface="Verdana" panose="020B0604030504040204" pitchFamily="34" charset="0"/>
                <a:ea typeface="Verdana" panose="020B0604030504040204" pitchFamily="34" charset="0"/>
              </a:rPr>
              <a:t>eura</a:t>
            </a:r>
            <a:r>
              <a:rPr lang="en-US" sz="1100" dirty="0">
                <a:latin typeface="Verdana" panose="020B0604030504040204" pitchFamily="34" charset="0"/>
                <a:ea typeface="Verdana" panose="020B0604030504040204" pitchFamily="34" charset="0"/>
              </a:rPr>
              <a:t>, </a:t>
            </a:r>
          </a:p>
          <a:p>
            <a:r>
              <a:rPr lang="en-US" sz="1100" dirty="0" err="1">
                <a:latin typeface="Verdana" panose="020B0604030504040204" pitchFamily="34" charset="0"/>
                <a:ea typeface="Verdana" panose="020B0604030504040204" pitchFamily="34" charset="0"/>
              </a:rPr>
              <a:t>scenografija</a:t>
            </a:r>
            <a:r>
              <a:rPr lang="en-US" sz="1100" dirty="0">
                <a:latin typeface="Verdana" panose="020B0604030504040204" pitchFamily="34" charset="0"/>
                <a:ea typeface="Verdana" panose="020B0604030504040204" pitchFamily="34" charset="0"/>
              </a:rPr>
              <a:t> 950,81 euro, </a:t>
            </a:r>
          </a:p>
          <a:p>
            <a:r>
              <a:rPr lang="en-US" sz="1100" dirty="0" err="1">
                <a:latin typeface="Verdana" panose="020B0604030504040204" pitchFamily="34" charset="0"/>
                <a:ea typeface="Verdana" panose="020B0604030504040204" pitchFamily="34" charset="0"/>
              </a:rPr>
              <a:t>fotografiranje</a:t>
            </a:r>
            <a:r>
              <a:rPr lang="en-US" sz="1100" dirty="0">
                <a:latin typeface="Verdana" panose="020B0604030504040204" pitchFamily="34" charset="0"/>
                <a:ea typeface="Verdana" panose="020B0604030504040204" pitchFamily="34" charset="0"/>
              </a:rPr>
              <a:t> (za 2024. </a:t>
            </a:r>
            <a:r>
              <a:rPr lang="en-US" sz="1100" dirty="0" err="1">
                <a:latin typeface="Verdana" panose="020B0604030504040204" pitchFamily="34" charset="0"/>
                <a:ea typeface="Verdana" panose="020B0604030504040204" pitchFamily="34" charset="0"/>
              </a:rPr>
              <a:t>godinu</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i</a:t>
            </a:r>
            <a:r>
              <a:rPr lang="en-US" sz="1100" dirty="0">
                <a:latin typeface="Verdana" panose="020B0604030504040204" pitchFamily="34" charset="0"/>
                <a:ea typeface="Verdana" panose="020B0604030504040204" pitchFamily="34" charset="0"/>
              </a:rPr>
              <a:t> 2025. </a:t>
            </a:r>
            <a:r>
              <a:rPr lang="en-US" sz="1100" dirty="0" err="1">
                <a:latin typeface="Verdana" panose="020B0604030504040204" pitchFamily="34" charset="0"/>
                <a:ea typeface="Verdana" panose="020B0604030504040204" pitchFamily="34" charset="0"/>
              </a:rPr>
              <a:t>godinu</a:t>
            </a:r>
            <a:r>
              <a:rPr lang="en-US" sz="1100" dirty="0">
                <a:latin typeface="Verdana" panose="020B0604030504040204" pitchFamily="34" charset="0"/>
                <a:ea typeface="Verdana" panose="020B0604030504040204" pitchFamily="34" charset="0"/>
              </a:rPr>
              <a:t>) 731,22 </a:t>
            </a:r>
            <a:r>
              <a:rPr lang="en-US" sz="1100" dirty="0" err="1">
                <a:latin typeface="Verdana" panose="020B0604030504040204" pitchFamily="34" charset="0"/>
                <a:ea typeface="Verdana" panose="020B0604030504040204" pitchFamily="34" charset="0"/>
              </a:rPr>
              <a:t>eura</a:t>
            </a:r>
            <a:r>
              <a:rPr lang="en-US" sz="1100" dirty="0">
                <a:latin typeface="Verdana" panose="020B0604030504040204" pitchFamily="34" charset="0"/>
                <a:ea typeface="Verdana" panose="020B0604030504040204" pitchFamily="34" charset="0"/>
              </a:rPr>
              <a:t>,</a:t>
            </a:r>
          </a:p>
          <a:p>
            <a:r>
              <a:rPr lang="en-US" sz="1100" dirty="0">
                <a:latin typeface="Verdana" panose="020B0604030504040204" pitchFamily="34" charset="0"/>
                <a:ea typeface="Verdana" panose="020B0604030504040204" pitchFamily="34" charset="0"/>
              </a:rPr>
              <a:t>HDS ZAMP </a:t>
            </a:r>
            <a:r>
              <a:rPr lang="en-US" sz="1100" dirty="0" err="1">
                <a:latin typeface="Verdana" panose="020B0604030504040204" pitchFamily="34" charset="0"/>
                <a:ea typeface="Verdana" panose="020B0604030504040204" pitchFamily="34" charset="0"/>
              </a:rPr>
              <a:t>naknada</a:t>
            </a:r>
            <a:r>
              <a:rPr lang="en-US" sz="1100" dirty="0">
                <a:latin typeface="Verdana" panose="020B0604030504040204" pitchFamily="34" charset="0"/>
                <a:ea typeface="Verdana" panose="020B0604030504040204" pitchFamily="34" charset="0"/>
              </a:rPr>
              <a:t> 168,99 e. </a:t>
            </a:r>
          </a:p>
          <a:p>
            <a:r>
              <a:rPr lang="en-US" sz="1100" dirty="0" err="1">
                <a:latin typeface="Verdana" panose="020B0604030504040204" pitchFamily="34" charset="0"/>
                <a:ea typeface="Verdana" panose="020B0604030504040204" pitchFamily="34" charset="0"/>
              </a:rPr>
              <a:t>Trošak</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večere</a:t>
            </a:r>
            <a:r>
              <a:rPr lang="en-US" sz="1100" dirty="0">
                <a:latin typeface="Verdana" panose="020B0604030504040204" pitchFamily="34" charset="0"/>
                <a:ea typeface="Verdana" panose="020B0604030504040204" pitchFamily="34" charset="0"/>
              </a:rPr>
              <a:t> za </a:t>
            </a:r>
            <a:r>
              <a:rPr lang="en-US" sz="1100" dirty="0" err="1">
                <a:latin typeface="Verdana" panose="020B0604030504040204" pitchFamily="34" charset="0"/>
                <a:ea typeface="Verdana" panose="020B0604030504040204" pitchFamily="34" charset="0"/>
              </a:rPr>
              <a:t>sve</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sudionike</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pokrila</a:t>
            </a:r>
            <a:r>
              <a:rPr lang="en-US" sz="1100" dirty="0">
                <a:latin typeface="Verdana" panose="020B0604030504040204" pitchFamily="34" charset="0"/>
                <a:ea typeface="Verdana" panose="020B0604030504040204" pitchFamily="34" charset="0"/>
              </a:rPr>
              <a:t> je </a:t>
            </a:r>
            <a:r>
              <a:rPr lang="en-US" sz="1100" dirty="0" err="1">
                <a:latin typeface="Verdana" panose="020B0604030504040204" pitchFamily="34" charset="0"/>
                <a:ea typeface="Verdana" panose="020B0604030504040204" pitchFamily="34" charset="0"/>
              </a:rPr>
              <a:t>Općina</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Povljana</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iz</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svojih</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sredstava</a:t>
            </a:r>
            <a:r>
              <a:rPr lang="en-US" sz="1100" dirty="0">
                <a:latin typeface="Verdana" panose="020B0604030504040204" pitchFamily="34" charset="0"/>
                <a:ea typeface="Verdana" panose="020B0604030504040204" pitchFamily="34" charset="0"/>
              </a:rPr>
              <a:t>.</a:t>
            </a:r>
          </a:p>
          <a:p>
            <a:endParaRPr lang="en-150" sz="10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2288904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0282F92F-AD6F-6F91-2B2E-4E1DBBAAA181}"/>
              </a:ext>
            </a:extLst>
          </p:cNvPr>
          <p:cNvSpPr>
            <a:spLocks noGrp="1"/>
          </p:cNvSpPr>
          <p:nvPr>
            <p:ph idx="1"/>
          </p:nvPr>
        </p:nvSpPr>
        <p:spPr>
          <a:xfrm>
            <a:off x="476428" y="571018"/>
            <a:ext cx="5905143" cy="7944331"/>
          </a:xfrm>
        </p:spPr>
        <p:txBody>
          <a:bodyPr/>
          <a:lstStyle/>
          <a:p>
            <a:r>
              <a:rPr lang="en-US" sz="1000" dirty="0">
                <a:latin typeface="Verdana" panose="020B0604030504040204" pitchFamily="34" charset="0"/>
                <a:ea typeface="Verdana" panose="020B0604030504040204" pitchFamily="34" charset="0"/>
              </a:rPr>
              <a:t>OSTVARENI CILJ:</a:t>
            </a:r>
          </a:p>
          <a:p>
            <a:r>
              <a:rPr lang="en-US" sz="1000" dirty="0">
                <a:latin typeface="Verdana" panose="020B0604030504040204" pitchFamily="34" charset="0"/>
                <a:ea typeface="Verdana" panose="020B0604030504040204" pitchFamily="34" charset="0"/>
              </a:rPr>
              <a:t>Bitan </a:t>
            </a:r>
            <a:r>
              <a:rPr lang="en-US" sz="1000" dirty="0" err="1">
                <a:latin typeface="Verdana" panose="020B0604030504040204" pitchFamily="34" charset="0"/>
                <a:ea typeface="Verdana" panose="020B0604030504040204" pitchFamily="34" charset="0"/>
              </a:rPr>
              <a:t>čimbenik</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Hrvatskog</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kulturnog</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identiteta</a:t>
            </a:r>
            <a:r>
              <a:rPr lang="en-US" sz="1000" dirty="0">
                <a:latin typeface="Verdana" panose="020B0604030504040204" pitchFamily="34" charset="0"/>
                <a:ea typeface="Verdana" panose="020B0604030504040204" pitchFamily="34" charset="0"/>
              </a:rPr>
              <a:t> je </a:t>
            </a:r>
            <a:r>
              <a:rPr lang="en-US" sz="1000" dirty="0" err="1">
                <a:latin typeface="Verdana" panose="020B0604030504040204" pitchFamily="34" charset="0"/>
                <a:ea typeface="Verdana" panose="020B0604030504040204" pitchFamily="34" charset="0"/>
              </a:rPr>
              <a:t>klapsko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pjevanje</a:t>
            </a:r>
            <a:r>
              <a:rPr lang="en-US" sz="1000" dirty="0">
                <a:latin typeface="Verdana" panose="020B0604030504040204" pitchFamily="34" charset="0"/>
                <a:ea typeface="Verdana" panose="020B0604030504040204" pitchFamily="34" charset="0"/>
              </a:rPr>
              <a:t>. Mi </a:t>
            </a:r>
            <a:r>
              <a:rPr lang="en-US" sz="1000" dirty="0" err="1">
                <a:latin typeface="Verdana" panose="020B0604030504040204" pitchFamily="34" charset="0"/>
                <a:ea typeface="Verdana" panose="020B0604030504040204" pitchFamily="34" charset="0"/>
              </a:rPr>
              <a:t>organizacijom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ovakvog</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događanja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potičemo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svjesnost</a:t>
            </a:r>
            <a:r>
              <a:rPr lang="en-US" sz="1000" dirty="0">
                <a:latin typeface="Verdana" panose="020B0604030504040204" pitchFamily="34" charset="0"/>
                <a:ea typeface="Verdana" panose="020B0604030504040204" pitchFamily="34" charset="0"/>
              </a:rPr>
              <a:t> Zajednice o </a:t>
            </a:r>
            <a:r>
              <a:rPr lang="en-US" sz="1000" dirty="0" err="1">
                <a:latin typeface="Verdana" panose="020B0604030504040204" pitchFamily="34" charset="0"/>
                <a:ea typeface="Verdana" panose="020B0604030504040204" pitchFamily="34" charset="0"/>
              </a:rPr>
              <a:t>imperativima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očuvanja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našeg</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identiteta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predstavljamo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povremenim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stalnim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stanovnicima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naslijeđenu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tradiciju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Očuvati</a:t>
            </a:r>
            <a:r>
              <a:rPr lang="en-US" sz="1000" dirty="0">
                <a:latin typeface="Verdana" panose="020B0604030504040204" pitchFamily="34" charset="0"/>
                <a:ea typeface="Verdana" panose="020B0604030504040204" pitchFamily="34" charset="0"/>
              </a:rPr>
              <a:t> od </a:t>
            </a:r>
            <a:r>
              <a:rPr lang="en-US" sz="1000" dirty="0" err="1">
                <a:latin typeface="Verdana" panose="020B0604030504040204" pitchFamily="34" charset="0"/>
                <a:ea typeface="Verdana" panose="020B0604030504040204" pitchFamily="34" charset="0"/>
              </a:rPr>
              <a:t>zaborava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kroz</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turističku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promociju</a:t>
            </a:r>
            <a:r>
              <a:rPr lang="en-US" sz="1000" dirty="0">
                <a:latin typeface="Verdana" panose="020B0604030504040204" pitchFamily="34" charset="0"/>
                <a:ea typeface="Verdana" panose="020B0604030504040204" pitchFamily="34" charset="0"/>
              </a:rPr>
              <a:t> –  to je </a:t>
            </a:r>
            <a:r>
              <a:rPr lang="en-US" sz="1000" dirty="0" err="1">
                <a:latin typeface="Verdana" panose="020B0604030504040204" pitchFamily="34" charset="0"/>
                <a:ea typeface="Verdana" panose="020B0604030504040204" pitchFamily="34" charset="0"/>
              </a:rPr>
              <a:t>važan</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cilj</a:t>
            </a:r>
            <a:r>
              <a:rPr lang="en-US" sz="1000" dirty="0">
                <a:latin typeface="Verdana" panose="020B0604030504040204" pitchFamily="34" charset="0"/>
                <a:ea typeface="Verdana" panose="020B0604030504040204" pitchFamily="34" charset="0"/>
              </a:rPr>
              <a:t>. Ovakvo </a:t>
            </a:r>
            <a:r>
              <a:rPr lang="en-US" sz="1000" dirty="0" err="1">
                <a:latin typeface="Verdana" panose="020B0604030504040204" pitchFamily="34" charset="0"/>
                <a:ea typeface="Verdana" panose="020B0604030504040204" pitchFamily="34" charset="0"/>
              </a:rPr>
              <a:t>događanje</a:t>
            </a:r>
            <a:r>
              <a:rPr lang="en-US" sz="1000" dirty="0">
                <a:latin typeface="Verdana" panose="020B0604030504040204" pitchFamily="34" charset="0"/>
                <a:ea typeface="Verdana" panose="020B0604030504040204" pitchFamily="34" charset="0"/>
              </a:rPr>
              <a:t> je marketing u </a:t>
            </a:r>
            <a:r>
              <a:rPr lang="en-US" sz="1000" dirty="0" err="1">
                <a:latin typeface="Verdana" panose="020B0604030504040204" pitchFamily="34" charset="0"/>
                <a:ea typeface="Verdana" panose="020B0604030504040204" pitchFamily="34" charset="0"/>
              </a:rPr>
              <a:t>svakom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smislu</a:t>
            </a:r>
            <a:r>
              <a:rPr lang="en-US" dirty="0"/>
              <a:t>.</a:t>
            </a:r>
          </a:p>
          <a:p>
            <a:r>
              <a:rPr lang="en-US" sz="1000" dirty="0">
                <a:latin typeface="Verdana" panose="020B0604030504040204" pitchFamily="34" charset="0"/>
                <a:ea typeface="Verdana" panose="020B0604030504040204" pitchFamily="34" charset="0"/>
              </a:rPr>
              <a:t>NOSITELJI:</a:t>
            </a:r>
          </a:p>
          <a:p>
            <a:r>
              <a:rPr lang="en-US" sz="1000" dirty="0" err="1">
                <a:latin typeface="Verdana" panose="020B0604030504040204" pitchFamily="34" charset="0"/>
                <a:ea typeface="Verdana" panose="020B0604030504040204" pitchFamily="34" charset="0"/>
              </a:rPr>
              <a:t>Turistička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zajednica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Povljana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Općina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Povljana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Čistoća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Povljana</a:t>
            </a:r>
            <a:r>
              <a:rPr lang="en-US" sz="1000" dirty="0">
                <a:latin typeface="Verdana" panose="020B0604030504040204" pitchFamily="34" charset="0"/>
                <a:ea typeface="Verdana" panose="020B0604030504040204" pitchFamily="34" charset="0"/>
              </a:rPr>
              <a:t> d.o.o.</a:t>
            </a:r>
            <a:r>
              <a:rPr lang="en-US" dirty="0">
                <a:latin typeface="Verdana" panose="020B0604030504040204" pitchFamily="34" charset="0"/>
                <a:ea typeface="Verdana" panose="020B0604030504040204" pitchFamily="34" charset="0"/>
              </a:rPr>
              <a:t> </a:t>
            </a:r>
          </a:p>
          <a:p>
            <a:r>
              <a:rPr lang="en-US" sz="1000" dirty="0">
                <a:latin typeface="Verdana" panose="020B0604030504040204" pitchFamily="34" charset="0"/>
                <a:ea typeface="Verdana" panose="020B0604030504040204" pitchFamily="34" charset="0"/>
              </a:rPr>
              <a:t>REALIZACIJA</a:t>
            </a:r>
          </a:p>
          <a:p>
            <a:r>
              <a:rPr lang="en-US" sz="1000" b="1" dirty="0">
                <a:latin typeface="Verdana" panose="020B0604030504040204" pitchFamily="34" charset="0"/>
                <a:ea typeface="Verdana" panose="020B0604030504040204" pitchFamily="34" charset="0"/>
              </a:rPr>
              <a:t>PLAN     5.000 </a:t>
            </a:r>
            <a:r>
              <a:rPr lang="en-US" sz="1000" b="1" dirty="0" err="1">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REBALANS</a:t>
            </a:r>
            <a:r>
              <a:rPr lang="hr-HR" sz="1000" b="1" dirty="0">
                <a:latin typeface="Verdana" panose="020B0604030504040204" pitchFamily="34" charset="0"/>
                <a:ea typeface="Verdana" panose="020B0604030504040204" pitchFamily="34" charset="0"/>
              </a:rPr>
              <a:t> 7.716 eura</a:t>
            </a:r>
            <a:r>
              <a:rPr lang="en-US" sz="1000" b="1" dirty="0">
                <a:latin typeface="Verdana" panose="020B0604030504040204" pitchFamily="34" charset="0"/>
                <a:ea typeface="Verdana" panose="020B0604030504040204" pitchFamily="34" charset="0"/>
              </a:rPr>
              <a:t>         OSTVARENO 7.</a:t>
            </a:r>
            <a:r>
              <a:rPr lang="hr-HR" sz="1000" b="1" dirty="0">
                <a:latin typeface="Verdana" panose="020B0604030504040204" pitchFamily="34" charset="0"/>
                <a:ea typeface="Verdana" panose="020B0604030504040204" pitchFamily="34" charset="0"/>
              </a:rPr>
              <a:t>694</a:t>
            </a:r>
            <a:r>
              <a:rPr lang="en-US" sz="1000" b="1" dirty="0">
                <a:latin typeface="Verdana" panose="020B0604030504040204" pitchFamily="34" charset="0"/>
                <a:ea typeface="Verdana" panose="020B0604030504040204" pitchFamily="34" charset="0"/>
              </a:rPr>
              <a:t>,15 </a:t>
            </a:r>
            <a:r>
              <a:rPr lang="en-US" sz="1000" b="1" dirty="0" err="1">
                <a:latin typeface="Verdana" panose="020B0604030504040204" pitchFamily="34" charset="0"/>
                <a:ea typeface="Verdana" panose="020B0604030504040204" pitchFamily="34" charset="0"/>
              </a:rPr>
              <a:t>eura</a:t>
            </a:r>
            <a:endParaRPr lang="en-US" sz="1000" b="1"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r>
              <a:rPr lang="pl-PL" sz="1000" dirty="0">
                <a:latin typeface="Verdana" panose="020B0604030504040204" pitchFamily="34" charset="0"/>
                <a:ea typeface="Verdana" panose="020B0604030504040204" pitchFamily="34" charset="0"/>
              </a:rPr>
              <a:t>SUORGANIZACIJA ZABAVNIH I DOGAĐANJA U KULTURI</a:t>
            </a:r>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OPIS:</a:t>
            </a:r>
          </a:p>
          <a:p>
            <a:r>
              <a:rPr lang="en-US" sz="1000" dirty="0" err="1">
                <a:latin typeface="Verdana" panose="020B0604030504040204" pitchFamily="34" charset="0"/>
                <a:ea typeface="Verdana" panose="020B0604030504040204" pitchFamily="34" charset="0"/>
              </a:rPr>
              <a:t>Koncerti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popularne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zabavne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glazbe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koncerti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ozbiljne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glazbe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posebni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programi</a:t>
            </a:r>
            <a:r>
              <a:rPr lang="en-US" sz="1000" dirty="0">
                <a:latin typeface="Verdana" panose="020B0604030504040204" pitchFamily="34" charset="0"/>
                <a:ea typeface="Verdana" panose="020B0604030504040204" pitchFamily="34" charset="0"/>
              </a:rPr>
              <a:t> za </a:t>
            </a:r>
            <a:r>
              <a:rPr lang="en-US" sz="1000" dirty="0" err="1">
                <a:latin typeface="Verdana" panose="020B0604030504040204" pitchFamily="34" charset="0"/>
                <a:ea typeface="Verdana" panose="020B0604030504040204" pitchFamily="34" charset="0"/>
              </a:rPr>
              <a:t>djecu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predstave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izložbe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slika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ribarske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fešte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glazbeni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programi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koje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organiziramo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prijateljima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povremenim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stanovnicima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naše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Općine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iz</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grada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Brežice</a:t>
            </a:r>
            <a:r>
              <a:rPr lang="en-US" sz="1000" dirty="0">
                <a:latin typeface="Verdana" panose="020B0604030504040204" pitchFamily="34" charset="0"/>
                <a:ea typeface="Verdana" panose="020B0604030504040204" pitchFamily="34" charset="0"/>
              </a:rPr>
              <a:t> u </a:t>
            </a:r>
            <a:r>
              <a:rPr lang="en-US" sz="1000" dirty="0" err="1">
                <a:latin typeface="Verdana" panose="020B0604030504040204" pitchFamily="34" charset="0"/>
                <a:ea typeface="Verdana" panose="020B0604030504040204" pitchFamily="34" charset="0"/>
              </a:rPr>
              <a:t>Sloveniji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večeri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kojima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okupljamo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domaće</a:t>
            </a:r>
            <a:r>
              <a:rPr lang="en-US" sz="1000" dirty="0">
                <a:latin typeface="Verdana" panose="020B0604030504040204" pitchFamily="34" charset="0"/>
                <a:ea typeface="Verdana" panose="020B0604030504040204" pitchFamily="34" charset="0"/>
              </a:rPr>
              <a:t> OPG koji </a:t>
            </a:r>
            <a:r>
              <a:rPr lang="en-US" sz="1000" dirty="0" err="1">
                <a:latin typeface="Verdana" panose="020B0604030504040204" pitchFamily="34" charset="0"/>
                <a:ea typeface="Verdana" panose="020B0604030504040204" pitchFamily="34" charset="0"/>
              </a:rPr>
              <a:t>proizvode</a:t>
            </a:r>
            <a:r>
              <a:rPr lang="en-US" sz="1000" dirty="0">
                <a:latin typeface="Verdana" panose="020B0604030504040204" pitchFamily="34" charset="0"/>
                <a:ea typeface="Verdana" panose="020B0604030504040204" pitchFamily="34" charset="0"/>
              </a:rPr>
              <a:t>  vino od </a:t>
            </a:r>
            <a:r>
              <a:rPr lang="en-US" sz="1000" dirty="0" err="1">
                <a:latin typeface="Verdana" panose="020B0604030504040204" pitchFamily="34" charset="0"/>
                <a:ea typeface="Verdana" panose="020B0604030504040204" pitchFamily="34" charset="0"/>
              </a:rPr>
              <a:t>autohtone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otočke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sorte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Gegić</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pružamo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priliku</a:t>
            </a:r>
            <a:r>
              <a:rPr lang="en-US" sz="1000" dirty="0">
                <a:latin typeface="Verdana" panose="020B0604030504040204" pitchFamily="34" charset="0"/>
                <a:ea typeface="Verdana" panose="020B0604030504040204" pitchFamily="34" charset="0"/>
              </a:rPr>
              <a:t> da se, </a:t>
            </a:r>
            <a:r>
              <a:rPr lang="en-US" sz="1000" dirty="0" err="1">
                <a:latin typeface="Verdana" panose="020B0604030504040204" pitchFamily="34" charset="0"/>
                <a:ea typeface="Verdana" panose="020B0604030504040204" pitchFamily="34" charset="0"/>
              </a:rPr>
              <a:t>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manifestaciji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kao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što</a:t>
            </a:r>
            <a:r>
              <a:rPr lang="en-US" sz="1000" dirty="0">
                <a:latin typeface="Verdana" panose="020B0604030504040204" pitchFamily="34" charset="0"/>
                <a:ea typeface="Verdana" panose="020B0604030504040204" pitchFamily="34" charset="0"/>
              </a:rPr>
              <a:t> je ''Stani! Na </a:t>
            </a:r>
            <a:r>
              <a:rPr lang="en-US" sz="1000" dirty="0" err="1">
                <a:latin typeface="Verdana" panose="020B0604030504040204" pitchFamily="34" charset="0"/>
                <a:ea typeface="Verdana" panose="020B0604030504040204" pitchFamily="34" charset="0"/>
              </a:rPr>
              <a:t>Gegić</a:t>
            </a:r>
            <a:r>
              <a:rPr lang="en-US" sz="1000" dirty="0">
                <a:latin typeface="Verdana" panose="020B0604030504040204" pitchFamily="34" charset="0"/>
                <a:ea typeface="Verdana" panose="020B0604030504040204" pitchFamily="34" charset="0"/>
              </a:rPr>
              <a:t> u </a:t>
            </a:r>
            <a:r>
              <a:rPr lang="en-US" sz="1000" dirty="0" err="1">
                <a:latin typeface="Verdana" panose="020B0604030504040204" pitchFamily="34" charset="0"/>
                <a:ea typeface="Verdana" panose="020B0604030504040204" pitchFamily="34" charset="0"/>
              </a:rPr>
              <a:t>Povljani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predstave</a:t>
            </a:r>
            <a:r>
              <a:rPr lang="en-US" sz="1000" dirty="0">
                <a:latin typeface="Verdana" panose="020B0604030504040204" pitchFamily="34" charset="0"/>
                <a:ea typeface="Verdana" panose="020B0604030504040204" pitchFamily="34" charset="0"/>
              </a:rPr>
              <a:t>. </a:t>
            </a:r>
          </a:p>
          <a:p>
            <a:r>
              <a:rPr lang="en-US" sz="1000" dirty="0">
                <a:latin typeface="Verdana" panose="020B0604030504040204" pitchFamily="34" charset="0"/>
                <a:ea typeface="Verdana" panose="020B0604030504040204" pitchFamily="34" charset="0"/>
              </a:rPr>
              <a:t>Program se </a:t>
            </a:r>
            <a:r>
              <a:rPr lang="en-US" sz="1000" dirty="0" err="1">
                <a:latin typeface="Verdana" panose="020B0604030504040204" pitchFamily="34" charset="0"/>
                <a:ea typeface="Verdana" panose="020B0604030504040204" pitchFamily="34" charset="0"/>
              </a:rPr>
              <a:t>održava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četiri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lokacije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terasa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restorana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Galeb</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crkva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Sv</a:t>
            </a:r>
            <a:r>
              <a:rPr lang="en-US" sz="1000" dirty="0">
                <a:latin typeface="Verdana" panose="020B0604030504040204" pitchFamily="34" charset="0"/>
                <a:ea typeface="Verdana" panose="020B0604030504040204" pitchFamily="34" charset="0"/>
              </a:rPr>
              <a:t>. Jurja, </a:t>
            </a:r>
            <a:r>
              <a:rPr lang="en-US" sz="1000" dirty="0" err="1">
                <a:latin typeface="Verdana" panose="020B0604030504040204" pitchFamily="34" charset="0"/>
                <a:ea typeface="Verdana" panose="020B0604030504040204" pitchFamily="34" charset="0"/>
              </a:rPr>
              <a:t>riva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Dom </a:t>
            </a:r>
            <a:r>
              <a:rPr lang="en-US" sz="1000" dirty="0" err="1">
                <a:latin typeface="Verdana" panose="020B0604030504040204" pitchFamily="34" charset="0"/>
                <a:ea typeface="Verdana" panose="020B0604030504040204" pitchFamily="34" charset="0"/>
              </a:rPr>
              <a:t>kulture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Pauliana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Trošak</a:t>
            </a:r>
            <a:r>
              <a:rPr lang="en-US" sz="1000" dirty="0">
                <a:latin typeface="Verdana" panose="020B0604030504040204" pitchFamily="34" charset="0"/>
                <a:ea typeface="Verdana" panose="020B0604030504040204" pitchFamily="34" charset="0"/>
              </a:rPr>
              <a:t> gore </a:t>
            </a:r>
            <a:r>
              <a:rPr lang="en-US" sz="1000" dirty="0" err="1">
                <a:latin typeface="Verdana" panose="020B0604030504040204" pitchFamily="34" charset="0"/>
                <a:ea typeface="Verdana" panose="020B0604030504040204" pitchFamily="34" charset="0"/>
              </a:rPr>
              <a:t>opisanih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aktivnosti</a:t>
            </a:r>
            <a:r>
              <a:rPr lang="en-US" sz="1000" dirty="0">
                <a:latin typeface="Verdana" panose="020B0604030504040204" pitchFamily="34" charset="0"/>
                <a:ea typeface="Verdana" panose="020B0604030504040204" pitchFamily="34" charset="0"/>
              </a:rPr>
              <a:t> se </a:t>
            </a:r>
            <a:r>
              <a:rPr lang="en-US" sz="1000" dirty="0" err="1">
                <a:latin typeface="Verdana" panose="020B0604030504040204" pitchFamily="34" charset="0"/>
                <a:ea typeface="Verdana" panose="020B0604030504040204" pitchFamily="34" charset="0"/>
              </a:rPr>
              <a:t>odnosi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a:t>
            </a:r>
            <a:r>
              <a:rPr lang="en-US" sz="1000" dirty="0">
                <a:latin typeface="Verdana" panose="020B0604030504040204" pitchFamily="34" charset="0"/>
                <a:ea typeface="Verdana" panose="020B0604030504040204" pitchFamily="34" charset="0"/>
              </a:rPr>
              <a:t>:</a:t>
            </a:r>
          </a:p>
          <a:p>
            <a:pPr>
              <a:buFont typeface="Courier New" panose="02070309020205020404" pitchFamily="49" charset="0"/>
              <a:buChar char="o"/>
            </a:pP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organizaciju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dječjeg</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karnevala</a:t>
            </a:r>
            <a:r>
              <a:rPr lang="en-US" sz="1000" dirty="0">
                <a:latin typeface="Verdana" panose="020B0604030504040204" pitchFamily="34" charset="0"/>
                <a:ea typeface="Verdana" panose="020B0604030504040204" pitchFamily="34" charset="0"/>
              </a:rPr>
              <a:t> i </a:t>
            </a:r>
            <a:r>
              <a:rPr lang="en-US" sz="1000" dirty="0" err="1">
                <a:latin typeface="Verdana" panose="020B0604030504040204" pitchFamily="34" charset="0"/>
                <a:ea typeface="Verdana" panose="020B0604030504040204" pitchFamily="34" charset="0"/>
              </a:rPr>
              <a:t>karnevalsku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predstavu</a:t>
            </a:r>
            <a:r>
              <a:rPr lang="en-US" sz="1000" dirty="0">
                <a:latin typeface="Verdana" panose="020B0604030504040204" pitchFamily="34" charset="0"/>
                <a:ea typeface="Verdana" panose="020B0604030504040204" pitchFamily="34" charset="0"/>
              </a:rPr>
              <a:t>  - 1.360,19 </a:t>
            </a:r>
            <a:r>
              <a:rPr lang="en-US" sz="1000" dirty="0" err="1">
                <a:latin typeface="Verdana" panose="020B0604030504040204" pitchFamily="34" charset="0"/>
                <a:ea typeface="Verdana" panose="020B0604030504040204" pitchFamily="34" charset="0"/>
              </a:rPr>
              <a:t>eura</a:t>
            </a:r>
            <a:r>
              <a:rPr lang="en-US" sz="1000" dirty="0">
                <a:latin typeface="Verdana" panose="020B0604030504040204" pitchFamily="34" charset="0"/>
                <a:ea typeface="Verdana" panose="020B0604030504040204" pitchFamily="34" charset="0"/>
              </a:rPr>
              <a:t>,</a:t>
            </a:r>
          </a:p>
          <a:p>
            <a:pPr>
              <a:buFont typeface="Courier New" panose="02070309020205020404" pitchFamily="49" charset="0"/>
              <a:buChar char="o"/>
            </a:pP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koncerti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ozbiljne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glazbe</a:t>
            </a:r>
            <a:r>
              <a:rPr lang="en-US" sz="1000" dirty="0">
                <a:latin typeface="Verdana" panose="020B0604030504040204" pitchFamily="34" charset="0"/>
                <a:ea typeface="Verdana" panose="020B0604030504040204" pitchFamily="34" charset="0"/>
              </a:rPr>
              <a:t> (Tea Kulaš – </a:t>
            </a:r>
            <a:r>
              <a:rPr lang="en-US" sz="1000" dirty="0" err="1">
                <a:latin typeface="Verdana" panose="020B0604030504040204" pitchFamily="34" charset="0"/>
                <a:ea typeface="Verdana" panose="020B0604030504040204" pitchFamily="34" charset="0"/>
              </a:rPr>
              <a:t>orgulje</a:t>
            </a:r>
            <a:r>
              <a:rPr lang="en-US" sz="1000" dirty="0">
                <a:latin typeface="Verdana" panose="020B0604030504040204" pitchFamily="34" charset="0"/>
                <a:ea typeface="Verdana" panose="020B0604030504040204" pitchFamily="34" charset="0"/>
              </a:rPr>
              <a:t>) – 3.666,57 </a:t>
            </a:r>
            <a:r>
              <a:rPr lang="en-US" sz="1000" dirty="0" err="1">
                <a:latin typeface="Verdana" panose="020B0604030504040204" pitchFamily="34" charset="0"/>
                <a:ea typeface="Verdana" panose="020B0604030504040204" pitchFamily="34" charset="0"/>
              </a:rPr>
              <a:t>eura</a:t>
            </a:r>
            <a:r>
              <a:rPr lang="en-US" sz="1000" dirty="0">
                <a:latin typeface="Verdana" panose="020B0604030504040204" pitchFamily="34" charset="0"/>
                <a:ea typeface="Verdana" panose="020B0604030504040204" pitchFamily="34" charset="0"/>
              </a:rPr>
              <a:t>,</a:t>
            </a:r>
          </a:p>
          <a:p>
            <a:pPr>
              <a:buFont typeface="Courier New" panose="02070309020205020404" pitchFamily="49" charset="0"/>
              <a:buChar char="o"/>
            </a:pP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prvomajsko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druženje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trošak</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izvođača</a:t>
            </a:r>
            <a:r>
              <a:rPr lang="en-US" sz="1000" dirty="0">
                <a:latin typeface="Verdana" panose="020B0604030504040204" pitchFamily="34" charset="0"/>
                <a:ea typeface="Verdana" panose="020B0604030504040204" pitchFamily="34" charset="0"/>
              </a:rPr>
              <a:t>) – 733,32 </a:t>
            </a:r>
            <a:r>
              <a:rPr lang="en-US" sz="1000" dirty="0" err="1">
                <a:latin typeface="Verdana" panose="020B0604030504040204" pitchFamily="34" charset="0"/>
                <a:ea typeface="Verdana" panose="020B0604030504040204" pitchFamily="34" charset="0"/>
              </a:rPr>
              <a:t>eura</a:t>
            </a:r>
            <a:endParaRPr lang="en-US" sz="1000" dirty="0">
              <a:latin typeface="Verdana" panose="020B0604030504040204" pitchFamily="34" charset="0"/>
              <a:ea typeface="Verdana" panose="020B0604030504040204" pitchFamily="34" charset="0"/>
            </a:endParaRPr>
          </a:p>
          <a:p>
            <a:pPr>
              <a:buFont typeface="Courier New" panose="02070309020205020404" pitchFamily="49" charset="0"/>
              <a:buChar char="o"/>
            </a:pP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najam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scenografije</a:t>
            </a:r>
            <a:r>
              <a:rPr lang="en-US" sz="1000" dirty="0">
                <a:latin typeface="Verdana" panose="020B0604030504040204" pitchFamily="34" charset="0"/>
                <a:ea typeface="Verdana" panose="020B0604030504040204" pitchFamily="34" charset="0"/>
              </a:rPr>
              <a:t> - 3.583,70</a:t>
            </a:r>
          </a:p>
          <a:p>
            <a:pPr>
              <a:buFont typeface="Courier New" panose="02070309020205020404" pitchFamily="49" charset="0"/>
              <a:buChar char="o"/>
            </a:pP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trošak</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razglasa</a:t>
            </a:r>
            <a:r>
              <a:rPr lang="en-US" sz="1000" dirty="0">
                <a:latin typeface="Verdana" panose="020B0604030504040204" pitchFamily="34" charset="0"/>
                <a:ea typeface="Verdana" panose="020B0604030504040204" pitchFamily="34" charset="0"/>
              </a:rPr>
              <a:t> – 5.378,95</a:t>
            </a:r>
          </a:p>
          <a:p>
            <a:pPr>
              <a:buFont typeface="Courier New" panose="02070309020205020404" pitchFamily="49" charset="0"/>
              <a:buChar char="o"/>
            </a:pP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vođenje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ljetnog</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programa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ali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drugih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projekata</a:t>
            </a:r>
            <a:r>
              <a:rPr lang="en-US" sz="1000" dirty="0">
                <a:latin typeface="Verdana" panose="020B0604030504040204" pitchFamily="34" charset="0"/>
                <a:ea typeface="Verdana" panose="020B0604030504040204" pitchFamily="34" charset="0"/>
              </a:rPr>
              <a:t> u </a:t>
            </a:r>
            <a:r>
              <a:rPr lang="en-US" sz="1000" dirty="0" err="1">
                <a:latin typeface="Verdana" panose="020B0604030504040204" pitchFamily="34" charset="0"/>
                <a:ea typeface="Verdana" panose="020B0604030504040204" pitchFamily="34" charset="0"/>
              </a:rPr>
              <a:t>kulturi</a:t>
            </a:r>
            <a:r>
              <a:rPr lang="en-US" sz="1000" dirty="0">
                <a:latin typeface="Verdana" panose="020B0604030504040204" pitchFamily="34" charset="0"/>
                <a:ea typeface="Verdana" panose="020B0604030504040204" pitchFamily="34" charset="0"/>
              </a:rPr>
              <a:t> – 4.031,25 </a:t>
            </a:r>
            <a:r>
              <a:rPr lang="en-US" sz="1000" dirty="0" err="1">
                <a:latin typeface="Verdana" panose="020B0604030504040204" pitchFamily="34" charset="0"/>
                <a:ea typeface="Verdana" panose="020B0604030504040204" pitchFamily="34" charset="0"/>
              </a:rPr>
              <a:t>eura</a:t>
            </a:r>
            <a:r>
              <a:rPr lang="en-US" sz="1000" dirty="0">
                <a:latin typeface="Verdana" panose="020B0604030504040204" pitchFamily="34" charset="0"/>
                <a:ea typeface="Verdana" panose="020B0604030504040204" pitchFamily="34" charset="0"/>
              </a:rPr>
              <a:t>,</a:t>
            </a:r>
          </a:p>
          <a:p>
            <a:pPr>
              <a:buFont typeface="Courier New" panose="02070309020205020404" pitchFamily="49" charset="0"/>
              <a:buChar char="o"/>
            </a:pP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naknada</a:t>
            </a:r>
            <a:r>
              <a:rPr lang="en-US" sz="1000" dirty="0">
                <a:latin typeface="Verdana" panose="020B0604030504040204" pitchFamily="34" charset="0"/>
                <a:ea typeface="Verdana" panose="020B0604030504040204" pitchFamily="34" charset="0"/>
              </a:rPr>
              <a:t> HDS ZAMP – 1.940,40 </a:t>
            </a:r>
            <a:r>
              <a:rPr lang="en-US" sz="1000" dirty="0" err="1">
                <a:latin typeface="Verdana" panose="020B0604030504040204" pitchFamily="34" charset="0"/>
                <a:ea typeface="Verdana" panose="020B0604030504040204" pitchFamily="34" charset="0"/>
              </a:rPr>
              <a:t>eura</a:t>
            </a:r>
            <a:r>
              <a:rPr lang="en-US" sz="1000" dirty="0">
                <a:latin typeface="Verdana" panose="020B0604030504040204" pitchFamily="34" charset="0"/>
                <a:ea typeface="Verdana" panose="020B0604030504040204" pitchFamily="34" charset="0"/>
              </a:rPr>
              <a:t>,</a:t>
            </a:r>
          </a:p>
          <a:p>
            <a:pPr>
              <a:buFont typeface="Courier New" panose="02070309020205020404" pitchFamily="49" charset="0"/>
              <a:buChar char="o"/>
            </a:pP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trošak</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organizacije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izložbi</a:t>
            </a:r>
            <a:r>
              <a:rPr lang="en-US" sz="1000" dirty="0">
                <a:latin typeface="Verdana" panose="020B0604030504040204" pitchFamily="34" charset="0"/>
                <a:ea typeface="Verdana" panose="020B0604030504040204" pitchFamily="34" charset="0"/>
              </a:rPr>
              <a:t> – 270,89 </a:t>
            </a:r>
            <a:r>
              <a:rPr lang="en-US" sz="1000" dirty="0" err="1">
                <a:latin typeface="Verdana" panose="020B0604030504040204" pitchFamily="34" charset="0"/>
                <a:ea typeface="Verdana" panose="020B0604030504040204" pitchFamily="34" charset="0"/>
              </a:rPr>
              <a:t>eura</a:t>
            </a:r>
            <a:r>
              <a:rPr lang="en-US" sz="1000" dirty="0">
                <a:latin typeface="Verdana" panose="020B0604030504040204" pitchFamily="34" charset="0"/>
                <a:ea typeface="Verdana" panose="020B0604030504040204" pitchFamily="34" charset="0"/>
              </a:rPr>
              <a:t>,</a:t>
            </a:r>
          </a:p>
          <a:p>
            <a:pPr>
              <a:buFont typeface="Courier New" panose="02070309020205020404" pitchFamily="49" charset="0"/>
              <a:buChar char="o"/>
            </a:pP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naknada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izvođačima</a:t>
            </a:r>
            <a:r>
              <a:rPr lang="en-US" sz="1000" dirty="0">
                <a:latin typeface="Verdana" panose="020B0604030504040204" pitchFamily="34" charset="0"/>
                <a:ea typeface="Verdana" panose="020B0604030504040204" pitchFamily="34" charset="0"/>
              </a:rPr>
              <a:t> 53.185,46 </a:t>
            </a:r>
            <a:r>
              <a:rPr lang="en-US" sz="1000" dirty="0" err="1">
                <a:latin typeface="Verdana" panose="020B0604030504040204" pitchFamily="34" charset="0"/>
                <a:ea typeface="Verdana" panose="020B0604030504040204" pitchFamily="34" charset="0"/>
              </a:rPr>
              <a:t>eura</a:t>
            </a:r>
            <a:r>
              <a:rPr lang="en-US" sz="1000" dirty="0">
                <a:latin typeface="Verdana" panose="020B0604030504040204" pitchFamily="34" charset="0"/>
                <a:ea typeface="Verdana" panose="020B0604030504040204" pitchFamily="34" charset="0"/>
              </a:rPr>
              <a:t>,</a:t>
            </a:r>
          </a:p>
          <a:p>
            <a:pPr>
              <a:buFont typeface="Courier New" panose="02070309020205020404" pitchFamily="49" charset="0"/>
              <a:buChar char="o"/>
            </a:pP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trošak</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noćenja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izvođača</a:t>
            </a:r>
            <a:r>
              <a:rPr lang="en-US" sz="1000" dirty="0">
                <a:latin typeface="Verdana" panose="020B0604030504040204" pitchFamily="34" charset="0"/>
                <a:ea typeface="Verdana" panose="020B0604030504040204" pitchFamily="34" charset="0"/>
              </a:rPr>
              <a:t> – 1.252,94 </a:t>
            </a:r>
            <a:r>
              <a:rPr lang="en-US" sz="1000" dirty="0" err="1">
                <a:latin typeface="Verdana" panose="020B0604030504040204" pitchFamily="34" charset="0"/>
                <a:ea typeface="Verdana" panose="020B0604030504040204" pitchFamily="34" charset="0"/>
              </a:rPr>
              <a:t>eura</a:t>
            </a:r>
            <a:r>
              <a:rPr lang="en-US" sz="1000" dirty="0">
                <a:latin typeface="Verdana" panose="020B0604030504040204" pitchFamily="34" charset="0"/>
                <a:ea typeface="Verdana" panose="020B0604030504040204" pitchFamily="34" charset="0"/>
              </a:rPr>
              <a:t>,</a:t>
            </a:r>
          </a:p>
          <a:p>
            <a:pPr>
              <a:buFont typeface="Courier New" panose="02070309020205020404" pitchFamily="49" charset="0"/>
              <a:buChar char="o"/>
            </a:pPr>
            <a:r>
              <a:rPr lang="en-US" sz="1000" dirty="0">
                <a:latin typeface="Verdana" panose="020B0604030504040204" pitchFamily="34" charset="0"/>
                <a:ea typeface="Verdana" panose="020B0604030504040204" pitchFamily="34" charset="0"/>
              </a:rPr>
              <a:t> catering za </a:t>
            </a:r>
            <a:r>
              <a:rPr lang="en-US" sz="1000" dirty="0" err="1">
                <a:latin typeface="Verdana" panose="020B0604030504040204" pitchFamily="34" charset="0"/>
                <a:ea typeface="Verdana" panose="020B0604030504040204" pitchFamily="34" charset="0"/>
              </a:rPr>
              <a:t>izvođače</a:t>
            </a:r>
            <a:r>
              <a:rPr lang="en-US" sz="1000" dirty="0">
                <a:latin typeface="Verdana" panose="020B0604030504040204" pitchFamily="34" charset="0"/>
                <a:ea typeface="Verdana" panose="020B0604030504040204" pitchFamily="34" charset="0"/>
              </a:rPr>
              <a:t> – 2.680,69 </a:t>
            </a:r>
            <a:r>
              <a:rPr lang="en-US" sz="1000" dirty="0" err="1">
                <a:latin typeface="Verdana" panose="020B0604030504040204" pitchFamily="34" charset="0"/>
                <a:ea typeface="Verdana" panose="020B0604030504040204" pitchFamily="34" charset="0"/>
              </a:rPr>
              <a:t>eura</a:t>
            </a:r>
            <a:r>
              <a:rPr lang="en-US" sz="1000" dirty="0">
                <a:latin typeface="Verdana" panose="020B0604030504040204" pitchFamily="34" charset="0"/>
                <a:ea typeface="Verdana" panose="020B0604030504040204" pitchFamily="34" charset="0"/>
              </a:rPr>
              <a:t>,</a:t>
            </a:r>
          </a:p>
          <a:p>
            <a:pPr>
              <a:buFont typeface="Courier New" panose="02070309020205020404" pitchFamily="49" charset="0"/>
              <a:buChar char="o"/>
            </a:pP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trošak</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dječjih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predstava</a:t>
            </a:r>
            <a:r>
              <a:rPr lang="en-US" sz="1000" dirty="0">
                <a:latin typeface="Verdana" panose="020B0604030504040204" pitchFamily="34" charset="0"/>
                <a:ea typeface="Verdana" panose="020B0604030504040204" pitchFamily="34" charset="0"/>
              </a:rPr>
              <a:t> – 1.670,56 </a:t>
            </a:r>
            <a:r>
              <a:rPr lang="en-US" sz="1000" dirty="0" err="1">
                <a:latin typeface="Verdana" panose="020B0604030504040204" pitchFamily="34" charset="0"/>
                <a:ea typeface="Verdana" panose="020B0604030504040204" pitchFamily="34" charset="0"/>
              </a:rPr>
              <a:t>eura</a:t>
            </a:r>
            <a:endParaRPr lang="en-US" sz="1000"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endParaRPr lang="en-150" dirty="0"/>
          </a:p>
        </p:txBody>
      </p:sp>
    </p:spTree>
    <p:extLst>
      <p:ext uri="{BB962C8B-B14F-4D97-AF65-F5344CB8AC3E}">
        <p14:creationId xmlns:p14="http://schemas.microsoft.com/office/powerpoint/2010/main" val="13656630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zervirano mjesto sadržaja 4">
            <a:extLst>
              <a:ext uri="{FF2B5EF4-FFF2-40B4-BE49-F238E27FC236}">
                <a16:creationId xmlns:a16="http://schemas.microsoft.com/office/drawing/2014/main" id="{AD0CBA80-0194-63FC-3C58-8C1D045E43F8}"/>
              </a:ext>
            </a:extLst>
          </p:cNvPr>
          <p:cNvSpPr>
            <a:spLocks noGrp="1"/>
          </p:cNvSpPr>
          <p:nvPr>
            <p:ph idx="1"/>
          </p:nvPr>
        </p:nvSpPr>
        <p:spPr>
          <a:xfrm>
            <a:off x="461773" y="609599"/>
            <a:ext cx="5467541" cy="7835154"/>
          </a:xfrm>
        </p:spPr>
        <p:txBody>
          <a:bodyPr>
            <a:normAutofit/>
          </a:bodyPr>
          <a:lstStyle/>
          <a:p>
            <a:pPr>
              <a:buFont typeface="Courier New" panose="02070309020205020404" pitchFamily="49" charset="0"/>
              <a:buChar char="o"/>
            </a:pP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tiskani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materijali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plakati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letci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programi</a:t>
            </a:r>
            <a:r>
              <a:rPr lang="en-US" sz="1000" dirty="0">
                <a:latin typeface="Verdana" panose="020B0604030504040204" pitchFamily="34" charset="0"/>
                <a:ea typeface="Verdana" panose="020B0604030504040204" pitchFamily="34" charset="0"/>
              </a:rPr>
              <a:t>) – 592,60,</a:t>
            </a:r>
          </a:p>
          <a:p>
            <a:pPr>
              <a:buFont typeface="Courier New" panose="02070309020205020404" pitchFamily="49" charset="0"/>
              <a:buChar char="o"/>
            </a:pP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logistika</a:t>
            </a:r>
            <a:r>
              <a:rPr lang="en-US" sz="1000" dirty="0">
                <a:latin typeface="Verdana" panose="020B0604030504040204" pitchFamily="34" charset="0"/>
                <a:ea typeface="Verdana" panose="020B0604030504040204" pitchFamily="34" charset="0"/>
              </a:rPr>
              <a:t> (transport </a:t>
            </a:r>
            <a:r>
              <a:rPr lang="en-US" sz="1000" dirty="0" err="1">
                <a:latin typeface="Verdana" panose="020B0604030504040204" pitchFamily="34" charset="0"/>
                <a:ea typeface="Verdana" panose="020B0604030504040204" pitchFamily="34" charset="0"/>
              </a:rPr>
              <a:t>stolova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klupa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stolica</a:t>
            </a:r>
            <a:r>
              <a:rPr lang="en-US" sz="1000" dirty="0">
                <a:latin typeface="Verdana" panose="020B0604030504040204" pitchFamily="34" charset="0"/>
                <a:ea typeface="Verdana" panose="020B0604030504040204" pitchFamily="34" charset="0"/>
              </a:rPr>
              <a:t> i </a:t>
            </a:r>
            <a:r>
              <a:rPr lang="en-US" sz="1000" dirty="0" err="1">
                <a:latin typeface="Verdana" panose="020B0604030504040204" pitchFamily="34" charset="0"/>
                <a:ea typeface="Verdana" panose="020B0604030504040204" pitchFamily="34" charset="0"/>
              </a:rPr>
              <a:t>druge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opreme</a:t>
            </a:r>
            <a:r>
              <a:rPr lang="en-US" sz="1000" dirty="0">
                <a:latin typeface="Verdana" panose="020B0604030504040204" pitchFamily="34" charset="0"/>
                <a:ea typeface="Verdana" panose="020B0604030504040204" pitchFamily="34" charset="0"/>
              </a:rPr>
              <a:t>) – 3.473,75 </a:t>
            </a:r>
            <a:r>
              <a:rPr lang="en-US" sz="1000" dirty="0" err="1">
                <a:latin typeface="Verdana" panose="020B0604030504040204" pitchFamily="34" charset="0"/>
                <a:ea typeface="Verdana" panose="020B0604030504040204" pitchFamily="34" charset="0"/>
              </a:rPr>
              <a:t>eura</a:t>
            </a:r>
            <a:r>
              <a:rPr lang="en-US" sz="1000" dirty="0">
                <a:latin typeface="Verdana" panose="020B0604030504040204" pitchFamily="34" charset="0"/>
                <a:ea typeface="Verdana" panose="020B0604030504040204" pitchFamily="34" charset="0"/>
              </a:rPr>
              <a:t>,</a:t>
            </a:r>
          </a:p>
          <a:p>
            <a:pPr>
              <a:buFont typeface="Courier New" panose="02070309020205020404" pitchFamily="49" charset="0"/>
              <a:buChar char="o"/>
            </a:pP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sufinanciranje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drugih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manifestacija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prethodno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sklopljen</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ugovor</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dostavljaju</a:t>
            </a:r>
            <a:r>
              <a:rPr lang="en-US" sz="1000" dirty="0">
                <a:latin typeface="Verdana" panose="020B0604030504040204" pitchFamily="34" charset="0"/>
                <a:ea typeface="Verdana" panose="020B0604030504040204" pitchFamily="34" charset="0"/>
              </a:rPr>
              <a:t> </a:t>
            </a:r>
          </a:p>
          <a:p>
            <a:pPr marL="0" indent="0">
              <a:buNone/>
            </a:pP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financijsko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izvješće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dokaznice</a:t>
            </a:r>
            <a:r>
              <a:rPr lang="en-US" sz="1000" dirty="0">
                <a:latin typeface="Verdana" panose="020B0604030504040204" pitchFamily="34" charset="0"/>
                <a:ea typeface="Verdana" panose="020B0604030504040204" pitchFamily="34" charset="0"/>
              </a:rPr>
              <a:t> o </a:t>
            </a:r>
            <a:r>
              <a:rPr lang="en-US" sz="1000" dirty="0" err="1">
                <a:latin typeface="Verdana" panose="020B0604030504040204" pitchFamily="34" charset="0"/>
                <a:ea typeface="Verdana" panose="020B0604030504040204" pitchFamily="34" charset="0"/>
              </a:rPr>
              <a:t>utrošku</a:t>
            </a:r>
            <a:r>
              <a:rPr lang="en-US" sz="1000" dirty="0">
                <a:latin typeface="Verdana" panose="020B0604030504040204" pitchFamily="34" charset="0"/>
                <a:ea typeface="Verdana" panose="020B0604030504040204" pitchFamily="34" charset="0"/>
              </a:rPr>
              <a:t>) – 400,00 </a:t>
            </a:r>
            <a:r>
              <a:rPr lang="en-US" sz="1000" dirty="0" err="1">
                <a:latin typeface="Verdana" panose="020B0604030504040204" pitchFamily="34" charset="0"/>
                <a:ea typeface="Verdana" panose="020B0604030504040204" pitchFamily="34" charset="0"/>
              </a:rPr>
              <a:t>eura</a:t>
            </a:r>
            <a:r>
              <a:rPr lang="en-US" sz="1000" dirty="0">
                <a:latin typeface="Verdana" panose="020B0604030504040204" pitchFamily="34" charset="0"/>
                <a:ea typeface="Verdana" panose="020B0604030504040204" pitchFamily="34" charset="0"/>
              </a:rPr>
              <a:t>,</a:t>
            </a:r>
          </a:p>
          <a:p>
            <a:pPr>
              <a:buFont typeface="Courier New" panose="02070309020205020404" pitchFamily="49" charset="0"/>
              <a:buChar char="o"/>
            </a:pP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trošak</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Adventskog</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programa</a:t>
            </a:r>
            <a:r>
              <a:rPr lang="en-US" sz="1000" dirty="0">
                <a:latin typeface="Verdana" panose="020B0604030504040204" pitchFamily="34" charset="0"/>
                <a:ea typeface="Verdana" panose="020B0604030504040204" pitchFamily="34" charset="0"/>
              </a:rPr>
              <a:t> – 5.909,24 </a:t>
            </a:r>
            <a:r>
              <a:rPr lang="en-US" sz="1000" dirty="0" err="1">
                <a:latin typeface="Verdana" panose="020B0604030504040204" pitchFamily="34" charset="0"/>
                <a:ea typeface="Verdana" panose="020B0604030504040204" pitchFamily="34" charset="0"/>
              </a:rPr>
              <a:t>eura</a:t>
            </a:r>
            <a:r>
              <a:rPr lang="en-US" sz="1000" dirty="0">
                <a:latin typeface="Verdana" panose="020B0604030504040204" pitchFamily="34" charset="0"/>
                <a:ea typeface="Verdana" panose="020B0604030504040204" pitchFamily="34" charset="0"/>
              </a:rPr>
              <a:t>.</a:t>
            </a:r>
          </a:p>
          <a:p>
            <a:pPr marL="0" indent="0">
              <a:buNone/>
            </a:pPr>
            <a:r>
              <a:rPr lang="en-US" sz="1000" dirty="0">
                <a:latin typeface="Verdana" panose="020B0604030504040204" pitchFamily="34" charset="0"/>
                <a:ea typeface="Verdana" panose="020B0604030504040204" pitchFamily="34" charset="0"/>
              </a:rPr>
              <a:t>OSTVARENI CILJ</a:t>
            </a:r>
          </a:p>
          <a:p>
            <a:pPr marL="0" indent="0">
              <a:buNone/>
            </a:pPr>
            <a:r>
              <a:rPr lang="hr-HR" sz="1000" dirty="0" smtClean="0">
                <a:latin typeface="Verdana" panose="020B0604030504040204" pitchFamily="34" charset="0"/>
                <a:ea typeface="Verdana" panose="020B0604030504040204" pitchFamily="34" charset="0"/>
              </a:rPr>
              <a:t>P</a:t>
            </a:r>
            <a:r>
              <a:rPr lang="en-US" sz="1000" dirty="0" err="1" smtClean="0">
                <a:latin typeface="Verdana" panose="020B0604030504040204" pitchFamily="34" charset="0"/>
                <a:ea typeface="Verdana" panose="020B0604030504040204" pitchFamily="34" charset="0"/>
              </a:rPr>
              <a:t>oticanje</a:t>
            </a:r>
            <a:r>
              <a:rPr lang="en-US" sz="1000" dirty="0" smtClean="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turističkog</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prometa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razvijanje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sadržaja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turističke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ponude</a:t>
            </a:r>
            <a:r>
              <a:rPr lang="en-US" sz="1000" dirty="0">
                <a:latin typeface="Verdana" panose="020B0604030504040204" pitchFamily="34" charset="0"/>
                <a:ea typeface="Verdana" panose="020B0604030504040204" pitchFamily="34" charset="0"/>
              </a:rPr>
              <a:t> u </a:t>
            </a:r>
            <a:r>
              <a:rPr lang="en-US" sz="1000" dirty="0" err="1">
                <a:latin typeface="Verdana" panose="020B0604030504040204" pitchFamily="34" charset="0"/>
                <a:ea typeface="Verdana" panose="020B0604030504040204" pitchFamily="34" charset="0"/>
              </a:rPr>
              <a:t>posezoni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unaprjeđenje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kulturno-zabavne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ponude</a:t>
            </a:r>
            <a:r>
              <a:rPr lang="en-US" sz="1000" dirty="0">
                <a:latin typeface="Verdana" panose="020B0604030504040204" pitchFamily="34" charset="0"/>
                <a:ea typeface="Verdana" panose="020B0604030504040204" pitchFamily="34" charset="0"/>
              </a:rPr>
              <a:t> za </a:t>
            </a:r>
            <a:r>
              <a:rPr lang="en-US" sz="1000" dirty="0" err="1">
                <a:latin typeface="Verdana" panose="020B0604030504040204" pitchFamily="34" charset="0"/>
                <a:ea typeface="Verdana" panose="020B0604030504040204" pitchFamily="34" charset="0"/>
              </a:rPr>
              <a:t>vrijeme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sezone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posezone</a:t>
            </a:r>
            <a:r>
              <a:rPr lang="en-US" sz="1000" dirty="0">
                <a:latin typeface="Verdana" panose="020B0604030504040204" pitchFamily="34" charset="0"/>
                <a:ea typeface="Verdana" panose="020B0604030504040204" pitchFamily="34" charset="0"/>
              </a:rPr>
              <a:t> </a:t>
            </a:r>
            <a:r>
              <a:rPr lang="hr-HR" sz="1000" dirty="0">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blagdanskog</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razdoblja</a:t>
            </a:r>
            <a:r>
              <a:rPr lang="en-US" sz="1000" dirty="0">
                <a:latin typeface="Verdana" panose="020B0604030504040204" pitchFamily="34" charset="0"/>
                <a:ea typeface="Verdana" panose="020B0604030504040204" pitchFamily="34" charset="0"/>
              </a:rPr>
              <a:t> za </a:t>
            </a:r>
            <a:r>
              <a:rPr lang="en-US" sz="1000" dirty="0" err="1">
                <a:latin typeface="Verdana" panose="020B0604030504040204" pitchFamily="34" charset="0"/>
                <a:ea typeface="Verdana" panose="020B0604030504040204" pitchFamily="34" charset="0"/>
              </a:rPr>
              <a:t>turiste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lokalno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stanovništvo</a:t>
            </a:r>
            <a:r>
              <a:rPr lang="en-US" sz="1000" dirty="0">
                <a:latin typeface="Verdana" panose="020B0604030504040204" pitchFamily="34" charset="0"/>
                <a:ea typeface="Verdana" panose="020B0604030504040204" pitchFamily="34" charset="0"/>
              </a:rPr>
              <a:t>.</a:t>
            </a:r>
          </a:p>
          <a:p>
            <a:pPr marL="0" indent="0">
              <a:buNone/>
            </a:pPr>
            <a:r>
              <a:rPr lang="en-US" sz="1000" dirty="0">
                <a:latin typeface="Verdana" panose="020B0604030504040204" pitchFamily="34" charset="0"/>
                <a:ea typeface="Verdana" panose="020B0604030504040204" pitchFamily="34" charset="0"/>
              </a:rPr>
              <a:t>NOSITELJI:</a:t>
            </a:r>
          </a:p>
          <a:p>
            <a:pPr marL="0" indent="0">
              <a:buNone/>
            </a:pPr>
            <a:r>
              <a:rPr lang="en-US" sz="1000" dirty="0" err="1">
                <a:latin typeface="Verdana" panose="020B0604030504040204" pitchFamily="34" charset="0"/>
                <a:ea typeface="Verdana" panose="020B0604030504040204" pitchFamily="34" charset="0"/>
              </a:rPr>
              <a:t>Turistička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zajednica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Povljana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Općina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Povljana</a:t>
            </a:r>
            <a:r>
              <a:rPr lang="en-US" sz="1000" dirty="0">
                <a:latin typeface="Verdana" panose="020B0604030504040204" pitchFamily="34" charset="0"/>
                <a:ea typeface="Verdana" panose="020B0604030504040204" pitchFamily="34" charset="0"/>
              </a:rPr>
              <a:t>.</a:t>
            </a:r>
          </a:p>
          <a:p>
            <a:pPr marL="0" indent="0">
              <a:buNone/>
            </a:pPr>
            <a:r>
              <a:rPr lang="en-US" sz="1000" dirty="0">
                <a:latin typeface="Verdana" panose="020B0604030504040204" pitchFamily="34" charset="0"/>
                <a:ea typeface="Verdana" panose="020B0604030504040204" pitchFamily="34" charset="0"/>
              </a:rPr>
              <a:t>REALIZACIJA</a:t>
            </a:r>
          </a:p>
          <a:p>
            <a:pPr marL="0" indent="0">
              <a:buNone/>
            </a:pPr>
            <a:r>
              <a:rPr lang="en-US" sz="1000" b="1" dirty="0">
                <a:latin typeface="Verdana" panose="020B0604030504040204" pitchFamily="34" charset="0"/>
                <a:ea typeface="Verdana" panose="020B0604030504040204" pitchFamily="34" charset="0"/>
              </a:rPr>
              <a:t>PLAN</a:t>
            </a:r>
            <a:r>
              <a:rPr lang="en-US" sz="1000" dirty="0">
                <a:latin typeface="Verdana" panose="020B0604030504040204" pitchFamily="34" charset="0"/>
                <a:ea typeface="Verdana" panose="020B0604030504040204" pitchFamily="34" charset="0"/>
              </a:rPr>
              <a:t>   </a:t>
            </a:r>
            <a:r>
              <a:rPr lang="en-US" sz="1000" b="1" dirty="0">
                <a:latin typeface="Verdana" panose="020B0604030504040204" pitchFamily="34" charset="0"/>
                <a:ea typeface="Verdana" panose="020B0604030504040204" pitchFamily="34" charset="0"/>
              </a:rPr>
              <a:t>36.000 </a:t>
            </a:r>
            <a:r>
              <a:rPr lang="hr-HR" sz="1000" b="1" dirty="0">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REBALANS  </a:t>
            </a:r>
            <a:r>
              <a:rPr lang="hr-HR" sz="1000" b="1" dirty="0">
                <a:latin typeface="Verdana" panose="020B0604030504040204" pitchFamily="34" charset="0"/>
                <a:ea typeface="Verdana" panose="020B0604030504040204" pitchFamily="34" charset="0"/>
              </a:rPr>
              <a:t>87.000 eura</a:t>
            </a:r>
            <a:r>
              <a:rPr lang="en-US" sz="1000" b="1" dirty="0">
                <a:latin typeface="Verdana" panose="020B0604030504040204" pitchFamily="34" charset="0"/>
                <a:ea typeface="Verdana" panose="020B0604030504040204" pitchFamily="34" charset="0"/>
              </a:rPr>
              <a:t>   OSTVARENO </a:t>
            </a:r>
            <a:r>
              <a:rPr lang="hr-HR" sz="1000" b="1" dirty="0">
                <a:latin typeface="Verdana" panose="020B0604030504040204" pitchFamily="34" charset="0"/>
                <a:ea typeface="Verdana" panose="020B0604030504040204" pitchFamily="34" charset="0"/>
              </a:rPr>
              <a:t>88.888,81 eura</a:t>
            </a:r>
          </a:p>
          <a:p>
            <a:pPr marL="0" indent="0">
              <a:buNone/>
            </a:pPr>
            <a:endParaRPr lang="hr-HR" sz="1000" dirty="0">
              <a:latin typeface="Verdana" panose="020B0604030504040204" pitchFamily="34" charset="0"/>
              <a:ea typeface="Verdana" panose="020B0604030504040204" pitchFamily="34" charset="0"/>
            </a:endParaRPr>
          </a:p>
          <a:p>
            <a:pPr marL="0" indent="0">
              <a:buNone/>
            </a:pPr>
            <a:r>
              <a:rPr lang="hr-HR" sz="1000" dirty="0">
                <a:latin typeface="Verdana" panose="020B0604030504040204" pitchFamily="34" charset="0"/>
                <a:ea typeface="Verdana" panose="020B0604030504040204" pitchFamily="34" charset="0"/>
              </a:rPr>
              <a:t>SPORTSKA DOGAĐANJA</a:t>
            </a:r>
          </a:p>
          <a:p>
            <a:pPr marL="0" indent="0">
              <a:buNone/>
            </a:pPr>
            <a:r>
              <a:rPr lang="hr-HR" sz="1000" dirty="0">
                <a:latin typeface="Verdana" panose="020B0604030504040204" pitchFamily="34" charset="0"/>
                <a:ea typeface="Verdana" panose="020B0604030504040204" pitchFamily="34" charset="0"/>
              </a:rPr>
              <a:t>OPIS:</a:t>
            </a:r>
          </a:p>
          <a:p>
            <a:pPr marL="0" indent="0">
              <a:buNone/>
            </a:pPr>
            <a:r>
              <a:rPr lang="en-US" sz="1000" dirty="0">
                <a:latin typeface="Verdana" panose="020B0604030504040204" pitchFamily="34" charset="0"/>
                <a:ea typeface="Verdana" panose="020B0604030504040204" pitchFamily="34" charset="0"/>
              </a:rPr>
              <a:t>Ove </a:t>
            </a:r>
            <a:r>
              <a:rPr lang="en-US" sz="1000" dirty="0" err="1">
                <a:latin typeface="Verdana" panose="020B0604030504040204" pitchFamily="34" charset="0"/>
                <a:ea typeface="Verdana" panose="020B0604030504040204" pitchFamily="34" charset="0"/>
              </a:rPr>
              <a:t>smo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godine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pomogli</a:t>
            </a:r>
            <a:r>
              <a:rPr lang="en-US" sz="1000" dirty="0">
                <a:latin typeface="Verdana" panose="020B0604030504040204" pitchFamily="34" charset="0"/>
                <a:ea typeface="Verdana" panose="020B0604030504040204" pitchFamily="34" charset="0"/>
              </a:rPr>
              <a:t> 3 </a:t>
            </a:r>
            <a:r>
              <a:rPr lang="en-US" sz="1000" dirty="0" err="1">
                <a:latin typeface="Verdana" panose="020B0604030504040204" pitchFamily="34" charset="0"/>
                <a:ea typeface="Verdana" panose="020B0604030504040204" pitchFamily="34" charset="0"/>
              </a:rPr>
              <a:t>sportska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događaja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prostoru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naše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Općine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čiji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organizatori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bili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Malonogometni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klub</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Hajduk˝Vlašići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Boćarki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klub</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Povljana</a:t>
            </a:r>
            <a:r>
              <a:rPr lang="en-US" sz="1000" dirty="0">
                <a:latin typeface="Verdana" panose="020B0604030504040204" pitchFamily="34" charset="0"/>
                <a:ea typeface="Verdana" panose="020B0604030504040204" pitchFamily="34" charset="0"/>
              </a:rPr>
              <a:t>. Radi se o:</a:t>
            </a:r>
          </a:p>
          <a:p>
            <a:pPr>
              <a:buFont typeface="Wingdings" panose="05000000000000000000" pitchFamily="2" charset="2"/>
              <a:buChar char="§"/>
            </a:pP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Malonogometni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turnir</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MAM˝održan</a:t>
            </a:r>
            <a:r>
              <a:rPr lang="en-US" sz="1000" dirty="0">
                <a:latin typeface="Verdana" panose="020B0604030504040204" pitchFamily="34" charset="0"/>
                <a:ea typeface="Verdana" panose="020B0604030504040204" pitchFamily="34" charset="0"/>
              </a:rPr>
              <a:t> 25.-27.7.2025,</a:t>
            </a:r>
          </a:p>
          <a:p>
            <a:pPr>
              <a:buFont typeface="Wingdings" panose="05000000000000000000" pitchFamily="2" charset="2"/>
              <a:buChar char="§"/>
            </a:pP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Memorijalni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boćarski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turnir</a:t>
            </a:r>
            <a:r>
              <a:rPr lang="en-US" sz="1000" dirty="0">
                <a:latin typeface="Verdana" panose="020B0604030504040204" pitchFamily="34" charset="0"/>
                <a:ea typeface="Verdana" panose="020B0604030504040204" pitchFamily="34" charset="0"/>
              </a:rPr>
              <a:t> u </a:t>
            </a:r>
            <a:r>
              <a:rPr lang="en-US" sz="1000" dirty="0" err="1">
                <a:latin typeface="Verdana" panose="020B0604030504040204" pitchFamily="34" charset="0"/>
                <a:ea typeface="Verdana" panose="020B0604030504040204" pitchFamily="34" charset="0"/>
              </a:rPr>
              <a:t>znak</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sjećanja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poginulog</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branitelja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Milivoja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Pogorilića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održan</a:t>
            </a:r>
            <a:r>
              <a:rPr lang="en-US" sz="1000" dirty="0">
                <a:latin typeface="Verdana" panose="020B0604030504040204" pitchFamily="34" charset="0"/>
                <a:ea typeface="Verdana" panose="020B0604030504040204" pitchFamily="34" charset="0"/>
              </a:rPr>
              <a:t> 2.8.2025.,</a:t>
            </a:r>
          </a:p>
          <a:p>
            <a:pPr>
              <a:buFont typeface="Wingdings" panose="05000000000000000000" pitchFamily="2" charset="2"/>
              <a:buChar char="§"/>
            </a:pP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Božićni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boćarski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turnir</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parova</a:t>
            </a:r>
            <a:r>
              <a:rPr lang="en-US" sz="1000" dirty="0">
                <a:latin typeface="Verdana" panose="020B0604030504040204" pitchFamily="34" charset="0"/>
                <a:ea typeface="Verdana" panose="020B0604030504040204" pitchFamily="34" charset="0"/>
              </a:rPr>
              <a:t> 5.12.-21.12.</a:t>
            </a:r>
          </a:p>
          <a:p>
            <a:pPr>
              <a:buFont typeface="Wingdings" panose="05000000000000000000" pitchFamily="2" charset="2"/>
              <a:buChar char="§"/>
            </a:pPr>
            <a:r>
              <a:rPr lang="en-US" sz="1000" dirty="0" err="1">
                <a:latin typeface="Verdana" panose="020B0604030504040204" pitchFamily="34" charset="0"/>
                <a:ea typeface="Verdana" panose="020B0604030504040204" pitchFamily="34" charset="0"/>
              </a:rPr>
              <a:t>Sve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ove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događaje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smo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koristili</a:t>
            </a:r>
            <a:r>
              <a:rPr lang="en-US" sz="1000" dirty="0">
                <a:latin typeface="Verdana" panose="020B0604030504040204" pitchFamily="34" charset="0"/>
                <a:ea typeface="Verdana" panose="020B0604030504040204" pitchFamily="34" charset="0"/>
              </a:rPr>
              <a:t> za </a:t>
            </a:r>
            <a:r>
              <a:rPr lang="en-US" sz="1000" dirty="0" err="1">
                <a:latin typeface="Verdana" panose="020B0604030504040204" pitchFamily="34" charset="0"/>
                <a:ea typeface="Verdana" panose="020B0604030504040204" pitchFamily="34" charset="0"/>
              </a:rPr>
              <a:t>promociju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Turističke</a:t>
            </a:r>
            <a:r>
              <a:rPr lang="en-US" sz="1000" dirty="0">
                <a:latin typeface="Verdana" panose="020B0604030504040204" pitchFamily="34" charset="0"/>
                <a:ea typeface="Verdana" panose="020B0604030504040204" pitchFamily="34" charset="0"/>
              </a:rPr>
              <a:t> zajednice </a:t>
            </a:r>
            <a:r>
              <a:rPr lang="en-US" sz="1000" dirty="0" err="1">
                <a:latin typeface="Verdana" panose="020B0604030504040204" pitchFamily="34" charset="0"/>
                <a:ea typeface="Verdana" panose="020B0604030504040204" pitchFamily="34" charset="0"/>
              </a:rPr>
              <a:t>jer</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svim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događanjima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bili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istaknuti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naši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znakovi</a:t>
            </a:r>
            <a:r>
              <a:rPr lang="en-US" sz="1000" dirty="0">
                <a:latin typeface="Verdana" panose="020B0604030504040204" pitchFamily="34" charset="0"/>
                <a:ea typeface="Verdana" panose="020B0604030504040204" pitchFamily="34" charset="0"/>
              </a:rPr>
              <a:t> (logo).</a:t>
            </a:r>
          </a:p>
          <a:p>
            <a:pPr marL="0" indent="0">
              <a:buNone/>
            </a:pPr>
            <a:r>
              <a:rPr lang="en-US" sz="1000" dirty="0">
                <a:latin typeface="Verdana" panose="020B0604030504040204" pitchFamily="34" charset="0"/>
                <a:ea typeface="Verdana" panose="020B0604030504040204" pitchFamily="34" charset="0"/>
              </a:rPr>
              <a:t>OSTVARENI CILJ</a:t>
            </a:r>
          </a:p>
          <a:p>
            <a:pPr marL="0" indent="0">
              <a:buNone/>
            </a:pPr>
            <a:r>
              <a:rPr lang="en-US" sz="1000" dirty="0" err="1">
                <a:latin typeface="Verdana" panose="020B0604030504040204" pitchFamily="34" charset="0"/>
                <a:ea typeface="Verdana" panose="020B0604030504040204" pitchFamily="34" charset="0"/>
              </a:rPr>
              <a:t>Razvoj</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događaja</a:t>
            </a:r>
            <a:r>
              <a:rPr lang="en-US" sz="1000" dirty="0">
                <a:latin typeface="Verdana" panose="020B0604030504040204" pitchFamily="34" charset="0"/>
                <a:ea typeface="Verdana" panose="020B0604030504040204" pitchFamily="34" charset="0"/>
              </a:rPr>
              <a:t> u </a:t>
            </a:r>
            <a:r>
              <a:rPr lang="en-US" sz="1000" dirty="0" err="1">
                <a:latin typeface="Verdana" panose="020B0604030504040204" pitchFamily="34" charset="0"/>
                <a:ea typeface="Verdana" panose="020B0604030504040204" pitchFamily="34" charset="0"/>
              </a:rPr>
              <a:t>destinaciji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drugih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motiva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dolaska</a:t>
            </a:r>
            <a:r>
              <a:rPr lang="en-US" sz="1000" dirty="0">
                <a:latin typeface="Verdana" panose="020B0604030504040204" pitchFamily="34" charset="0"/>
                <a:ea typeface="Verdana" panose="020B0604030504040204" pitchFamily="34" charset="0"/>
              </a:rPr>
              <a:t> u </a:t>
            </a:r>
            <a:r>
              <a:rPr lang="en-US" sz="1000" dirty="0" err="1">
                <a:latin typeface="Verdana" panose="020B0604030504040204" pitchFamily="34" charset="0"/>
                <a:ea typeface="Verdana" panose="020B0604030504040204" pitchFamily="34" charset="0"/>
              </a:rPr>
              <a:t>destinaciju</a:t>
            </a:r>
            <a:r>
              <a:rPr lang="en-US" sz="1000" dirty="0">
                <a:latin typeface="Verdana" panose="020B0604030504040204" pitchFamily="34" charset="0"/>
                <a:ea typeface="Verdana" panose="020B0604030504040204" pitchFamily="34" charset="0"/>
              </a:rPr>
              <a:t> za </a:t>
            </a:r>
            <a:r>
              <a:rPr lang="en-US" sz="1000" dirty="0" err="1">
                <a:latin typeface="Verdana" panose="020B0604030504040204" pitchFamily="34" charset="0"/>
                <a:ea typeface="Verdana" panose="020B0604030504040204" pitchFamily="34" charset="0"/>
              </a:rPr>
              <a:t>individualne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grupne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goste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upravljanje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kvalitetom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ponude</a:t>
            </a:r>
            <a:r>
              <a:rPr lang="en-US" sz="1000" dirty="0">
                <a:latin typeface="Verdana" panose="020B0604030504040204" pitchFamily="34" charset="0"/>
                <a:ea typeface="Verdana" panose="020B0604030504040204" pitchFamily="34" charset="0"/>
              </a:rPr>
              <a:t> u </a:t>
            </a:r>
            <a:r>
              <a:rPr lang="en-US" sz="1000" dirty="0" err="1">
                <a:latin typeface="Verdana" panose="020B0604030504040204" pitchFamily="34" charset="0"/>
                <a:ea typeface="Verdana" panose="020B0604030504040204" pitchFamily="34" charset="0"/>
              </a:rPr>
              <a:t>destinaciji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kako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zadaće</a:t>
            </a:r>
            <a:r>
              <a:rPr lang="en-US" sz="1000" dirty="0">
                <a:latin typeface="Verdana" panose="020B0604030504040204" pitchFamily="34" charset="0"/>
                <a:ea typeface="Verdana" panose="020B0604030504040204" pitchFamily="34" charset="0"/>
              </a:rPr>
              <a:t> TZ </a:t>
            </a:r>
            <a:r>
              <a:rPr lang="en-US" sz="1000" dirty="0" err="1">
                <a:latin typeface="Verdana" panose="020B0604030504040204" pitchFamily="34" charset="0"/>
                <a:ea typeface="Verdana" panose="020B0604030504040204" pitchFamily="34" charset="0"/>
              </a:rPr>
              <a:t>definira</a:t>
            </a:r>
            <a:r>
              <a:rPr lang="en-US" sz="1000" dirty="0">
                <a:latin typeface="Verdana" panose="020B0604030504040204" pitchFamily="34" charset="0"/>
                <a:ea typeface="Verdana" panose="020B0604030504040204" pitchFamily="34" charset="0"/>
              </a:rPr>
              <a:t> Zakon o </a:t>
            </a:r>
            <a:r>
              <a:rPr lang="en-US" sz="1000" dirty="0" err="1">
                <a:latin typeface="Verdana" panose="020B0604030504040204" pitchFamily="34" charset="0"/>
                <a:ea typeface="Verdana" panose="020B0604030504040204" pitchFamily="34" charset="0"/>
              </a:rPr>
              <a:t>turističkim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zajednicama</a:t>
            </a:r>
            <a:r>
              <a:rPr lang="en-US" sz="1000" dirty="0">
                <a:latin typeface="Verdana" panose="020B0604030504040204" pitchFamily="34" charset="0"/>
                <a:ea typeface="Verdana" panose="020B0604030504040204" pitchFamily="34" charset="0"/>
              </a:rPr>
              <a:t> u </a:t>
            </a:r>
            <a:r>
              <a:rPr lang="en-US" sz="1000" dirty="0" err="1">
                <a:latin typeface="Verdana" panose="020B0604030504040204" pitchFamily="34" charset="0"/>
                <a:ea typeface="Verdana" panose="020B0604030504040204" pitchFamily="34" charset="0"/>
              </a:rPr>
              <a:t>članku</a:t>
            </a:r>
            <a:r>
              <a:rPr lang="en-US" sz="1000" dirty="0">
                <a:latin typeface="Verdana" panose="020B0604030504040204" pitchFamily="34" charset="0"/>
                <a:ea typeface="Verdana" panose="020B0604030504040204" pitchFamily="34" charset="0"/>
              </a:rPr>
              <a:t> 32. </a:t>
            </a:r>
            <a:r>
              <a:rPr lang="en-US" sz="1000" dirty="0" err="1">
                <a:latin typeface="Verdana" panose="020B0604030504040204" pitchFamily="34" charset="0"/>
                <a:ea typeface="Verdana" panose="020B0604030504040204" pitchFamily="34" charset="0"/>
              </a:rPr>
              <a:t>Zakona</a:t>
            </a:r>
            <a:r>
              <a:rPr lang="en-US" sz="1000" dirty="0">
                <a:latin typeface="Verdana" panose="020B0604030504040204" pitchFamily="34" charset="0"/>
                <a:ea typeface="Verdana" panose="020B0604030504040204" pitchFamily="34" charset="0"/>
              </a:rPr>
              <a:t>.</a:t>
            </a:r>
          </a:p>
          <a:p>
            <a:pPr marL="0" indent="0">
              <a:buNone/>
            </a:pPr>
            <a:r>
              <a:rPr lang="en-US" sz="1000" dirty="0">
                <a:latin typeface="Verdana" panose="020B0604030504040204" pitchFamily="34" charset="0"/>
                <a:ea typeface="Verdana" panose="020B0604030504040204" pitchFamily="34" charset="0"/>
              </a:rPr>
              <a:t>NOSITELJI: </a:t>
            </a:r>
            <a:r>
              <a:rPr lang="en-US" sz="1000" dirty="0" err="1">
                <a:latin typeface="Verdana" panose="020B0604030504040204" pitchFamily="34" charset="0"/>
                <a:ea typeface="Verdana" panose="020B0604030504040204" pitchFamily="34" charset="0"/>
              </a:rPr>
              <a:t>Boćarski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klub</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Povljana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Malonogometni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klub</a:t>
            </a:r>
            <a:r>
              <a:rPr lang="en-US" sz="1000" dirty="0">
                <a:latin typeface="Verdana" panose="020B0604030504040204" pitchFamily="34" charset="0"/>
                <a:ea typeface="Verdana" panose="020B0604030504040204" pitchFamily="34" charset="0"/>
              </a:rPr>
              <a:t> Hajduk </a:t>
            </a:r>
            <a:r>
              <a:rPr lang="en-US" sz="1000" dirty="0" err="1">
                <a:latin typeface="Verdana" panose="020B0604030504040204" pitchFamily="34" charset="0"/>
                <a:ea typeface="Verdana" panose="020B0604030504040204" pitchFamily="34" charset="0"/>
              </a:rPr>
              <a:t>Vlašići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Općina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Povljana</a:t>
            </a:r>
            <a:r>
              <a:rPr lang="en-US" sz="1000" dirty="0">
                <a:latin typeface="Verdana" panose="020B0604030504040204" pitchFamily="34" charset="0"/>
                <a:ea typeface="Verdana" panose="020B0604030504040204" pitchFamily="34" charset="0"/>
              </a:rPr>
              <a:t> </a:t>
            </a:r>
            <a:r>
              <a:rPr lang="hr-HR" sz="1000" dirty="0">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Turistička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zajednica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Povljana</a:t>
            </a:r>
            <a:r>
              <a:rPr lang="en-US" sz="1000" dirty="0">
                <a:latin typeface="Verdana" panose="020B0604030504040204" pitchFamily="34" charset="0"/>
                <a:ea typeface="Verdana" panose="020B0604030504040204" pitchFamily="34" charset="0"/>
              </a:rPr>
              <a:t>.</a:t>
            </a:r>
          </a:p>
          <a:p>
            <a:pPr marL="0" indent="0">
              <a:buNone/>
            </a:pPr>
            <a:r>
              <a:rPr lang="en-US" sz="1000" dirty="0">
                <a:latin typeface="Verdana" panose="020B0604030504040204" pitchFamily="34" charset="0"/>
                <a:ea typeface="Verdana" panose="020B0604030504040204" pitchFamily="34" charset="0"/>
              </a:rPr>
              <a:t>REALIZACIJA</a:t>
            </a:r>
          </a:p>
          <a:p>
            <a:pPr marL="0" indent="0">
              <a:buNone/>
            </a:pPr>
            <a:r>
              <a:rPr lang="en-US" sz="1000" b="1" dirty="0">
                <a:latin typeface="Verdana" panose="020B0604030504040204" pitchFamily="34" charset="0"/>
                <a:ea typeface="Verdana" panose="020B0604030504040204" pitchFamily="34" charset="0"/>
              </a:rPr>
              <a:t>PLAN 3.000 </a:t>
            </a:r>
            <a:r>
              <a:rPr lang="hr-HR" sz="1000" b="1" dirty="0">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REBALANS  </a:t>
            </a:r>
            <a:r>
              <a:rPr lang="hr-HR" sz="1000" b="1" dirty="0">
                <a:latin typeface="Verdana" panose="020B0604030504040204" pitchFamily="34" charset="0"/>
                <a:ea typeface="Verdana" panose="020B0604030504040204" pitchFamily="34" charset="0"/>
              </a:rPr>
              <a:t>3.000 eura</a:t>
            </a:r>
            <a:r>
              <a:rPr lang="en-US" sz="1000" b="1" dirty="0">
                <a:latin typeface="Verdana" panose="020B0604030504040204" pitchFamily="34" charset="0"/>
                <a:ea typeface="Verdana" panose="020B0604030504040204" pitchFamily="34" charset="0"/>
              </a:rPr>
              <a:t>      OSTVARENO  2.395,96 EURA</a:t>
            </a:r>
            <a:endParaRPr lang="en-150" sz="10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3398937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002BEF0A-12D9-6B49-3C70-676F9AD55680}"/>
              </a:ext>
            </a:extLst>
          </p:cNvPr>
          <p:cNvSpPr>
            <a:spLocks noGrp="1"/>
          </p:cNvSpPr>
          <p:nvPr>
            <p:ph idx="1"/>
          </p:nvPr>
        </p:nvSpPr>
        <p:spPr>
          <a:xfrm>
            <a:off x="471298" y="752475"/>
            <a:ext cx="5824727" cy="7705725"/>
          </a:xfrm>
        </p:spPr>
        <p:txBody>
          <a:bodyPr>
            <a:normAutofit lnSpcReduction="10000"/>
          </a:bodyPr>
          <a:lstStyle/>
          <a:p>
            <a:r>
              <a:rPr lang="en-US" sz="1000" dirty="0">
                <a:latin typeface="Verdana" panose="020B0604030504040204" pitchFamily="34" charset="0"/>
                <a:ea typeface="Verdana" panose="020B0604030504040204" pitchFamily="34" charset="0"/>
              </a:rPr>
              <a:t>      2.4  </a:t>
            </a:r>
            <a:r>
              <a:rPr lang="en-US" sz="1000" dirty="0" err="1">
                <a:latin typeface="Verdana" panose="020B0604030504040204" pitchFamily="34" charset="0"/>
                <a:ea typeface="Verdana" panose="020B0604030504040204" pitchFamily="34" charset="0"/>
              </a:rPr>
              <a:t>Turistička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infrastruktura</a:t>
            </a:r>
            <a:r>
              <a:rPr lang="en-US" sz="1000" dirty="0">
                <a:latin typeface="Verdana" panose="020B0604030504040204" pitchFamily="34" charset="0"/>
                <a:ea typeface="Verdana" panose="020B0604030504040204" pitchFamily="34" charset="0"/>
              </a:rPr>
              <a:t> </a:t>
            </a: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IDEJNO RJEŠENJE I IZRADA NOVIH OBAVIJESNIH TABLI</a:t>
            </a:r>
          </a:p>
          <a:p>
            <a:r>
              <a:rPr lang="en-US" sz="1000" dirty="0">
                <a:latin typeface="Verdana" panose="020B0604030504040204" pitchFamily="34" charset="0"/>
                <a:ea typeface="Verdana" panose="020B0604030504040204" pitchFamily="34" charset="0"/>
              </a:rPr>
              <a:t>REALIZACIJA</a:t>
            </a:r>
          </a:p>
          <a:p>
            <a:r>
              <a:rPr lang="en-US" sz="1000" b="1" dirty="0">
                <a:latin typeface="Verdana" panose="020B0604030504040204" pitchFamily="34" charset="0"/>
                <a:ea typeface="Verdana" panose="020B0604030504040204" pitchFamily="34" charset="0"/>
              </a:rPr>
              <a:t>PLAN   5.000 </a:t>
            </a:r>
            <a:r>
              <a:rPr lang="hr-HR" sz="1000" b="1" dirty="0">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REBALANS   108 </a:t>
            </a:r>
            <a:r>
              <a:rPr lang="hr-HR" sz="1000" b="1" dirty="0">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OSTVARENO 10</a:t>
            </a:r>
            <a:r>
              <a:rPr lang="hr-HR" sz="1000" b="1" dirty="0">
                <a:latin typeface="Verdana" panose="020B0604030504040204" pitchFamily="34" charset="0"/>
                <a:ea typeface="Verdana" panose="020B0604030504040204" pitchFamily="34" charset="0"/>
              </a:rPr>
              <a:t>9</a:t>
            </a:r>
            <a:r>
              <a:rPr lang="en-US" sz="1000" b="1" dirty="0">
                <a:latin typeface="Verdana" panose="020B0604030504040204" pitchFamily="34" charset="0"/>
                <a:ea typeface="Verdana" panose="020B0604030504040204" pitchFamily="34" charset="0"/>
              </a:rPr>
              <a:t> </a:t>
            </a:r>
            <a:r>
              <a:rPr lang="hr-HR" sz="1000" b="1" dirty="0">
                <a:latin typeface="Verdana" panose="020B0604030504040204" pitchFamily="34" charset="0"/>
                <a:ea typeface="Verdana" panose="020B0604030504040204" pitchFamily="34" charset="0"/>
              </a:rPr>
              <a:t>eura</a:t>
            </a:r>
            <a:endParaRPr lang="en-US" sz="1000" b="1" dirty="0">
              <a:latin typeface="Verdana" panose="020B0604030504040204" pitchFamily="34" charset="0"/>
              <a:ea typeface="Verdana" panose="020B0604030504040204" pitchFamily="34" charset="0"/>
            </a:endParaRPr>
          </a:p>
          <a:p>
            <a:endParaRPr lang="en-US" sz="1000" b="1"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      2.5   </a:t>
            </a:r>
            <a:r>
              <a:rPr lang="en-US" sz="1000" dirty="0" err="1">
                <a:latin typeface="Verdana" panose="020B0604030504040204" pitchFamily="34" charset="0"/>
                <a:ea typeface="Verdana" panose="020B0604030504040204" pitchFamily="34" charset="0"/>
              </a:rPr>
              <a:t>Podrška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turističkoj</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industriji</a:t>
            </a:r>
            <a:endParaRPr lang="en-US" sz="1000"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REALIZACIJA</a:t>
            </a:r>
          </a:p>
          <a:p>
            <a:r>
              <a:rPr lang="en-US" sz="1000" b="1" dirty="0">
                <a:latin typeface="Verdana" panose="020B0604030504040204" pitchFamily="34" charset="0"/>
                <a:ea typeface="Verdana" panose="020B0604030504040204" pitchFamily="34" charset="0"/>
              </a:rPr>
              <a:t>PLAN   0 </a:t>
            </a:r>
            <a:r>
              <a:rPr lang="hr-HR" sz="1000" b="1" dirty="0">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REBALANS  0 </a:t>
            </a:r>
            <a:r>
              <a:rPr lang="hr-HR" sz="1000" b="1" dirty="0">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OSTVARENO   0 </a:t>
            </a:r>
            <a:r>
              <a:rPr lang="hr-HR" sz="1000" b="1" dirty="0">
                <a:latin typeface="Verdana" panose="020B0604030504040204" pitchFamily="34" charset="0"/>
                <a:ea typeface="Verdana" panose="020B0604030504040204" pitchFamily="34" charset="0"/>
              </a:rPr>
              <a:t>eura</a:t>
            </a:r>
            <a:endParaRPr lang="en-US" sz="1000" b="1"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3.   KOMUNIKACIJA I OGLAŠAVANJE</a:t>
            </a: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       3.1   </a:t>
            </a:r>
            <a:r>
              <a:rPr lang="en-US" sz="1000" dirty="0" err="1">
                <a:latin typeface="Verdana" panose="020B0604030504040204" pitchFamily="34" charset="0"/>
                <a:ea typeface="Verdana" panose="020B0604030504040204" pitchFamily="34" charset="0"/>
              </a:rPr>
              <a:t>Definiranje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brending</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sustava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brend</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arhitekture</a:t>
            </a:r>
            <a:endParaRPr lang="en-US" sz="1000"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r>
              <a:rPr lang="en-US" sz="1000" b="1" dirty="0">
                <a:latin typeface="Verdana" panose="020B0604030504040204" pitchFamily="34" charset="0"/>
                <a:ea typeface="Verdana" panose="020B0604030504040204" pitchFamily="34" charset="0"/>
              </a:rPr>
              <a:t>PLAN   0 </a:t>
            </a:r>
            <a:r>
              <a:rPr lang="hr-HR" sz="1000" b="1" dirty="0">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REBALANS   0 </a:t>
            </a:r>
            <a:r>
              <a:rPr lang="hr-HR" sz="1000" b="1" dirty="0">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OSTVARENO  0 </a:t>
            </a:r>
            <a:r>
              <a:rPr lang="hr-HR" sz="1000" b="1" dirty="0">
                <a:latin typeface="Verdana" panose="020B0604030504040204" pitchFamily="34" charset="0"/>
                <a:ea typeface="Verdana" panose="020B0604030504040204" pitchFamily="34" charset="0"/>
              </a:rPr>
              <a:t>eura</a:t>
            </a:r>
            <a:endParaRPr lang="en-US" sz="1000" b="1"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        3.2   </a:t>
            </a:r>
            <a:r>
              <a:rPr lang="en-US" sz="1000" dirty="0" err="1">
                <a:latin typeface="Verdana" panose="020B0604030504040204" pitchFamily="34" charset="0"/>
                <a:ea typeface="Verdana" panose="020B0604030504040204" pitchFamily="34" charset="0"/>
              </a:rPr>
              <a:t>Oglašavanje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destinacijskog</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branda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turističke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ponude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proizvoda</a:t>
            </a:r>
            <a:endParaRPr lang="en-US" sz="1000"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OPIS</a:t>
            </a:r>
          </a:p>
          <a:p>
            <a:r>
              <a:rPr lang="en-US" sz="1000" dirty="0" err="1">
                <a:latin typeface="Verdana" panose="020B0604030504040204" pitchFamily="34" charset="0"/>
                <a:ea typeface="Verdana" panose="020B0604030504040204" pitchFamily="34" charset="0"/>
              </a:rPr>
              <a:t>Oglašavanje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subjektima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javnog</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privatnog</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sektora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tj</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Turističke</a:t>
            </a:r>
            <a:r>
              <a:rPr lang="en-US" sz="1000" dirty="0">
                <a:latin typeface="Verdana" panose="020B0604030504040204" pitchFamily="34" charset="0"/>
                <a:ea typeface="Verdana" panose="020B0604030504040204" pitchFamily="34" charset="0"/>
              </a:rPr>
              <a:t> zajednice </a:t>
            </a:r>
            <a:r>
              <a:rPr lang="en-US" sz="1000" dirty="0" err="1">
                <a:latin typeface="Verdana" panose="020B0604030504040204" pitchFamily="34" charset="0"/>
                <a:ea typeface="Verdana" panose="020B0604030504040204" pitchFamily="34" charset="0"/>
              </a:rPr>
              <a:t>Općine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Povljana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Turističkom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zajednicom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Zadarske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županije</a:t>
            </a:r>
            <a:r>
              <a:rPr lang="en-US" sz="1000" dirty="0">
                <a:latin typeface="Verdana" panose="020B0604030504040204" pitchFamily="34" charset="0"/>
                <a:ea typeface="Verdana" panose="020B0604030504040204" pitchFamily="34" charset="0"/>
              </a:rPr>
              <a:t> a Nova Camping d.o.o. </a:t>
            </a:r>
            <a:r>
              <a:rPr lang="en-US" sz="1000" dirty="0" err="1">
                <a:latin typeface="Verdana" panose="020B0604030504040204" pitchFamily="34" charset="0"/>
                <a:ea typeface="Verdana" panose="020B0604030504040204" pitchFamily="34" charset="0"/>
              </a:rPr>
              <a:t>ispred</a:t>
            </a:r>
            <a:r>
              <a:rPr lang="en-US" sz="1000" dirty="0">
                <a:latin typeface="Verdana" panose="020B0604030504040204" pitchFamily="34" charset="0"/>
                <a:ea typeface="Verdana" panose="020B0604030504040204" pitchFamily="34" charset="0"/>
              </a:rPr>
              <a:t> Amine</a:t>
            </a:r>
            <a:r>
              <a:rPr lang="hr-HR" sz="1000" dirty="0">
                <a:latin typeface="Verdana" panose="020B0604030504040204" pitchFamily="34" charset="0"/>
                <a:ea typeface="Verdana" panose="020B0604030504040204" pitchFamily="34" charset="0"/>
              </a:rPr>
              <a:t>s</a:t>
            </a:r>
            <a:r>
              <a:rPr lang="en-US" sz="1000" dirty="0">
                <a:latin typeface="Verdana" panose="020B0604030504040204" pitchFamily="34" charset="0"/>
                <a:ea typeface="Verdana" panose="020B0604030504040204" pitchFamily="34" charset="0"/>
              </a:rPr>
              <a:t>s, </a:t>
            </a:r>
            <a:r>
              <a:rPr lang="en-US" sz="1000" dirty="0" err="1">
                <a:latin typeface="Verdana" panose="020B0604030504040204" pitchFamily="34" charset="0"/>
                <a:ea typeface="Verdana" panose="020B0604030504040204" pitchFamily="34" charset="0"/>
              </a:rPr>
              <a:t>kao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nositelj</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oglašavanja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Koje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marketinške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aktivnosti</a:t>
            </a:r>
            <a:r>
              <a:rPr lang="en-US" sz="1000" dirty="0">
                <a:latin typeface="Verdana" panose="020B0604030504040204" pitchFamily="34" charset="0"/>
                <a:ea typeface="Verdana" panose="020B0604030504040204" pitchFamily="34" charset="0"/>
              </a:rPr>
              <a:t> za </a:t>
            </a:r>
            <a:r>
              <a:rPr lang="en-US" sz="1000" dirty="0" err="1">
                <a:latin typeface="Verdana" panose="020B0604030504040204" pitchFamily="34" charset="0"/>
                <a:ea typeface="Verdana" panose="020B0604030504040204" pitchFamily="34" charset="0"/>
              </a:rPr>
              <a:t>udruženo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oglašavanje</a:t>
            </a:r>
            <a:r>
              <a:rPr lang="en-US" sz="1000" dirty="0">
                <a:latin typeface="Verdana" panose="020B0604030504040204" pitchFamily="34" charset="0"/>
                <a:ea typeface="Verdana" panose="020B0604030504040204" pitchFamily="34" charset="0"/>
              </a:rPr>
              <a:t>? To </a:t>
            </a:r>
            <a:r>
              <a:rPr lang="en-US" sz="1000" dirty="0" err="1">
                <a:latin typeface="Verdana" panose="020B0604030504040204" pitchFamily="34" charset="0"/>
                <a:ea typeface="Verdana" panose="020B0604030504040204" pitchFamily="34" charset="0"/>
              </a:rPr>
              <a:t>su</a:t>
            </a:r>
            <a:r>
              <a:rPr lang="en-US" sz="1000" dirty="0">
                <a:latin typeface="Verdana" panose="020B0604030504040204" pitchFamily="34" charset="0"/>
                <a:ea typeface="Verdana" panose="020B0604030504040204" pitchFamily="34" charset="0"/>
              </a:rPr>
              <a:t>:</a:t>
            </a:r>
          </a:p>
          <a:p>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oglašavanje</a:t>
            </a:r>
            <a:r>
              <a:rPr lang="en-US" sz="1000" dirty="0">
                <a:latin typeface="Verdana" panose="020B0604030504040204" pitchFamily="34" charset="0"/>
                <a:ea typeface="Verdana" panose="020B0604030504040204" pitchFamily="34" charset="0"/>
              </a:rPr>
              <a:t> u </a:t>
            </a:r>
            <a:r>
              <a:rPr lang="en-US" sz="1000" dirty="0" err="1">
                <a:latin typeface="Verdana" panose="020B0604030504040204" pitchFamily="34" charset="0"/>
                <a:ea typeface="Verdana" panose="020B0604030504040204" pitchFamily="34" charset="0"/>
              </a:rPr>
              <a:t>tiskanim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medijima</a:t>
            </a:r>
            <a:r>
              <a:rPr lang="en-US" sz="1000" dirty="0">
                <a:latin typeface="Verdana" panose="020B0604030504040204" pitchFamily="34" charset="0"/>
                <a:ea typeface="Verdana" panose="020B0604030504040204" pitchFamily="34" charset="0"/>
              </a:rPr>
              <a:t>,</a:t>
            </a:r>
          </a:p>
          <a:p>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oglašavanje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a:t>
            </a:r>
            <a:r>
              <a:rPr lang="en-US" sz="1000" dirty="0">
                <a:latin typeface="Verdana" panose="020B0604030504040204" pitchFamily="34" charset="0"/>
                <a:ea typeface="Verdana" panose="020B0604030504040204" pitchFamily="34" charset="0"/>
              </a:rPr>
              <a:t> TV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radiju</a:t>
            </a:r>
            <a:r>
              <a:rPr lang="en-US" sz="1000" dirty="0">
                <a:latin typeface="Verdana" panose="020B0604030504040204" pitchFamily="34" charset="0"/>
                <a:ea typeface="Verdana" panose="020B0604030504040204" pitchFamily="34" charset="0"/>
              </a:rPr>
              <a:t>,</a:t>
            </a:r>
          </a:p>
          <a:p>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vanjsko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oglašavanje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plakati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displeji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javnim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prostorima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javnom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prijevozu</a:t>
            </a:r>
            <a:r>
              <a:rPr lang="en-US" sz="1000" dirty="0">
                <a:latin typeface="Verdana" panose="020B0604030504040204" pitchFamily="34" charset="0"/>
                <a:ea typeface="Verdana" panose="020B0604030504040204" pitchFamily="34" charset="0"/>
              </a:rPr>
              <a:t>),</a:t>
            </a:r>
          </a:p>
          <a:p>
            <a:r>
              <a:rPr lang="en-US" sz="1000" dirty="0">
                <a:latin typeface="Verdana" panose="020B0604030504040204" pitchFamily="34" charset="0"/>
                <a:ea typeface="Verdana" panose="020B0604030504040204" pitchFamily="34" charset="0"/>
              </a:rPr>
              <a:t>- online </a:t>
            </a:r>
            <a:r>
              <a:rPr lang="en-US" sz="1000" dirty="0" err="1">
                <a:latin typeface="Verdana" panose="020B0604030504040204" pitchFamily="34" charset="0"/>
                <a:ea typeface="Verdana" panose="020B0604030504040204" pitchFamily="34" charset="0"/>
              </a:rPr>
              <a:t>oglašavanje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oglašavanje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portalima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javnih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medija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oglašavanje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tekstualnim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oglasima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tražilicama</a:t>
            </a:r>
            <a:r>
              <a:rPr lang="en-US" sz="1000" dirty="0">
                <a:latin typeface="Verdana" panose="020B0604030504040204" pitchFamily="34" charset="0"/>
                <a:ea typeface="Verdana" panose="020B0604030504040204" pitchFamily="34" charset="0"/>
              </a:rPr>
              <a:t>,</a:t>
            </a:r>
          </a:p>
          <a:p>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oglašavanje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društvenim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mrežama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plaćeni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oglasi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plasirani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preko</a:t>
            </a:r>
            <a:r>
              <a:rPr lang="en-US" sz="1000" dirty="0">
                <a:latin typeface="Verdana" panose="020B0604030504040204" pitchFamily="34" charset="0"/>
                <a:ea typeface="Verdana" panose="020B0604030504040204" pitchFamily="34" charset="0"/>
              </a:rPr>
              <a:t> Ads Manager </a:t>
            </a:r>
            <a:r>
              <a:rPr lang="en-US" sz="1000" dirty="0" err="1">
                <a:latin typeface="Verdana" panose="020B0604030504040204" pitchFamily="34" charset="0"/>
                <a:ea typeface="Verdana" panose="020B0604030504040204" pitchFamily="34" charset="0"/>
              </a:rPr>
              <a:t>sustava</a:t>
            </a:r>
            <a:r>
              <a:rPr lang="en-US" sz="1000" dirty="0">
                <a:latin typeface="Verdana" panose="020B0604030504040204" pitchFamily="34" charset="0"/>
                <a:ea typeface="Verdana" panose="020B0604030504040204" pitchFamily="34" charset="0"/>
              </a:rPr>
              <a:t> za </a:t>
            </a:r>
            <a:r>
              <a:rPr lang="en-US" sz="1000" dirty="0" err="1">
                <a:latin typeface="Verdana" panose="020B0604030504040204" pitchFamily="34" charset="0"/>
                <a:ea typeface="Verdana" panose="020B0604030504040204" pitchFamily="34" charset="0"/>
              </a:rPr>
              <a:t>potrebe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svoje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promocije</a:t>
            </a:r>
            <a:r>
              <a:rPr lang="en-US" sz="1000" dirty="0">
                <a:latin typeface="Verdana" panose="020B0604030504040204" pitchFamily="34" charset="0"/>
                <a:ea typeface="Verdana" panose="020B0604030504040204" pitchFamily="34" charset="0"/>
              </a:rPr>
              <a:t>.</a:t>
            </a:r>
          </a:p>
          <a:p>
            <a:endParaRPr lang="en-US" sz="10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865739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EDC0D1AA-E5F5-D15D-8306-E41D26710953}"/>
              </a:ext>
            </a:extLst>
          </p:cNvPr>
          <p:cNvSpPr>
            <a:spLocks noGrp="1"/>
          </p:cNvSpPr>
          <p:nvPr>
            <p:ph idx="1"/>
          </p:nvPr>
        </p:nvSpPr>
        <p:spPr>
          <a:xfrm>
            <a:off x="425467" y="892885"/>
            <a:ext cx="5813968" cy="7615495"/>
          </a:xfrm>
        </p:spPr>
        <p:txBody>
          <a:bodyPr>
            <a:normAutofit lnSpcReduction="10000"/>
          </a:bodyPr>
          <a:lstStyle/>
          <a:p>
            <a:r>
              <a:rPr lang="en-US" sz="1000" dirty="0">
                <a:latin typeface="Verdana" panose="020B0604030504040204" pitchFamily="34" charset="0"/>
                <a:ea typeface="Verdana" panose="020B0604030504040204" pitchFamily="34" charset="0"/>
              </a:rPr>
              <a:t>CILJ</a:t>
            </a:r>
          </a:p>
          <a:p>
            <a:r>
              <a:rPr lang="en-US" sz="1000" dirty="0" err="1">
                <a:latin typeface="Verdana" panose="020B0604030504040204" pitchFamily="34" charset="0"/>
                <a:ea typeface="Verdana" panose="020B0604030504040204" pitchFamily="34" charset="0"/>
              </a:rPr>
              <a:t>Udruženo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destinacijsko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oglašavanje</a:t>
            </a:r>
            <a:r>
              <a:rPr lang="en-US" sz="1000" dirty="0">
                <a:latin typeface="Verdana" panose="020B0604030504040204" pitchFamily="34" charset="0"/>
                <a:ea typeface="Verdana" panose="020B0604030504040204" pitchFamily="34" charset="0"/>
              </a:rPr>
              <a:t> u </a:t>
            </a:r>
            <a:r>
              <a:rPr lang="en-US" sz="1000" dirty="0" err="1">
                <a:latin typeface="Verdana" panose="020B0604030504040204" pitchFamily="34" charset="0"/>
                <a:ea typeface="Verdana" panose="020B0604030504040204" pitchFamily="34" charset="0"/>
              </a:rPr>
              <a:t>zakupu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javnih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medija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ima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ciljeve</a:t>
            </a:r>
            <a:r>
              <a:rPr lang="en-US" sz="1000" dirty="0">
                <a:latin typeface="Verdana" panose="020B0604030504040204" pitchFamily="34" charset="0"/>
                <a:ea typeface="Verdana" panose="020B0604030504040204" pitchFamily="34" charset="0"/>
              </a:rPr>
              <a:t>:</a:t>
            </a:r>
          </a:p>
          <a:p>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provođenja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turističkih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promidžbenih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programa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zajedno</a:t>
            </a:r>
            <a:r>
              <a:rPr lang="en-US" sz="1000" dirty="0">
                <a:latin typeface="Verdana" panose="020B0604030504040204" pitchFamily="34" charset="0"/>
                <a:ea typeface="Verdana" panose="020B0604030504040204" pitchFamily="34" charset="0"/>
              </a:rPr>
              <a:t> s </a:t>
            </a:r>
            <a:r>
              <a:rPr lang="en-US" sz="1000" dirty="0" err="1">
                <a:latin typeface="Verdana" panose="020B0604030504040204" pitchFamily="34" charset="0"/>
                <a:ea typeface="Verdana" panose="020B0604030504040204" pitchFamily="34" charset="0"/>
              </a:rPr>
              <a:t>turističkom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industrijom</a:t>
            </a:r>
            <a:r>
              <a:rPr lang="en-US" sz="1000" dirty="0">
                <a:latin typeface="Verdana" panose="020B0604030504040204" pitchFamily="34" charset="0"/>
                <a:ea typeface="Verdana" panose="020B0604030504040204" pitchFamily="34" charset="0"/>
              </a:rPr>
              <a:t> u</a:t>
            </a:r>
          </a:p>
          <a:p>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zajedničkim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strateškim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pravcima</a:t>
            </a:r>
            <a:r>
              <a:rPr lang="en-US" sz="1000" dirty="0">
                <a:latin typeface="Verdana" panose="020B0604030504040204" pitchFamily="34" charset="0"/>
                <a:ea typeface="Verdana" panose="020B0604030504040204" pitchFamily="34" charset="0"/>
              </a:rPr>
              <a:t>, a </a:t>
            </a:r>
            <a:r>
              <a:rPr lang="en-US" sz="1000" dirty="0" err="1">
                <a:latin typeface="Verdana" panose="020B0604030504040204" pitchFamily="34" charset="0"/>
                <a:ea typeface="Verdana" panose="020B0604030504040204" pitchFamily="34" charset="0"/>
              </a:rPr>
              <a:t>koje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potiču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rast</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dolazaka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noćenja</a:t>
            </a:r>
            <a:r>
              <a:rPr lang="en-US" sz="1000" dirty="0">
                <a:latin typeface="Verdana" panose="020B0604030504040204" pitchFamily="34" charset="0"/>
                <a:ea typeface="Verdana" panose="020B0604030504040204" pitchFamily="34" charset="0"/>
              </a:rPr>
              <a:t> u pred </a:t>
            </a:r>
            <a:r>
              <a:rPr lang="en-US" sz="1000" dirty="0" err="1">
                <a:latin typeface="Verdana" panose="020B0604030504040204" pitchFamily="34" charset="0"/>
                <a:ea typeface="Verdana" panose="020B0604030504040204" pitchFamily="34" charset="0"/>
              </a:rPr>
              <a:t>i</a:t>
            </a:r>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posezoni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prihoda</a:t>
            </a:r>
            <a:r>
              <a:rPr lang="en-US" sz="1000" dirty="0">
                <a:latin typeface="Verdana" panose="020B0604030504040204" pitchFamily="34" charset="0"/>
                <a:ea typeface="Verdana" panose="020B0604030504040204" pitchFamily="34" charset="0"/>
              </a:rPr>
              <a:t> od </a:t>
            </a:r>
            <a:r>
              <a:rPr lang="en-US" sz="1000" dirty="0" err="1">
                <a:latin typeface="Verdana" panose="020B0604030504040204" pitchFamily="34" charset="0"/>
                <a:ea typeface="Verdana" panose="020B0604030504040204" pitchFamily="34" charset="0"/>
              </a:rPr>
              <a:t>turizma</a:t>
            </a:r>
            <a:r>
              <a:rPr lang="en-US" sz="1000" dirty="0">
                <a:latin typeface="Verdana" panose="020B0604030504040204" pitchFamily="34" charset="0"/>
                <a:ea typeface="Verdana" panose="020B0604030504040204" pitchFamily="34" charset="0"/>
              </a:rPr>
              <a:t>;</a:t>
            </a:r>
          </a:p>
          <a:p>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osiguravanja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cjelovitije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zastupljenosti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specifičnih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lokalnih</a:t>
            </a:r>
            <a:r>
              <a:rPr lang="en-US" sz="1000" dirty="0">
                <a:latin typeface="Verdana" panose="020B0604030504040204" pitchFamily="34" charset="0"/>
                <a:ea typeface="Verdana" panose="020B0604030504040204" pitchFamily="34" charset="0"/>
              </a:rPr>
              <a:t>/</a:t>
            </a:r>
            <a:r>
              <a:rPr lang="en-US" sz="1000" dirty="0" err="1">
                <a:latin typeface="Verdana" panose="020B0604030504040204" pitchFamily="34" charset="0"/>
                <a:ea typeface="Verdana" panose="020B0604030504040204" pitchFamily="34" charset="0"/>
              </a:rPr>
              <a:t>regionalnih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interesa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kroz</a:t>
            </a:r>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jačanje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lokalne</a:t>
            </a:r>
            <a:r>
              <a:rPr lang="en-US" sz="1000" dirty="0">
                <a:latin typeface="Verdana" panose="020B0604030504040204" pitchFamily="34" charset="0"/>
                <a:ea typeface="Verdana" panose="020B0604030504040204" pitchFamily="34" charset="0"/>
              </a:rPr>
              <a:t>/</a:t>
            </a:r>
            <a:r>
              <a:rPr lang="en-US" sz="1000" dirty="0" err="1">
                <a:latin typeface="Verdana" panose="020B0604030504040204" pitchFamily="34" charset="0"/>
                <a:ea typeface="Verdana" panose="020B0604030504040204" pitchFamily="34" charset="0"/>
              </a:rPr>
              <a:t>regionalne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inicijative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povezivanje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dionika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lokalnom</a:t>
            </a:r>
            <a:r>
              <a:rPr lang="en-US" sz="1000" dirty="0">
                <a:latin typeface="Verdana" panose="020B0604030504040204" pitchFamily="34" charset="0"/>
                <a:ea typeface="Verdana" panose="020B0604030504040204" pitchFamily="34" charset="0"/>
              </a:rPr>
              <a:t>/</a:t>
            </a:r>
            <a:r>
              <a:rPr lang="en-US" sz="1000" dirty="0" err="1">
                <a:latin typeface="Verdana" panose="020B0604030504040204" pitchFamily="34" charset="0"/>
                <a:ea typeface="Verdana" panose="020B0604030504040204" pitchFamily="34" charset="0"/>
              </a:rPr>
              <a:t>regionalnom</a:t>
            </a:r>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nivou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radi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stvaranja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međunarodno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konkurentnih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turističkih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proizvoda</a:t>
            </a:r>
            <a:r>
              <a:rPr lang="en-US" sz="1000" dirty="0">
                <a:latin typeface="Verdana" panose="020B0604030504040204" pitchFamily="34" charset="0"/>
                <a:ea typeface="Verdana" panose="020B0604030504040204" pitchFamily="34" charset="0"/>
              </a:rPr>
              <a:t>;</a:t>
            </a:r>
          </a:p>
          <a:p>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stvaranja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prepoznatljivog</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imidža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Zadarske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županije</a:t>
            </a:r>
            <a:r>
              <a:rPr lang="en-US" sz="1000" dirty="0">
                <a:latin typeface="Verdana" panose="020B0604030504040204" pitchFamily="34" charset="0"/>
                <a:ea typeface="Verdana" panose="020B0604030504040204" pitchFamily="34" charset="0"/>
              </a:rPr>
              <a:t>;</a:t>
            </a:r>
          </a:p>
          <a:p>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podizanja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vidljivosti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regionalnog</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brenda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korištenjem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SayYes</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brend-koncepta</a:t>
            </a:r>
            <a:r>
              <a:rPr lang="en-US" sz="1000" dirty="0">
                <a:latin typeface="Verdana" panose="020B0604030504040204" pitchFamily="34" charset="0"/>
                <a:ea typeface="Verdana" panose="020B0604030504040204" pitchFamily="34" charset="0"/>
              </a:rPr>
              <a:t>.</a:t>
            </a:r>
          </a:p>
          <a:p>
            <a:r>
              <a:rPr lang="en-US" sz="1000" dirty="0">
                <a:latin typeface="Verdana" panose="020B0604030504040204" pitchFamily="34" charset="0"/>
                <a:ea typeface="Verdana" panose="020B0604030504040204" pitchFamily="34" charset="0"/>
              </a:rPr>
              <a:t>Osim </a:t>
            </a:r>
            <a:r>
              <a:rPr lang="en-US" sz="1000" dirty="0" err="1">
                <a:latin typeface="Verdana" panose="020B0604030504040204" pitchFamily="34" charset="0"/>
                <a:ea typeface="Verdana" panose="020B0604030504040204" pitchFamily="34" charset="0"/>
              </a:rPr>
              <a:t>ovih</a:t>
            </a:r>
            <a:r>
              <a:rPr lang="en-US" sz="1000" dirty="0">
                <a:latin typeface="Verdana" panose="020B0604030504040204" pitchFamily="34" charset="0"/>
                <a:ea typeface="Verdana" panose="020B0604030504040204" pitchFamily="34" charset="0"/>
              </a:rPr>
              <a:t> gore </a:t>
            </a:r>
            <a:r>
              <a:rPr lang="en-US" sz="1000" dirty="0" err="1">
                <a:latin typeface="Verdana" panose="020B0604030504040204" pitchFamily="34" charset="0"/>
                <a:ea typeface="Verdana" panose="020B0604030504040204" pitchFamily="34" charset="0"/>
              </a:rPr>
              <a:t>naznačenih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ciljeva</a:t>
            </a:r>
            <a:r>
              <a:rPr lang="en-US" sz="1000" dirty="0">
                <a:latin typeface="Verdana" panose="020B0604030504040204" pitchFamily="34" charset="0"/>
                <a:ea typeface="Verdana" panose="020B0604030504040204" pitchFamily="34" charset="0"/>
              </a:rPr>
              <a:t> koji se </a:t>
            </a:r>
            <a:r>
              <a:rPr lang="en-US" sz="1000" dirty="0" err="1">
                <a:latin typeface="Verdana" panose="020B0604030504040204" pitchFamily="34" charset="0"/>
                <a:ea typeface="Verdana" panose="020B0604030504040204" pitchFamily="34" charset="0"/>
              </a:rPr>
              <a:t>prvenstveno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odnose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suradnju</a:t>
            </a:r>
            <a:r>
              <a:rPr lang="en-US" sz="1000" dirty="0">
                <a:latin typeface="Verdana" panose="020B0604030504040204" pitchFamily="34" charset="0"/>
                <a:ea typeface="Verdana" panose="020B0604030504040204" pitchFamily="34" charset="0"/>
              </a:rPr>
              <a:t> u </a:t>
            </a:r>
            <a:r>
              <a:rPr lang="en-US" sz="1000" dirty="0" err="1">
                <a:latin typeface="Verdana" panose="020B0604030504040204" pitchFamily="34" charset="0"/>
                <a:ea typeface="Verdana" panose="020B0604030504040204" pitchFamily="34" charset="0"/>
              </a:rPr>
              <a:t>oglašavanju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razini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županije</a:t>
            </a:r>
            <a:r>
              <a:rPr lang="en-US" sz="1000" dirty="0">
                <a:latin typeface="Verdana" panose="020B0604030504040204" pitchFamily="34" charset="0"/>
                <a:ea typeface="Verdana" panose="020B0604030504040204" pitchFamily="34" charset="0"/>
              </a:rPr>
              <a:t>, TZO </a:t>
            </a:r>
            <a:r>
              <a:rPr lang="en-US" sz="1000" dirty="0" err="1">
                <a:latin typeface="Verdana" panose="020B0604030504040204" pitchFamily="34" charset="0"/>
                <a:ea typeface="Verdana" panose="020B0604030504040204" pitchFamily="34" charset="0"/>
              </a:rPr>
              <a:t>Povljana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ima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interes</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surađivati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sa</a:t>
            </a:r>
            <a:r>
              <a:rPr lang="en-US" sz="1000" dirty="0">
                <a:latin typeface="Verdana" panose="020B0604030504040204" pitchFamily="34" charset="0"/>
                <a:ea typeface="Verdana" panose="020B0604030504040204" pitchFamily="34" charset="0"/>
              </a:rPr>
              <a:t> Nova Camping </a:t>
            </a:r>
            <a:r>
              <a:rPr lang="en-US" sz="1000" dirty="0" err="1">
                <a:latin typeface="Verdana" panose="020B0604030504040204" pitchFamily="34" charset="0"/>
                <a:ea typeface="Verdana" panose="020B0604030504040204" pitchFamily="34" charset="0"/>
              </a:rPr>
              <a:t>ali</a:t>
            </a:r>
            <a:r>
              <a:rPr lang="en-US" sz="1000" dirty="0">
                <a:latin typeface="Verdana" panose="020B0604030504040204" pitchFamily="34" charset="0"/>
                <a:ea typeface="Verdana" panose="020B0604030504040204" pitchFamily="34" charset="0"/>
              </a:rPr>
              <a:t> I </a:t>
            </a:r>
            <a:r>
              <a:rPr lang="en-US" sz="1000" dirty="0" err="1">
                <a:latin typeface="Verdana" panose="020B0604030504040204" pitchFamily="34" charset="0"/>
                <a:ea typeface="Verdana" panose="020B0604030504040204" pitchFamily="34" charset="0"/>
              </a:rPr>
              <a:t>drugim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pravnim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subjektima</a:t>
            </a:r>
            <a:r>
              <a:rPr lang="en-US" sz="1000" dirty="0">
                <a:latin typeface="Verdana" panose="020B0604030504040204" pitchFamily="34" charset="0"/>
                <a:ea typeface="Verdana" panose="020B0604030504040204" pitchFamily="34" charset="0"/>
              </a:rPr>
              <a:t> koji </a:t>
            </a:r>
            <a:r>
              <a:rPr lang="en-US" sz="1000" dirty="0" err="1">
                <a:latin typeface="Verdana" panose="020B0604030504040204" pitchFamily="34" charset="0"/>
                <a:ea typeface="Verdana" panose="020B0604030504040204" pitchFamily="34" charset="0"/>
              </a:rPr>
              <a:t>rukovode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procesom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oglašavanja</a:t>
            </a:r>
            <a:r>
              <a:rPr lang="en-US" sz="1000" dirty="0">
                <a:latin typeface="Verdana" panose="020B0604030504040204" pitchFamily="34" charset="0"/>
                <a:ea typeface="Verdana" panose="020B0604030504040204" pitchFamily="34" charset="0"/>
              </a:rPr>
              <a:t>, a </a:t>
            </a:r>
            <a:r>
              <a:rPr lang="en-US" sz="1000" dirty="0" err="1">
                <a:latin typeface="Verdana" panose="020B0604030504040204" pitchFamily="34" charset="0"/>
                <a:ea typeface="Verdana" panose="020B0604030504040204" pitchFamily="34" charset="0"/>
              </a:rPr>
              <a:t>pokrivaju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područje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Općine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povljana</a:t>
            </a:r>
            <a:r>
              <a:rPr lang="en-US" sz="1000" dirty="0">
                <a:latin typeface="Verdana" panose="020B0604030504040204" pitchFamily="34" charset="0"/>
                <a:ea typeface="Verdana" panose="020B0604030504040204" pitchFamily="34" charset="0"/>
              </a:rPr>
              <a:t>.</a:t>
            </a:r>
          </a:p>
          <a:p>
            <a:r>
              <a:rPr lang="en-US" sz="1000" dirty="0">
                <a:latin typeface="Verdana" panose="020B0604030504040204" pitchFamily="34" charset="0"/>
                <a:ea typeface="Verdana" panose="020B0604030504040204" pitchFamily="34" charset="0"/>
              </a:rPr>
              <a:t>NOSITELJI</a:t>
            </a:r>
          </a:p>
          <a:p>
            <a:r>
              <a:rPr lang="en-US" sz="1000" dirty="0">
                <a:latin typeface="Verdana" panose="020B0604030504040204" pitchFamily="34" charset="0"/>
                <a:ea typeface="Verdana" panose="020B0604030504040204" pitchFamily="34" charset="0"/>
              </a:rPr>
              <a:t>Nova Camping d.o.o., TZO </a:t>
            </a:r>
            <a:r>
              <a:rPr lang="en-US" sz="1000" dirty="0" err="1">
                <a:latin typeface="Verdana" panose="020B0604030504040204" pitchFamily="34" charset="0"/>
                <a:ea typeface="Verdana" panose="020B0604030504040204" pitchFamily="34" charset="0"/>
              </a:rPr>
              <a:t>Povljana</a:t>
            </a:r>
            <a:r>
              <a:rPr lang="en-US" sz="1000" dirty="0">
                <a:latin typeface="Verdana" panose="020B0604030504040204" pitchFamily="34" charset="0"/>
                <a:ea typeface="Verdana" panose="020B0604030504040204" pitchFamily="34" charset="0"/>
              </a:rPr>
              <a:t>, TZ </a:t>
            </a:r>
            <a:r>
              <a:rPr lang="en-US" sz="1000" dirty="0" err="1">
                <a:latin typeface="Verdana" panose="020B0604030504040204" pitchFamily="34" charset="0"/>
                <a:ea typeface="Verdana" panose="020B0604030504040204" pitchFamily="34" charset="0"/>
              </a:rPr>
              <a:t>Zadarske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županije</a:t>
            </a:r>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REALIZACIJA</a:t>
            </a:r>
          </a:p>
          <a:p>
            <a:r>
              <a:rPr lang="en-US" sz="1000" b="1" dirty="0">
                <a:latin typeface="Verdana" panose="020B0604030504040204" pitchFamily="34" charset="0"/>
                <a:ea typeface="Verdana" panose="020B0604030504040204" pitchFamily="34" charset="0"/>
              </a:rPr>
              <a:t>PLAN 2.500 </a:t>
            </a:r>
            <a:r>
              <a:rPr lang="en-US" sz="1000" b="1" dirty="0" err="1">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REBALANS     4.624 </a:t>
            </a:r>
            <a:r>
              <a:rPr lang="en-US" sz="1000" b="1" dirty="0" err="1">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OSTVARENO   4.62</a:t>
            </a:r>
            <a:r>
              <a:rPr lang="hr-HR" sz="1000" b="1" dirty="0">
                <a:latin typeface="Verdana" panose="020B0604030504040204" pitchFamily="34" charset="0"/>
                <a:ea typeface="Verdana" panose="020B0604030504040204" pitchFamily="34" charset="0"/>
              </a:rPr>
              <a:t>5</a:t>
            </a:r>
            <a:r>
              <a:rPr lang="en-US" sz="1000" b="1" dirty="0">
                <a:latin typeface="Verdana" panose="020B0604030504040204" pitchFamily="34" charset="0"/>
                <a:ea typeface="Verdana" panose="020B0604030504040204" pitchFamily="34" charset="0"/>
              </a:rPr>
              <a:t> </a:t>
            </a:r>
            <a:r>
              <a:rPr lang="en-US" sz="1000" b="1" dirty="0" err="1">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a:t>
            </a:r>
          </a:p>
          <a:p>
            <a:endParaRPr lang="en-US" sz="1000" b="1"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         3.3  </a:t>
            </a:r>
            <a:r>
              <a:rPr lang="pl-PL" sz="1000" dirty="0">
                <a:latin typeface="Verdana" panose="020B0604030504040204" pitchFamily="34" charset="0"/>
                <a:ea typeface="Verdana" panose="020B0604030504040204" pitchFamily="34" charset="0"/>
              </a:rPr>
              <a:t>Odnosi s javnošću: globalni i domaći PR</a:t>
            </a:r>
          </a:p>
          <a:p>
            <a:r>
              <a:rPr lang="en-US" sz="1000" dirty="0">
                <a:latin typeface="Verdana" panose="020B0604030504040204" pitchFamily="34" charset="0"/>
                <a:ea typeface="Verdana" panose="020B0604030504040204" pitchFamily="34" charset="0"/>
              </a:rPr>
              <a:t>OPIS</a:t>
            </a:r>
          </a:p>
          <a:p>
            <a:r>
              <a:rPr lang="en-US" sz="1000" dirty="0" err="1">
                <a:latin typeface="Verdana" panose="020B0604030504040204" pitchFamily="34" charset="0"/>
                <a:ea typeface="Verdana" panose="020B0604030504040204" pitchFamily="34" charset="0"/>
              </a:rPr>
              <a:t>Ovu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aktivnost</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proveli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smo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kroz</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objavljen</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oglas</a:t>
            </a:r>
            <a:r>
              <a:rPr lang="en-US" sz="1000" dirty="0">
                <a:latin typeface="Verdana" panose="020B0604030504040204" pitchFamily="34" charset="0"/>
                <a:ea typeface="Verdana" panose="020B0604030504040204" pitchFamily="34" charset="0"/>
              </a:rPr>
              <a:t> u </a:t>
            </a:r>
            <a:r>
              <a:rPr lang="en-US" sz="1000" dirty="0" err="1">
                <a:latin typeface="Verdana" panose="020B0604030504040204" pitchFamily="34" charset="0"/>
                <a:ea typeface="Verdana" panose="020B0604030504040204" pitchFamily="34" charset="0"/>
              </a:rPr>
              <a:t>slovenskom</a:t>
            </a:r>
            <a:r>
              <a:rPr lang="en-US" sz="1000" dirty="0">
                <a:latin typeface="Verdana" panose="020B0604030504040204" pitchFamily="34" charset="0"/>
                <a:ea typeface="Verdana" panose="020B0604030504040204" pitchFamily="34" charset="0"/>
              </a:rPr>
              <a:t> ˝HRVAŠKA 2025.˝čija je </a:t>
            </a:r>
            <a:r>
              <a:rPr lang="en-US" sz="1000" dirty="0" err="1">
                <a:latin typeface="Verdana" panose="020B0604030504040204" pitchFamily="34" charset="0"/>
                <a:ea typeface="Verdana" panose="020B0604030504040204" pitchFamily="34" charset="0"/>
              </a:rPr>
              <a:t>naklada</a:t>
            </a:r>
            <a:r>
              <a:rPr lang="en-US" sz="1000" dirty="0">
                <a:latin typeface="Verdana" panose="020B0604030504040204" pitchFamily="34" charset="0"/>
                <a:ea typeface="Verdana" panose="020B0604030504040204" pitchFamily="34" charset="0"/>
              </a:rPr>
              <a:t> 70.000 </a:t>
            </a:r>
            <a:r>
              <a:rPr lang="en-US" sz="1000" dirty="0" err="1">
                <a:latin typeface="Verdana" panose="020B0604030504040204" pitchFamily="34" charset="0"/>
                <a:ea typeface="Verdana" panose="020B0604030504040204" pitchFamily="34" charset="0"/>
              </a:rPr>
              <a:t>komada</a:t>
            </a:r>
            <a:r>
              <a:rPr lang="en-US" sz="1000" dirty="0">
                <a:latin typeface="Verdana" panose="020B0604030504040204" pitchFamily="34" charset="0"/>
                <a:ea typeface="Verdana" panose="020B0604030504040204" pitchFamily="34" charset="0"/>
              </a:rPr>
              <a:t> I koji </a:t>
            </a:r>
            <a:r>
              <a:rPr lang="en-US" sz="1000" dirty="0" err="1">
                <a:latin typeface="Verdana" panose="020B0604030504040204" pitchFamily="34" charset="0"/>
                <a:ea typeface="Verdana" panose="020B0604030504040204" pitchFamily="34" charset="0"/>
              </a:rPr>
              <a:t>ima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tiskanu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web </a:t>
            </a:r>
            <a:r>
              <a:rPr lang="en-US" sz="1000" dirty="0" err="1">
                <a:latin typeface="Verdana" panose="020B0604030504040204" pitchFamily="34" charset="0"/>
                <a:ea typeface="Verdana" panose="020B0604030504040204" pitchFamily="34" charset="0"/>
              </a:rPr>
              <a:t>varijantu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a:t>
            </a:r>
            <a:r>
              <a:rPr lang="en-US" sz="1000" dirty="0">
                <a:latin typeface="Verdana" panose="020B0604030504040204" pitchFamily="34" charset="0"/>
                <a:ea typeface="Verdana" panose="020B0604030504040204" pitchFamily="34" charset="0"/>
              </a:rPr>
              <a:t> </a:t>
            </a:r>
            <a:r>
              <a:rPr lang="en-US" sz="1000" dirty="0">
                <a:latin typeface="Verdana" panose="020B0604030504040204" pitchFamily="34" charset="0"/>
                <a:ea typeface="Verdana" panose="020B0604030504040204" pitchFamily="34" charset="0"/>
                <a:hlinkClick r:id="rId3"/>
              </a:rPr>
              <a:t>www.novice.svet24.si</a:t>
            </a:r>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U project </a:t>
            </a:r>
            <a:r>
              <a:rPr lang="en-US" sz="1000" dirty="0" err="1">
                <a:latin typeface="Verdana" panose="020B0604030504040204" pitchFamily="34" charset="0"/>
                <a:ea typeface="Verdana" panose="020B0604030504040204" pitchFamily="34" charset="0"/>
              </a:rPr>
              <a:t>su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uključene</a:t>
            </a:r>
            <a:r>
              <a:rPr lang="en-US" sz="1000" dirty="0">
                <a:latin typeface="Verdana" panose="020B0604030504040204" pitchFamily="34" charset="0"/>
                <a:ea typeface="Verdana" panose="020B0604030504040204" pitchFamily="34" charset="0"/>
              </a:rPr>
              <a:t> i </a:t>
            </a:r>
            <a:r>
              <a:rPr lang="en-US" sz="1000" dirty="0" err="1">
                <a:latin typeface="Verdana" panose="020B0604030504040204" pitchFamily="34" charset="0"/>
                <a:ea typeface="Verdana" panose="020B0604030504040204" pitchFamily="34" charset="0"/>
              </a:rPr>
              <a:t>druge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turističke</a:t>
            </a:r>
            <a:r>
              <a:rPr lang="en-US" sz="1000" dirty="0">
                <a:latin typeface="Verdana" panose="020B0604030504040204" pitchFamily="34" charset="0"/>
                <a:ea typeface="Verdana" panose="020B0604030504040204" pitchFamily="34" charset="0"/>
              </a:rPr>
              <a:t> zajednice </a:t>
            </a:r>
            <a:r>
              <a:rPr lang="en-US" sz="1000" dirty="0" err="1">
                <a:latin typeface="Verdana" panose="020B0604030504040204" pitchFamily="34" charset="0"/>
                <a:ea typeface="Verdana" panose="020B0604030504040204" pitchFamily="34" charset="0"/>
              </a:rPr>
              <a:t>otoka</a:t>
            </a:r>
            <a:r>
              <a:rPr lang="en-US" sz="1000" dirty="0">
                <a:latin typeface="Verdana" panose="020B0604030504040204" pitchFamily="34" charset="0"/>
                <a:ea typeface="Verdana" panose="020B0604030504040204" pitchFamily="34" charset="0"/>
              </a:rPr>
              <a:t>.</a:t>
            </a:r>
          </a:p>
          <a:p>
            <a:r>
              <a:rPr lang="en-US" sz="1000" dirty="0">
                <a:latin typeface="Verdana" panose="020B0604030504040204" pitchFamily="34" charset="0"/>
                <a:ea typeface="Verdana" panose="020B0604030504040204" pitchFamily="34" charset="0"/>
              </a:rPr>
              <a:t>Osim toga </a:t>
            </a:r>
            <a:r>
              <a:rPr lang="en-US" sz="1000" dirty="0" err="1">
                <a:latin typeface="Verdana" panose="020B0604030504040204" pitchFamily="34" charset="0"/>
                <a:ea typeface="Verdana" panose="020B0604030504040204" pitchFamily="34" charset="0"/>
              </a:rPr>
              <a:t>financirali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smo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snimanje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spota</a:t>
            </a:r>
            <a:r>
              <a:rPr lang="en-US" sz="1000" dirty="0">
                <a:latin typeface="Verdana" panose="020B0604030504040204" pitchFamily="34" charset="0"/>
                <a:ea typeface="Verdana" panose="020B0604030504040204" pitchFamily="34" charset="0"/>
              </a:rPr>
              <a:t> za </a:t>
            </a:r>
            <a:r>
              <a:rPr lang="en-US" sz="1000" dirty="0" err="1">
                <a:latin typeface="Verdana" panose="020B0604030504040204" pitchFamily="34" charset="0"/>
                <a:ea typeface="Verdana" panose="020B0604030504040204" pitchFamily="34" charset="0"/>
              </a:rPr>
              <a:t>pjesmu</a:t>
            </a:r>
            <a:r>
              <a:rPr lang="en-US" sz="1000" dirty="0">
                <a:latin typeface="Verdana" panose="020B0604030504040204" pitchFamily="34" charset="0"/>
                <a:ea typeface="Verdana" panose="020B0604030504040204" pitchFamily="34" charset="0"/>
              </a:rPr>
              <a:t> Branka </a:t>
            </a:r>
            <a:r>
              <a:rPr lang="en-US" sz="1000" dirty="0" err="1">
                <a:latin typeface="Verdana" panose="020B0604030504040204" pitchFamily="34" charset="0"/>
                <a:ea typeface="Verdana" panose="020B0604030504040204" pitchFamily="34" charset="0"/>
              </a:rPr>
              <a:t>Barbira</a:t>
            </a:r>
            <a:r>
              <a:rPr lang="en-US" sz="1000" dirty="0">
                <a:latin typeface="Verdana" panose="020B0604030504040204" pitchFamily="34" charset="0"/>
                <a:ea typeface="Verdana" panose="020B0604030504040204" pitchFamily="34" charset="0"/>
              </a:rPr>
              <a:t> ˝Nuni, </a:t>
            </a:r>
            <a:r>
              <a:rPr lang="en-US" sz="1000" dirty="0" err="1">
                <a:latin typeface="Verdana" panose="020B0604030504040204" pitchFamily="34" charset="0"/>
                <a:ea typeface="Verdana" panose="020B0604030504040204" pitchFamily="34" charset="0"/>
              </a:rPr>
              <a:t>nuni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moj</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nuniću</a:t>
            </a:r>
            <a:r>
              <a:rPr lang="en-US" sz="1000" dirty="0">
                <a:latin typeface="Verdana" panose="020B0604030504040204" pitchFamily="34" charset="0"/>
                <a:ea typeface="Verdana" panose="020B0604030504040204" pitchFamily="34" charset="0"/>
              </a:rPr>
              <a:t>˝ za </a:t>
            </a:r>
            <a:r>
              <a:rPr lang="en-US" sz="1000" dirty="0" err="1">
                <a:latin typeface="Verdana" panose="020B0604030504040204" pitchFamily="34" charset="0"/>
                <a:ea typeface="Verdana" panose="020B0604030504040204" pitchFamily="34" charset="0"/>
              </a:rPr>
              <a:t>koju</a:t>
            </a:r>
            <a:r>
              <a:rPr lang="en-US" sz="1000" dirty="0">
                <a:latin typeface="Verdana" panose="020B0604030504040204" pitchFamily="34" charset="0"/>
                <a:ea typeface="Verdana" panose="020B0604030504040204" pitchFamily="34" charset="0"/>
              </a:rPr>
              <a:t> je </a:t>
            </a:r>
            <a:r>
              <a:rPr lang="en-US" sz="1000" dirty="0" err="1">
                <a:latin typeface="Verdana" panose="020B0604030504040204" pitchFamily="34" charset="0"/>
                <a:ea typeface="Verdana" panose="020B0604030504040204" pitchFamily="34" charset="0"/>
              </a:rPr>
              <a:t>tekst</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napisao</a:t>
            </a:r>
            <a:r>
              <a:rPr lang="en-US" sz="1000" dirty="0">
                <a:latin typeface="Verdana" panose="020B0604030504040204" pitchFamily="34" charset="0"/>
                <a:ea typeface="Verdana" panose="020B0604030504040204" pitchFamily="34" charset="0"/>
              </a:rPr>
              <a:t> Ante </a:t>
            </a:r>
            <a:r>
              <a:rPr lang="en-US" sz="1000" dirty="0" err="1">
                <a:latin typeface="Verdana" panose="020B0604030504040204" pitchFamily="34" charset="0"/>
                <a:ea typeface="Verdana" panose="020B0604030504040204" pitchFamily="34" charset="0"/>
              </a:rPr>
              <a:t>Tičić</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Povljanac</a:t>
            </a:r>
            <a:r>
              <a:rPr lang="en-US" sz="1000" dirty="0">
                <a:latin typeface="Verdana" panose="020B0604030504040204" pitchFamily="34" charset="0"/>
                <a:ea typeface="Verdana" panose="020B0604030504040204" pitchFamily="34" charset="0"/>
              </a:rPr>
              <a:t> po </a:t>
            </a:r>
            <a:r>
              <a:rPr lang="en-US" sz="1000" dirty="0" err="1">
                <a:latin typeface="Verdana" panose="020B0604030504040204" pitchFamily="34" charset="0"/>
                <a:ea typeface="Verdana" panose="020B0604030504040204" pitchFamily="34" charset="0"/>
              </a:rPr>
              <a:t>rođenju</a:t>
            </a:r>
            <a:r>
              <a:rPr lang="en-US" sz="1000" dirty="0">
                <a:latin typeface="Verdana" panose="020B0604030504040204" pitchFamily="34" charset="0"/>
                <a:ea typeface="Verdana" panose="020B0604030504040204" pitchFamily="34" charset="0"/>
              </a:rPr>
              <a:t> a </a:t>
            </a:r>
            <a:r>
              <a:rPr lang="en-US" sz="1000" dirty="0" err="1">
                <a:latin typeface="Verdana" panose="020B0604030504040204" pitchFamily="34" charset="0"/>
                <a:ea typeface="Verdana" panose="020B0604030504040204" pitchFamily="34" charset="0"/>
              </a:rPr>
              <a:t>glazbu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aranžman</a:t>
            </a:r>
            <a:r>
              <a:rPr lang="en-US" sz="1000" dirty="0">
                <a:latin typeface="Verdana" panose="020B0604030504040204" pitchFamily="34" charset="0"/>
                <a:ea typeface="Verdana" panose="020B0604030504040204" pitchFamily="34" charset="0"/>
              </a:rPr>
              <a:t> Branko Barbir. </a:t>
            </a:r>
            <a:r>
              <a:rPr lang="en-US" sz="1000" dirty="0" err="1">
                <a:latin typeface="Verdana" panose="020B0604030504040204" pitchFamily="34" charset="0"/>
                <a:ea typeface="Verdana" panose="020B0604030504040204" pitchFamily="34" charset="0"/>
              </a:rPr>
              <a:t>Inače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uz</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ovu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pjesmu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Općina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Povljana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financira</a:t>
            </a:r>
            <a:r>
              <a:rPr lang="en-US" sz="1000" dirty="0">
                <a:latin typeface="Verdana" panose="020B0604030504040204" pitchFamily="34" charset="0"/>
                <a:ea typeface="Verdana" panose="020B0604030504040204" pitchFamily="34" charset="0"/>
              </a:rPr>
              <a:t> </a:t>
            </a:r>
            <a:r>
              <a:rPr lang="hr-HR" sz="1000" dirty="0">
                <a:latin typeface="Verdana" panose="020B0604030504040204" pitchFamily="34" charset="0"/>
                <a:ea typeface="Verdana" panose="020B0604030504040204" pitchFamily="34" charset="0"/>
              </a:rPr>
              <a:t>snimanje</a:t>
            </a:r>
            <a:r>
              <a:rPr lang="en-US" sz="1000" dirty="0">
                <a:latin typeface="Verdana" panose="020B0604030504040204" pitchFamily="34" charset="0"/>
                <a:ea typeface="Verdana" panose="020B0604030504040204" pitchFamily="34" charset="0"/>
              </a:rPr>
              <a:t> drug</a:t>
            </a:r>
            <a:r>
              <a:rPr lang="hr-HR" sz="1000" dirty="0">
                <a:latin typeface="Verdana" panose="020B0604030504040204" pitchFamily="34" charset="0"/>
                <a:ea typeface="Verdana" panose="020B0604030504040204" pitchFamily="34" charset="0"/>
              </a:rPr>
              <a:t>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pjesm</a:t>
            </a:r>
            <a:r>
              <a:rPr lang="hr-HR" sz="1000" dirty="0">
                <a:latin typeface="Verdana" panose="020B0604030504040204" pitchFamily="34" charset="0"/>
                <a:ea typeface="Verdana" panose="020B0604030504040204" pitchFamily="34" charset="0"/>
              </a:rPr>
              <a:t>e</a:t>
            </a:r>
            <a:r>
              <a:rPr lang="en-US" sz="1000" dirty="0">
                <a:latin typeface="Verdana" panose="020B0604030504040204" pitchFamily="34" charset="0"/>
                <a:ea typeface="Verdana" panose="020B0604030504040204" pitchFamily="34" charset="0"/>
              </a:rPr>
              <a:t> </a:t>
            </a:r>
            <a:r>
              <a:rPr lang="hr-HR" sz="1000" dirty="0">
                <a:latin typeface="Verdana" panose="020B0604030504040204" pitchFamily="34" charset="0"/>
                <a:ea typeface="Verdana" panose="020B0604030504040204" pitchFamily="34" charset="0"/>
              </a:rPr>
              <a:t>naziva</a:t>
            </a:r>
            <a:r>
              <a:rPr lang="en-US" sz="1000" dirty="0">
                <a:latin typeface="Verdana" panose="020B0604030504040204" pitchFamily="34" charset="0"/>
                <a:ea typeface="Verdana" panose="020B0604030504040204" pitchFamily="34" charset="0"/>
              </a:rPr>
              <a:t> ˝Misto </a:t>
            </a:r>
            <a:r>
              <a:rPr lang="en-US" sz="1000" dirty="0" err="1">
                <a:latin typeface="Verdana" panose="020B0604030504040204" pitchFamily="34" charset="0"/>
                <a:ea typeface="Verdana" panose="020B0604030504040204" pitchFamily="34" charset="0"/>
              </a:rPr>
              <a:t>moje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Obje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pjesme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dio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većeg</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projekta</a:t>
            </a:r>
            <a:r>
              <a:rPr lang="hr-HR" sz="1000" dirty="0">
                <a:latin typeface="Verdana" panose="020B0604030504040204" pitchFamily="34" charset="0"/>
                <a:ea typeface="Verdana" panose="020B0604030504040204" pitchFamily="34" charset="0"/>
              </a:rPr>
              <a:t> promocije paških otočkih dijalekata.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Snimanje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obje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pjesme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napravljeno</a:t>
            </a:r>
            <a:r>
              <a:rPr lang="en-US" sz="1000" dirty="0">
                <a:latin typeface="Verdana" panose="020B0604030504040204" pitchFamily="34" charset="0"/>
                <a:ea typeface="Verdana" panose="020B0604030504040204" pitchFamily="34" charset="0"/>
              </a:rPr>
              <a:t> je u </a:t>
            </a:r>
            <a:r>
              <a:rPr lang="en-US" sz="1000" dirty="0" err="1">
                <a:latin typeface="Verdana" panose="020B0604030504040204" pitchFamily="34" charset="0"/>
                <a:ea typeface="Verdana" panose="020B0604030504040204" pitchFamily="34" charset="0"/>
              </a:rPr>
              <a:t>profesionalnom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studiju</a:t>
            </a:r>
            <a:r>
              <a:rPr lang="en-US" sz="1000" dirty="0">
                <a:latin typeface="Verdana" panose="020B0604030504040204" pitchFamily="34" charset="0"/>
                <a:ea typeface="Verdana" panose="020B0604030504040204" pitchFamily="34" charset="0"/>
              </a:rPr>
              <a:t> </a:t>
            </a:r>
            <a:r>
              <a:rPr lang="hr-HR" sz="1000" dirty="0">
                <a:latin typeface="Verdana" panose="020B0604030504040204" pitchFamily="34" charset="0"/>
                <a:ea typeface="Verdana" panose="020B0604030504040204" pitchFamily="34" charset="0"/>
              </a:rPr>
              <a:t>˝</a:t>
            </a:r>
            <a:r>
              <a:rPr lang="en-US" sz="1000" dirty="0">
                <a:latin typeface="Verdana" panose="020B0604030504040204" pitchFamily="34" charset="0"/>
                <a:ea typeface="Verdana" panose="020B0604030504040204" pitchFamily="34" charset="0"/>
              </a:rPr>
              <a:t>Adria Records</a:t>
            </a:r>
            <a:r>
              <a:rPr lang="hr-HR" sz="1000" dirty="0">
                <a:latin typeface="Verdana" panose="020B0604030504040204" pitchFamily="34" charset="0"/>
                <a:ea typeface="Verdana" panose="020B0604030504040204" pitchFamily="34" charset="0"/>
              </a:rPr>
              <a:t>˝</a:t>
            </a:r>
            <a:r>
              <a:rPr lang="en-US" sz="1000" dirty="0">
                <a:latin typeface="Verdana" panose="020B0604030504040204" pitchFamily="34" charset="0"/>
                <a:ea typeface="Verdana" panose="020B0604030504040204" pitchFamily="34" charset="0"/>
              </a:rPr>
              <a:t> u </a:t>
            </a:r>
            <a:r>
              <a:rPr lang="en-US" sz="1000" dirty="0" err="1">
                <a:latin typeface="Verdana" panose="020B0604030504040204" pitchFamily="34" charset="0"/>
                <a:ea typeface="Verdana" panose="020B0604030504040204" pitchFamily="34" charset="0"/>
              </a:rPr>
              <a:t>Šmriki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pokraj</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Rijeke</a:t>
            </a:r>
            <a:r>
              <a:rPr lang="en-US" sz="1000" dirty="0">
                <a:latin typeface="Verdana" panose="020B0604030504040204" pitchFamily="34" charset="0"/>
                <a:ea typeface="Verdana" panose="020B0604030504040204" pitchFamily="34" charset="0"/>
              </a:rPr>
              <a:t>.</a:t>
            </a:r>
          </a:p>
          <a:p>
            <a:r>
              <a:rPr lang="en-US" sz="1000" dirty="0">
                <a:latin typeface="Verdana" panose="020B0604030504040204" pitchFamily="34" charset="0"/>
                <a:ea typeface="Verdana" panose="020B0604030504040204" pitchFamily="34" charset="0"/>
              </a:rPr>
              <a:t>CILJ</a:t>
            </a:r>
          </a:p>
          <a:p>
            <a:r>
              <a:rPr lang="hr-HR" sz="1000" dirty="0">
                <a:latin typeface="Verdana" panose="020B0604030504040204" pitchFamily="34" charset="0"/>
                <a:ea typeface="Verdana" panose="020B0604030504040204" pitchFamily="34" charset="0"/>
              </a:rPr>
              <a:t>Objavljivati komercijalne oglase na digitalnim online i offline kanalima komunikacije (članak 8. Statuta TZO Povljana); interna promocija.</a:t>
            </a:r>
          </a:p>
          <a:p>
            <a:endParaRPr lang="hr-HR" sz="1000" dirty="0">
              <a:latin typeface="Verdana" panose="020B0604030504040204" pitchFamily="34" charset="0"/>
              <a:ea typeface="Verdana" panose="020B0604030504040204" pitchFamily="34" charset="0"/>
            </a:endParaRPr>
          </a:p>
          <a:p>
            <a:endParaRPr lang="en-150" sz="10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452574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3317" y="858644"/>
            <a:ext cx="5631366" cy="7940635"/>
          </a:xfrm>
          <a:prstGeom prst="rect">
            <a:avLst/>
          </a:prstGeom>
          <a:noFill/>
        </p:spPr>
        <p:txBody>
          <a:bodyPr wrap="square" rtlCol="0">
            <a:spAutoFit/>
          </a:bodyPr>
          <a:lstStyle/>
          <a:p>
            <a:r>
              <a:rPr lang="hr-HR" sz="1000" dirty="0">
                <a:latin typeface="Verdana" panose="020B0604030504040204" pitchFamily="34" charset="0"/>
                <a:ea typeface="Verdana" panose="020B0604030504040204" pitchFamily="34" charset="0"/>
              </a:rPr>
              <a:t>NOSITELJI</a:t>
            </a:r>
          </a:p>
          <a:p>
            <a:r>
              <a:rPr lang="hr-HR" sz="1000" dirty="0">
                <a:latin typeface="Verdana" panose="020B0604030504040204" pitchFamily="34" charset="0"/>
                <a:ea typeface="Verdana" panose="020B0604030504040204" pitchFamily="34" charset="0"/>
              </a:rPr>
              <a:t>Turistička zajednica Općine Povljana, Općina Povljana,TZG Paga, TZG Novalje, TZO Kolan, TZM Stara Novalja</a:t>
            </a:r>
          </a:p>
          <a:p>
            <a:endParaRPr lang="hr-HR" sz="1000" dirty="0">
              <a:latin typeface="Verdana" panose="020B0604030504040204" pitchFamily="34" charset="0"/>
              <a:ea typeface="Verdana" panose="020B0604030504040204" pitchFamily="34" charset="0"/>
            </a:endParaRPr>
          </a:p>
          <a:p>
            <a:r>
              <a:rPr lang="hr-HR" sz="1000" dirty="0">
                <a:latin typeface="Verdana" panose="020B0604030504040204" pitchFamily="34" charset="0"/>
                <a:ea typeface="Verdana" panose="020B0604030504040204" pitchFamily="34" charset="0"/>
              </a:rPr>
              <a:t>REALIZACIJA</a:t>
            </a:r>
          </a:p>
          <a:p>
            <a:r>
              <a:rPr lang="hr-HR" sz="1000" b="1" dirty="0">
                <a:latin typeface="Verdana" panose="020B0604030504040204" pitchFamily="34" charset="0"/>
                <a:ea typeface="Verdana" panose="020B0604030504040204" pitchFamily="34" charset="0"/>
              </a:rPr>
              <a:t>PLAN  500  eura            REBALANS  400 eura        OSTVARENO   1.400 eura</a:t>
            </a:r>
          </a:p>
          <a:p>
            <a:endParaRPr lang="hr-HR" sz="1000" b="1" dirty="0">
              <a:latin typeface="Verdana" panose="020B0604030504040204" pitchFamily="34" charset="0"/>
              <a:ea typeface="Verdana" panose="020B0604030504040204" pitchFamily="34" charset="0"/>
            </a:endParaRPr>
          </a:p>
          <a:p>
            <a:endParaRPr lang="hr-HR" sz="1000" b="1" dirty="0">
              <a:latin typeface="Verdana" panose="020B0604030504040204" pitchFamily="34" charset="0"/>
              <a:ea typeface="Verdana" panose="020B0604030504040204" pitchFamily="34" charset="0"/>
            </a:endParaRPr>
          </a:p>
          <a:p>
            <a:endParaRPr lang="hr-HR" sz="1000" dirty="0">
              <a:latin typeface="Verdana" panose="020B0604030504040204" pitchFamily="34" charset="0"/>
              <a:ea typeface="Verdana" panose="020B0604030504040204" pitchFamily="34" charset="0"/>
            </a:endParaRPr>
          </a:p>
          <a:p>
            <a:r>
              <a:rPr lang="hr-HR" sz="1000" dirty="0">
                <a:latin typeface="Verdana" panose="020B0604030504040204" pitchFamily="34" charset="0"/>
                <a:ea typeface="Verdana" panose="020B0604030504040204" pitchFamily="34" charset="0"/>
              </a:rPr>
              <a:t>         3.4   Marketinške i poslovne suradnje</a:t>
            </a:r>
          </a:p>
          <a:p>
            <a:endParaRPr lang="hr-HR" sz="1000" dirty="0">
              <a:latin typeface="Verdana" panose="020B0604030504040204" pitchFamily="34" charset="0"/>
              <a:ea typeface="Verdana" panose="020B0604030504040204" pitchFamily="34" charset="0"/>
            </a:endParaRPr>
          </a:p>
          <a:p>
            <a:r>
              <a:rPr lang="hr-HR" sz="1000" dirty="0">
                <a:latin typeface="Verdana" panose="020B0604030504040204" pitchFamily="34" charset="0"/>
                <a:ea typeface="Verdana" panose="020B0604030504040204" pitchFamily="34" charset="0"/>
              </a:rPr>
              <a:t>UDRUŽENO OGLAŠAVANJE NA STRANICAMA ŽUPANIJSKE TZ</a:t>
            </a:r>
          </a:p>
          <a:p>
            <a:endParaRPr lang="hr-HR" sz="1000" dirty="0">
              <a:latin typeface="Verdana" panose="020B0604030504040204" pitchFamily="34" charset="0"/>
              <a:ea typeface="Verdana" panose="020B0604030504040204" pitchFamily="34" charset="0"/>
            </a:endParaRPr>
          </a:p>
          <a:p>
            <a:r>
              <a:rPr lang="hr-HR" sz="1000" dirty="0">
                <a:latin typeface="Verdana" panose="020B0604030504040204" pitchFamily="34" charset="0"/>
                <a:ea typeface="Verdana" panose="020B0604030504040204" pitchFamily="34" charset="0"/>
              </a:rPr>
              <a:t>OPIS</a:t>
            </a:r>
          </a:p>
          <a:p>
            <a:r>
              <a:rPr lang="hr-HR" sz="1000" dirty="0">
                <a:latin typeface="Verdana" panose="020B0604030504040204" pitchFamily="34" charset="0"/>
                <a:ea typeface="Verdana" panose="020B0604030504040204" pitchFamily="34" charset="0"/>
              </a:rPr>
              <a:t>Suradnja na marketinškim aktivnostima kako bi najoptimalnije iskoristili vlastita sredstva na zajedničkom cilju. Jačanje regionalnog brenda i konkurentnosti te prepoznatljivosti destinacije OTOK PAG unutar </a:t>
            </a:r>
            <a:r>
              <a:rPr lang="hr-HR" sz="1000" dirty="0">
                <a:latin typeface="Verdana" panose="020B0604030504040204" pitchFamily="34" charset="0"/>
                <a:ea typeface="Verdana" panose="020B0604030504040204" pitchFamily="34" charset="0"/>
                <a:hlinkClick r:id="rId2"/>
              </a:rPr>
              <a:t>www.zadar.hr</a:t>
            </a:r>
            <a:endParaRPr lang="hr-HR" sz="1000" dirty="0">
              <a:latin typeface="Verdana" panose="020B0604030504040204" pitchFamily="34" charset="0"/>
              <a:ea typeface="Verdana" panose="020B0604030504040204" pitchFamily="34" charset="0"/>
            </a:endParaRPr>
          </a:p>
          <a:p>
            <a:endParaRPr lang="hr-HR" sz="1000" dirty="0">
              <a:latin typeface="Verdana" panose="020B0604030504040204" pitchFamily="34" charset="0"/>
              <a:ea typeface="Verdana" panose="020B0604030504040204" pitchFamily="34" charset="0"/>
            </a:endParaRPr>
          </a:p>
          <a:p>
            <a:r>
              <a:rPr lang="hr-HR" sz="1000" dirty="0">
                <a:latin typeface="Verdana" panose="020B0604030504040204" pitchFamily="34" charset="0"/>
                <a:ea typeface="Verdana" panose="020B0604030504040204" pitchFamily="34" charset="0"/>
              </a:rPr>
              <a:t>CILJ</a:t>
            </a:r>
          </a:p>
          <a:p>
            <a:r>
              <a:rPr lang="hr-HR" sz="1000" dirty="0">
                <a:latin typeface="Verdana" panose="020B0604030504040204" pitchFamily="34" charset="0"/>
                <a:ea typeface="Verdana" panose="020B0604030504040204" pitchFamily="34" charset="0"/>
              </a:rPr>
              <a:t>S obzirom da su pojedinačna sredstva nedovoljna u realizaciji kvalitetnog oglašavanja, cilj je udružiti sredstva.</a:t>
            </a:r>
          </a:p>
          <a:p>
            <a:endParaRPr lang="hr-HR" sz="1000" dirty="0">
              <a:latin typeface="Verdana" panose="020B0604030504040204" pitchFamily="34" charset="0"/>
              <a:ea typeface="Verdana" panose="020B0604030504040204" pitchFamily="34" charset="0"/>
            </a:endParaRPr>
          </a:p>
          <a:p>
            <a:r>
              <a:rPr lang="hr-HR" sz="1000" dirty="0">
                <a:latin typeface="Verdana" panose="020B0604030504040204" pitchFamily="34" charset="0"/>
                <a:ea typeface="Verdana" panose="020B0604030504040204" pitchFamily="34" charset="0"/>
              </a:rPr>
              <a:t>NOSITELJI:</a:t>
            </a:r>
          </a:p>
          <a:p>
            <a:r>
              <a:rPr lang="hr-HR" sz="1000" dirty="0">
                <a:latin typeface="Verdana" panose="020B0604030504040204" pitchFamily="34" charset="0"/>
                <a:ea typeface="Verdana" panose="020B0604030504040204" pitchFamily="34" charset="0"/>
              </a:rPr>
              <a:t>Tz Grada Zadra, TZ Općine Starigrad, TZ Grada Paga, TZ Grada Nina, TZ Grada Biograda, TZ Zadarske županije (TZ Općine Povljana sufiancira troškove gdje je nositelj TZ Grada Paga).</a:t>
            </a:r>
          </a:p>
          <a:p>
            <a:endParaRPr lang="hr-HR" sz="1000" dirty="0">
              <a:latin typeface="Verdana" panose="020B0604030504040204" pitchFamily="34" charset="0"/>
              <a:ea typeface="Verdana" panose="020B0604030504040204" pitchFamily="34" charset="0"/>
            </a:endParaRPr>
          </a:p>
          <a:p>
            <a:r>
              <a:rPr lang="hr-HR" sz="1000" dirty="0">
                <a:latin typeface="Verdana" panose="020B0604030504040204" pitchFamily="34" charset="0"/>
                <a:ea typeface="Verdana" panose="020B0604030504040204" pitchFamily="34" charset="0"/>
              </a:rPr>
              <a:t>REALIZACIJA</a:t>
            </a:r>
            <a:endParaRPr lang="hr-HR" sz="1000" b="1" dirty="0">
              <a:latin typeface="Verdana" panose="020B0604030504040204" pitchFamily="34" charset="0"/>
              <a:ea typeface="Verdana" panose="020B0604030504040204" pitchFamily="34" charset="0"/>
            </a:endParaRPr>
          </a:p>
          <a:p>
            <a:r>
              <a:rPr lang="hr-HR" sz="1000" b="1" dirty="0">
                <a:latin typeface="Verdana" panose="020B0604030504040204" pitchFamily="34" charset="0"/>
                <a:ea typeface="Verdana" panose="020B0604030504040204" pitchFamily="34" charset="0"/>
              </a:rPr>
              <a:t>PLAN  4.000 eura         REBALANS    4.000 eura        OSTVARENO  4.000 eura</a:t>
            </a:r>
          </a:p>
          <a:p>
            <a:endParaRPr lang="hr-HR" sz="1000" dirty="0">
              <a:latin typeface="Verdana" panose="020B0604030504040204" pitchFamily="34" charset="0"/>
              <a:ea typeface="Verdana" panose="020B0604030504040204" pitchFamily="34" charset="0"/>
            </a:endParaRPr>
          </a:p>
          <a:p>
            <a:endParaRPr lang="hr-HR" sz="1000" dirty="0">
              <a:latin typeface="Verdana" panose="020B0604030504040204" pitchFamily="34" charset="0"/>
              <a:ea typeface="Verdana" panose="020B0604030504040204" pitchFamily="34" charset="0"/>
            </a:endParaRPr>
          </a:p>
          <a:p>
            <a:r>
              <a:rPr lang="hr-HR" sz="1000" dirty="0">
                <a:latin typeface="Verdana" panose="020B0604030504040204" pitchFamily="34" charset="0"/>
                <a:ea typeface="Verdana" panose="020B0604030504040204" pitchFamily="34" charset="0"/>
              </a:rPr>
              <a:t>MARKETINŠKA KAMPANJA PUTEM KANALA STRATEŠKIH PARTNERA</a:t>
            </a:r>
          </a:p>
          <a:p>
            <a:r>
              <a:rPr lang="hr-HR" sz="1000" dirty="0">
                <a:latin typeface="Verdana" panose="020B0604030504040204" pitchFamily="34" charset="0"/>
                <a:ea typeface="Verdana" panose="020B0604030504040204" pitchFamily="34" charset="0"/>
              </a:rPr>
              <a:t>(OGLAŠAVANJE KOD AVIO PRIJEVOZNIKA)</a:t>
            </a:r>
          </a:p>
          <a:p>
            <a:endParaRPr lang="hr-HR" sz="1000" dirty="0">
              <a:latin typeface="Verdana" panose="020B0604030504040204" pitchFamily="34" charset="0"/>
              <a:ea typeface="Verdana" panose="020B0604030504040204" pitchFamily="34" charset="0"/>
            </a:endParaRPr>
          </a:p>
          <a:p>
            <a:r>
              <a:rPr lang="hr-HR" sz="1000" dirty="0">
                <a:latin typeface="Verdana" panose="020B0604030504040204" pitchFamily="34" charset="0"/>
                <a:ea typeface="Verdana" panose="020B0604030504040204" pitchFamily="34" charset="0"/>
              </a:rPr>
              <a:t>OPIS</a:t>
            </a:r>
          </a:p>
          <a:p>
            <a:r>
              <a:rPr lang="hr-HR" sz="1000" dirty="0">
                <a:latin typeface="Verdana" panose="020B0604030504040204" pitchFamily="34" charset="0"/>
                <a:ea typeface="Verdana" panose="020B0604030504040204" pitchFamily="34" charset="0"/>
              </a:rPr>
              <a:t>Sufinanciranje marketinških aktivnosti putem kanala strateških partnera (inozemne avio kompanije).</a:t>
            </a:r>
          </a:p>
          <a:p>
            <a:endParaRPr lang="hr-HR" sz="1000" dirty="0">
              <a:latin typeface="Verdana" panose="020B0604030504040204" pitchFamily="34" charset="0"/>
              <a:ea typeface="Verdana" panose="020B0604030504040204" pitchFamily="34" charset="0"/>
            </a:endParaRPr>
          </a:p>
          <a:p>
            <a:r>
              <a:rPr lang="hr-HR" sz="1000" dirty="0">
                <a:latin typeface="Verdana" panose="020B0604030504040204" pitchFamily="34" charset="0"/>
                <a:ea typeface="Verdana" panose="020B0604030504040204" pitchFamily="34" charset="0"/>
              </a:rPr>
              <a:t>CILJ</a:t>
            </a:r>
          </a:p>
          <a:p>
            <a:r>
              <a:rPr lang="hr-HR" sz="1000" dirty="0">
                <a:latin typeface="Verdana" panose="020B0604030504040204" pitchFamily="34" charset="0"/>
                <a:ea typeface="Verdana" panose="020B0604030504040204" pitchFamily="34" charset="0"/>
              </a:rPr>
              <a:t>Promidžba Zadarske županije osobito u predsezoni i posezoni, potrebno je izdvojiti se o</a:t>
            </a:r>
            <a:r>
              <a:rPr lang="en-US" sz="1000" dirty="0">
                <a:latin typeface="Verdana" panose="020B0604030504040204" pitchFamily="34" charset="0"/>
                <a:ea typeface="Verdana" panose="020B0604030504040204" pitchFamily="34" charset="0"/>
              </a:rPr>
              <a:t>d</a:t>
            </a:r>
            <a:r>
              <a:rPr lang="hr-HR" sz="1000" dirty="0">
                <a:latin typeface="Verdana" panose="020B0604030504040204" pitchFamily="34" charset="0"/>
                <a:ea typeface="Verdana" panose="020B0604030504040204" pitchFamily="34" charset="0"/>
              </a:rPr>
              <a:t> </a:t>
            </a:r>
            <a:r>
              <a:rPr lang="hr-HR" sz="1000" dirty="0" err="1">
                <a:latin typeface="Verdana" panose="020B0604030504040204" pitchFamily="34" charset="0"/>
                <a:ea typeface="Verdana" panose="020B0604030504040204" pitchFamily="34" charset="0"/>
              </a:rPr>
              <a:t>konkuren</a:t>
            </a:r>
            <a:r>
              <a:rPr lang="en-US" sz="1000" dirty="0" err="1">
                <a:latin typeface="Verdana" panose="020B0604030504040204" pitchFamily="34" charset="0"/>
                <a:ea typeface="Verdana" panose="020B0604030504040204" pitchFamily="34" charset="0"/>
              </a:rPr>
              <a:t>tnih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država</a:t>
            </a:r>
            <a:r>
              <a:rPr lang="en-US" sz="1000" dirty="0">
                <a:latin typeface="Verdana" panose="020B0604030504040204" pitchFamily="34" charset="0"/>
                <a:ea typeface="Verdana" panose="020B0604030504040204" pitchFamily="34" charset="0"/>
              </a:rPr>
              <a:t>, vide se </a:t>
            </a:r>
            <a:r>
              <a:rPr lang="en-US" sz="1000" dirty="0" err="1">
                <a:latin typeface="Verdana" panose="020B0604030504040204" pitchFamily="34" charset="0"/>
                <a:ea typeface="Verdana" panose="020B0604030504040204" pitchFamily="34" charset="0"/>
              </a:rPr>
              <a:t>rezultati</a:t>
            </a:r>
            <a:r>
              <a:rPr lang="en-US" sz="1000" dirty="0">
                <a:latin typeface="Verdana" panose="020B0604030504040204" pitchFamily="34" charset="0"/>
                <a:ea typeface="Verdana" panose="020B0604030504040204" pitchFamily="34" charset="0"/>
              </a:rPr>
              <a:t> u </a:t>
            </a:r>
            <a:r>
              <a:rPr lang="en-US" sz="1000" dirty="0" err="1">
                <a:latin typeface="Verdana" panose="020B0604030504040204" pitchFamily="34" charset="0"/>
                <a:ea typeface="Verdana" panose="020B0604030504040204" pitchFamily="34" charset="0"/>
              </a:rPr>
              <a:t>smislu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produženja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sezone</a:t>
            </a:r>
            <a:r>
              <a:rPr lang="en-US" sz="1000" dirty="0">
                <a:latin typeface="Verdana" panose="020B0604030504040204" pitchFamily="34" charset="0"/>
                <a:ea typeface="Verdana" panose="020B0604030504040204" pitchFamily="34" charset="0"/>
              </a:rPr>
              <a:t>.</a:t>
            </a:r>
            <a:endParaRPr lang="hr-HR" sz="1000" dirty="0">
              <a:latin typeface="Verdana" panose="020B0604030504040204" pitchFamily="34" charset="0"/>
              <a:ea typeface="Verdana" panose="020B0604030504040204" pitchFamily="34" charset="0"/>
            </a:endParaRPr>
          </a:p>
          <a:p>
            <a:endParaRPr lang="hr-HR" sz="1000" dirty="0">
              <a:latin typeface="Verdana" panose="020B0604030504040204" pitchFamily="34" charset="0"/>
              <a:ea typeface="Verdana" panose="020B0604030504040204" pitchFamily="34" charset="0"/>
            </a:endParaRPr>
          </a:p>
          <a:p>
            <a:r>
              <a:rPr lang="hr-HR" sz="1000" dirty="0">
                <a:latin typeface="Verdana" panose="020B0604030504040204" pitchFamily="34" charset="0"/>
                <a:ea typeface="Verdana" panose="020B0604030504040204" pitchFamily="34" charset="0"/>
              </a:rPr>
              <a:t>NOSITELJI</a:t>
            </a:r>
          </a:p>
          <a:p>
            <a:r>
              <a:rPr lang="hr-HR" sz="1000" dirty="0">
                <a:latin typeface="Verdana" panose="020B0604030504040204" pitchFamily="34" charset="0"/>
                <a:ea typeface="Verdana" panose="020B0604030504040204" pitchFamily="34" charset="0"/>
              </a:rPr>
              <a:t>TZ Povljana, TZ županije zadarske, ostale TZ, lokalne samouprave, Zračna luka Zadar.     </a:t>
            </a:r>
          </a:p>
          <a:p>
            <a:endParaRPr lang="hr-HR" sz="1000" dirty="0">
              <a:latin typeface="Verdana" panose="020B0604030504040204" pitchFamily="34" charset="0"/>
              <a:ea typeface="Verdana" panose="020B0604030504040204" pitchFamily="34" charset="0"/>
            </a:endParaRPr>
          </a:p>
          <a:p>
            <a:r>
              <a:rPr lang="hr-HR" sz="1000" dirty="0">
                <a:latin typeface="Verdana" panose="020B0604030504040204" pitchFamily="34" charset="0"/>
                <a:ea typeface="Verdana" panose="020B0604030504040204" pitchFamily="34" charset="0"/>
              </a:rPr>
              <a:t>REALIZACIJA</a:t>
            </a:r>
            <a:endParaRPr lang="hr-HR" sz="1000" b="1" dirty="0">
              <a:latin typeface="Verdana" panose="020B0604030504040204" pitchFamily="34" charset="0"/>
              <a:ea typeface="Verdana" panose="020B0604030504040204" pitchFamily="34" charset="0"/>
            </a:endParaRPr>
          </a:p>
          <a:p>
            <a:r>
              <a:rPr lang="hr-HR" sz="1000" b="1" dirty="0">
                <a:latin typeface="Verdana" panose="020B0604030504040204" pitchFamily="34" charset="0"/>
                <a:ea typeface="Verdana" panose="020B0604030504040204" pitchFamily="34" charset="0"/>
              </a:rPr>
              <a:t>PLAN    2.000 eura    REBALANS    1.795</a:t>
            </a:r>
            <a:r>
              <a:rPr lang="en-US" sz="1000" b="1" dirty="0">
                <a:latin typeface="Verdana" panose="020B0604030504040204" pitchFamily="34" charset="0"/>
                <a:ea typeface="Verdana" panose="020B0604030504040204" pitchFamily="34" charset="0"/>
              </a:rPr>
              <a:t> </a:t>
            </a:r>
            <a:r>
              <a:rPr lang="en-US" sz="1000" b="1" dirty="0" err="1">
                <a:latin typeface="Verdana" panose="020B0604030504040204" pitchFamily="34" charset="0"/>
                <a:ea typeface="Verdana" panose="020B0604030504040204" pitchFamily="34" charset="0"/>
              </a:rPr>
              <a:t>eura</a:t>
            </a:r>
            <a:r>
              <a:rPr lang="hr-HR" sz="1000" b="1" dirty="0">
                <a:latin typeface="Verdana" panose="020B0604030504040204" pitchFamily="34" charset="0"/>
                <a:ea typeface="Verdana" panose="020B0604030504040204" pitchFamily="34" charset="0"/>
              </a:rPr>
              <a:t>     OSTVARENO   1.795,00 eura</a:t>
            </a:r>
          </a:p>
          <a:p>
            <a:endParaRPr lang="hr-HR" sz="1000" dirty="0">
              <a:latin typeface="Verdana" panose="020B0604030504040204" pitchFamily="34" charset="0"/>
              <a:ea typeface="Verdana" panose="020B0604030504040204" pitchFamily="34" charset="0"/>
            </a:endParaRPr>
          </a:p>
          <a:p>
            <a:r>
              <a:rPr lang="hr-HR" sz="1000" dirty="0">
                <a:latin typeface="Verdana" panose="020B0604030504040204" pitchFamily="34" charset="0"/>
                <a:ea typeface="Verdana" panose="020B0604030504040204" pitchFamily="34" charset="0"/>
              </a:rPr>
              <a:t>     </a:t>
            </a:r>
          </a:p>
        </p:txBody>
      </p:sp>
    </p:spTree>
    <p:extLst>
      <p:ext uri="{BB962C8B-B14F-4D97-AF65-F5344CB8AC3E}">
        <p14:creationId xmlns:p14="http://schemas.microsoft.com/office/powerpoint/2010/main" val="35651450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24829" y="802888"/>
            <a:ext cx="5658879" cy="7325082"/>
          </a:xfrm>
          <a:prstGeom prst="rect">
            <a:avLst/>
          </a:prstGeom>
          <a:noFill/>
        </p:spPr>
        <p:txBody>
          <a:bodyPr wrap="square" rtlCol="0">
            <a:spAutoFit/>
          </a:bodyPr>
          <a:lstStyle/>
          <a:p>
            <a:r>
              <a:rPr lang="pl-PL" sz="1000" dirty="0">
                <a:latin typeface="Verdana" panose="020B0604030504040204" pitchFamily="34" charset="0"/>
                <a:ea typeface="Verdana" panose="020B0604030504040204" pitchFamily="34" charset="0"/>
              </a:rPr>
              <a:t>           3.5 Sajmovi, posebne prezentacije i poslovne radionice</a:t>
            </a:r>
          </a:p>
          <a:p>
            <a:endParaRPr lang="pl-PL" sz="1000" dirty="0">
              <a:latin typeface="Verdana" panose="020B0604030504040204" pitchFamily="34" charset="0"/>
              <a:ea typeface="Verdana" panose="020B0604030504040204" pitchFamily="34" charset="0"/>
            </a:endParaRPr>
          </a:p>
          <a:p>
            <a:r>
              <a:rPr lang="pl-PL" sz="1000" b="1" dirty="0">
                <a:latin typeface="Verdana" panose="020B0604030504040204" pitchFamily="34" charset="0"/>
                <a:ea typeface="Verdana" panose="020B0604030504040204" pitchFamily="34" charset="0"/>
              </a:rPr>
              <a:t>PLAN   2.000 eura                REBALANS 0 eura                OSTVARENO   0 eura</a:t>
            </a:r>
          </a:p>
          <a:p>
            <a:endParaRPr lang="pl-PL" sz="1000" b="1" dirty="0">
              <a:latin typeface="Verdana" panose="020B0604030504040204" pitchFamily="34" charset="0"/>
              <a:ea typeface="Verdana" panose="020B0604030504040204" pitchFamily="34" charset="0"/>
            </a:endParaRPr>
          </a:p>
          <a:p>
            <a:endParaRPr lang="pl-PL" sz="1000" b="1" dirty="0">
              <a:latin typeface="Verdana" panose="020B0604030504040204" pitchFamily="34" charset="0"/>
              <a:ea typeface="Verdana" panose="020B0604030504040204" pitchFamily="34" charset="0"/>
            </a:endParaRPr>
          </a:p>
          <a:p>
            <a:r>
              <a:rPr lang="pl-PL" sz="1000" b="1" dirty="0">
                <a:latin typeface="Verdana" panose="020B0604030504040204" pitchFamily="34" charset="0"/>
                <a:ea typeface="Verdana" panose="020B0604030504040204" pitchFamily="34" charset="0"/>
              </a:rPr>
              <a:t>         </a:t>
            </a:r>
            <a:r>
              <a:rPr lang="pl-PL" sz="1000" dirty="0">
                <a:latin typeface="Verdana" panose="020B0604030504040204" pitchFamily="34" charset="0"/>
                <a:ea typeface="Verdana" panose="020B0604030504040204" pitchFamily="34" charset="0"/>
              </a:rPr>
              <a:t>   3.6   Suradnja sa organizatorima putovanja</a:t>
            </a:r>
          </a:p>
          <a:p>
            <a:endParaRPr lang="pl-PL" sz="1000" b="1" dirty="0">
              <a:latin typeface="Verdana" panose="020B0604030504040204" pitchFamily="34" charset="0"/>
              <a:ea typeface="Verdana" panose="020B0604030504040204" pitchFamily="34" charset="0"/>
            </a:endParaRPr>
          </a:p>
          <a:p>
            <a:r>
              <a:rPr lang="pl-PL" sz="1000" b="1" dirty="0">
                <a:latin typeface="Verdana" panose="020B0604030504040204" pitchFamily="34" charset="0"/>
                <a:ea typeface="Verdana" panose="020B0604030504040204" pitchFamily="34" charset="0"/>
              </a:rPr>
              <a:t>PLAN    0 EURA              REBALANS  0 eura               OSTVARENO    0 eura     </a:t>
            </a:r>
          </a:p>
          <a:p>
            <a:endParaRPr lang="pl-PL" sz="1000" b="1" dirty="0">
              <a:latin typeface="Verdana" panose="020B0604030504040204" pitchFamily="34" charset="0"/>
              <a:ea typeface="Verdana" panose="020B0604030504040204" pitchFamily="34" charset="0"/>
            </a:endParaRPr>
          </a:p>
          <a:p>
            <a:endParaRPr lang="pl-PL" sz="1000" dirty="0">
              <a:latin typeface="Verdana" panose="020B0604030504040204" pitchFamily="34" charset="0"/>
              <a:ea typeface="Verdana" panose="020B0604030504040204" pitchFamily="34" charset="0"/>
            </a:endParaRPr>
          </a:p>
          <a:p>
            <a:r>
              <a:rPr lang="pl-PL" sz="1000" dirty="0">
                <a:latin typeface="Verdana" panose="020B0604030504040204" pitchFamily="34" charset="0"/>
                <a:ea typeface="Verdana" panose="020B0604030504040204" pitchFamily="34" charset="0"/>
              </a:rPr>
              <a:t>            3.7    Kreiranje promotivnog materijala   </a:t>
            </a:r>
            <a:endParaRPr lang="en-US" sz="1000"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OPIS</a:t>
            </a:r>
          </a:p>
          <a:p>
            <a:r>
              <a:rPr lang="en-US" sz="1000" dirty="0" err="1">
                <a:latin typeface="Verdana" panose="020B0604030504040204" pitchFamily="34" charset="0"/>
                <a:ea typeface="Verdana" panose="020B0604030504040204" pitchFamily="34" charset="0"/>
              </a:rPr>
              <a:t>Tijekom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svibnja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lipnja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tiskali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smo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vodič</a:t>
            </a:r>
            <a:r>
              <a:rPr lang="en-US" sz="1000" dirty="0">
                <a:latin typeface="Verdana" panose="020B0604030504040204" pitchFamily="34" charset="0"/>
                <a:ea typeface="Verdana" panose="020B0604030504040204" pitchFamily="34" charset="0"/>
              </a:rPr>
              <a:t> za </a:t>
            </a:r>
            <a:r>
              <a:rPr lang="en-US" sz="1000" dirty="0" err="1">
                <a:latin typeface="Verdana" panose="020B0604030504040204" pitchFamily="34" charset="0"/>
                <a:ea typeface="Verdana" panose="020B0604030504040204" pitchFamily="34" charset="0"/>
              </a:rPr>
              <a:t>bicikliste</a:t>
            </a:r>
            <a:r>
              <a:rPr lang="en-US" sz="1000" dirty="0">
                <a:latin typeface="Verdana" panose="020B0604030504040204" pitchFamily="34" charset="0"/>
                <a:ea typeface="Verdana" panose="020B0604030504040204" pitchFamily="34" charset="0"/>
              </a:rPr>
              <a:t> BIKE PAGOUTDOOR u 2.000 </a:t>
            </a:r>
            <a:r>
              <a:rPr lang="en-US" sz="1000" dirty="0" err="1">
                <a:latin typeface="Verdana" panose="020B0604030504040204" pitchFamily="34" charset="0"/>
                <a:ea typeface="Verdana" panose="020B0604030504040204" pitchFamily="34" charset="0"/>
              </a:rPr>
              <a:t>komada</a:t>
            </a:r>
            <a:r>
              <a:rPr lang="en-US" sz="1000" dirty="0">
                <a:latin typeface="Verdana" panose="020B0604030504040204" pitchFamily="34" charset="0"/>
                <a:ea typeface="Verdana" panose="020B0604030504040204" pitchFamily="34" charset="0"/>
              </a:rPr>
              <a:t>. Taj </a:t>
            </a:r>
            <a:r>
              <a:rPr lang="en-US" sz="1000" dirty="0" err="1">
                <a:latin typeface="Verdana" panose="020B0604030504040204" pitchFamily="34" charset="0"/>
                <a:ea typeface="Verdana" panose="020B0604030504040204" pitchFamily="34" charset="0"/>
              </a:rPr>
              <a:t>vodič</a:t>
            </a:r>
            <a:r>
              <a:rPr lang="en-US" sz="1000" dirty="0">
                <a:latin typeface="Verdana" panose="020B0604030504040204" pitchFamily="34" charset="0"/>
                <a:ea typeface="Verdana" panose="020B0604030504040204" pitchFamily="34" charset="0"/>
              </a:rPr>
              <a:t> je </a:t>
            </a:r>
            <a:r>
              <a:rPr lang="en-US" sz="1000" dirty="0" err="1">
                <a:latin typeface="Verdana" panose="020B0604030504040204" pitchFamily="34" charset="0"/>
                <a:ea typeface="Verdana" panose="020B0604030504040204" pitchFamily="34" charset="0"/>
              </a:rPr>
              <a:t>jako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tražen</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osobito</a:t>
            </a:r>
            <a:r>
              <a:rPr lang="en-US" sz="1000" dirty="0">
                <a:latin typeface="Verdana" panose="020B0604030504040204" pitchFamily="34" charset="0"/>
                <a:ea typeface="Verdana" panose="020B0604030504040204" pitchFamily="34" charset="0"/>
              </a:rPr>
              <a:t> od </a:t>
            </a:r>
            <a:r>
              <a:rPr lang="en-US" sz="1000" dirty="0" err="1">
                <a:latin typeface="Verdana" panose="020B0604030504040204" pitchFamily="34" charset="0"/>
                <a:ea typeface="Verdana" panose="020B0604030504040204" pitchFamily="34" charset="0"/>
              </a:rPr>
              <a:t>strane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posjetitelja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kampa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Aminess</a:t>
            </a:r>
            <a:r>
              <a:rPr lang="en-US" sz="1000" dirty="0">
                <a:latin typeface="Verdana" panose="020B0604030504040204" pitchFamily="34" charset="0"/>
                <a:ea typeface="Verdana" panose="020B0604030504040204" pitchFamily="34" charset="0"/>
              </a:rPr>
              <a:t> Avalona.</a:t>
            </a:r>
          </a:p>
          <a:p>
            <a:r>
              <a:rPr lang="en-US" sz="1000" dirty="0">
                <a:latin typeface="Verdana" panose="020B0604030504040204" pitchFamily="34" charset="0"/>
                <a:ea typeface="Verdana" panose="020B0604030504040204" pitchFamily="34" charset="0"/>
              </a:rPr>
              <a:t>I </a:t>
            </a:r>
            <a:r>
              <a:rPr lang="en-US" sz="1000" dirty="0" err="1">
                <a:latin typeface="Verdana" panose="020B0604030504040204" pitchFamily="34" charset="0"/>
                <a:ea typeface="Verdana" panose="020B0604030504040204" pitchFamily="34" charset="0"/>
              </a:rPr>
              <a:t>dalje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financiramo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aplikaciju</a:t>
            </a:r>
            <a:r>
              <a:rPr lang="pl-PL" sz="1000" dirty="0">
                <a:latin typeface="Verdana" panose="020B0604030504040204" pitchFamily="34" charset="0"/>
                <a:ea typeface="Verdana" panose="020B0604030504040204" pitchFamily="34" charset="0"/>
              </a:rPr>
              <a:t> </a:t>
            </a:r>
            <a:r>
              <a:rPr lang="en-US" sz="1000" dirty="0">
                <a:latin typeface="Verdana" panose="020B0604030504040204" pitchFamily="34" charset="0"/>
                <a:ea typeface="Verdana" panose="020B0604030504040204" pitchFamily="34" charset="0"/>
              </a:rPr>
              <a:t>GUIDE FOR YOU </a:t>
            </a:r>
            <a:r>
              <a:rPr lang="en-US" sz="1000" dirty="0" err="1">
                <a:latin typeface="Verdana" panose="020B0604030504040204" pitchFamily="34" charset="0"/>
                <a:ea typeface="Verdana" panose="020B0604030504040204" pitchFamily="34" charset="0"/>
              </a:rPr>
              <a:t>koja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nudi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svim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posjetiteljima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pregled</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atrakcija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Povljane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okolice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Zatim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našoj</a:t>
            </a:r>
            <a:r>
              <a:rPr lang="en-US" sz="1000" dirty="0">
                <a:latin typeface="Verdana" panose="020B0604030504040204" pitchFamily="34" charset="0"/>
                <a:ea typeface="Verdana" panose="020B0604030504040204" pitchFamily="34" charset="0"/>
              </a:rPr>
              <a:t> web </a:t>
            </a:r>
            <a:r>
              <a:rPr lang="en-US" sz="1000" dirty="0" err="1">
                <a:latin typeface="Verdana" panose="020B0604030504040204" pitchFamily="34" charset="0"/>
                <a:ea typeface="Verdana" panose="020B0604030504040204" pitchFamily="34" charset="0"/>
              </a:rPr>
              <a:t>stranici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imamo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virtualnu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šetnju</a:t>
            </a:r>
            <a:r>
              <a:rPr lang="en-US" sz="1000" dirty="0">
                <a:latin typeface="Verdana" panose="020B0604030504040204" pitchFamily="34" charset="0"/>
                <a:ea typeface="Verdana" panose="020B0604030504040204" pitchFamily="34" charset="0"/>
              </a:rPr>
              <a:t> VIRTUALNO 360 </a:t>
            </a:r>
            <a:r>
              <a:rPr lang="en-US" sz="1000" dirty="0" err="1">
                <a:latin typeface="Verdana" panose="020B0604030504040204" pitchFamily="34" charset="0"/>
                <a:ea typeface="Verdana" panose="020B0604030504040204" pitchFamily="34" charset="0"/>
              </a:rPr>
              <a:t>koja</a:t>
            </a:r>
            <a:r>
              <a:rPr lang="en-US" sz="1000" dirty="0">
                <a:latin typeface="Verdana" panose="020B0604030504040204" pitchFamily="34" charset="0"/>
                <a:ea typeface="Verdana" panose="020B0604030504040204" pitchFamily="34" charset="0"/>
              </a:rPr>
              <a:t> je </a:t>
            </a:r>
            <a:r>
              <a:rPr lang="en-US" sz="1000" dirty="0" err="1">
                <a:latin typeface="Verdana" panose="020B0604030504040204" pitchFamily="34" charset="0"/>
                <a:ea typeface="Verdana" panose="020B0604030504040204" pitchFamily="34" charset="0"/>
              </a:rPr>
              <a:t>sve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više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posjećena</a:t>
            </a:r>
            <a:r>
              <a:rPr lang="en-US" sz="1000" dirty="0">
                <a:latin typeface="Verdana" panose="020B0604030504040204" pitchFamily="34" charset="0"/>
                <a:ea typeface="Verdana" panose="020B0604030504040204" pitchFamily="34" charset="0"/>
              </a:rPr>
              <a:t>. Uz </a:t>
            </a:r>
            <a:r>
              <a:rPr lang="en-US" sz="1000" dirty="0" err="1">
                <a:latin typeface="Verdana" panose="020B0604030504040204" pitchFamily="34" charset="0"/>
                <a:ea typeface="Verdana" panose="020B0604030504040204" pitchFamily="34" charset="0"/>
              </a:rPr>
              <a:t>preglede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iz</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naše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Hrvatske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druga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država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najviše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pregleda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Sjedinjene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Američke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Države</a:t>
            </a:r>
            <a:r>
              <a:rPr lang="en-US" sz="1000" dirty="0">
                <a:latin typeface="Verdana" panose="020B0604030504040204" pitchFamily="34" charset="0"/>
                <a:ea typeface="Verdana" panose="020B0604030504040204" pitchFamily="34" charset="0"/>
              </a:rPr>
              <a:t>.</a:t>
            </a: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CILJ</a:t>
            </a:r>
          </a:p>
          <a:p>
            <a:r>
              <a:rPr lang="en-US" sz="1000" dirty="0">
                <a:latin typeface="Verdana" panose="020B0604030504040204" pitchFamily="34" charset="0"/>
                <a:ea typeface="Verdana" panose="020B0604030504040204" pitchFamily="34" charset="0"/>
              </a:rPr>
              <a:t>Online </a:t>
            </a:r>
            <a:r>
              <a:rPr lang="en-US" sz="1000" dirty="0" err="1">
                <a:latin typeface="Verdana" panose="020B0604030504040204" pitchFamily="34" charset="0"/>
                <a:ea typeface="Verdana" panose="020B0604030504040204" pitchFamily="34" charset="0"/>
              </a:rPr>
              <a:t>predstavljanje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dobiva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sve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više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važnosti</a:t>
            </a:r>
            <a:r>
              <a:rPr lang="en-US" sz="1000" dirty="0">
                <a:latin typeface="Verdana" panose="020B0604030504040204" pitchFamily="34" charset="0"/>
                <a:ea typeface="Verdana" panose="020B0604030504040204" pitchFamily="34" charset="0"/>
              </a:rPr>
              <a:t>, a mi </a:t>
            </a:r>
            <a:r>
              <a:rPr lang="en-US" sz="1000" dirty="0" err="1">
                <a:latin typeface="Verdana" panose="020B0604030504040204" pitchFamily="34" charset="0"/>
                <a:ea typeface="Verdana" panose="020B0604030504040204" pitchFamily="34" charset="0"/>
              </a:rPr>
              <a:t>sukladno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Zakonom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određenim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zadaćama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nastojimo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pronaći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pravo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sredstvo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kako</a:t>
            </a:r>
            <a:r>
              <a:rPr lang="en-US" sz="1000" dirty="0">
                <a:latin typeface="Verdana" panose="020B0604030504040204" pitchFamily="34" charset="0"/>
                <a:ea typeface="Verdana" panose="020B0604030504040204" pitchFamily="34" charset="0"/>
              </a:rPr>
              <a:t> bi </a:t>
            </a:r>
            <a:r>
              <a:rPr lang="en-US" sz="1000" dirty="0" err="1">
                <a:latin typeface="Verdana" panose="020B0604030504040204" pitchFamily="34" charset="0"/>
                <a:ea typeface="Verdana" panose="020B0604030504040204" pitchFamily="34" charset="0"/>
              </a:rPr>
              <a:t>doprli</a:t>
            </a:r>
            <a:r>
              <a:rPr lang="en-US" sz="1000" dirty="0">
                <a:latin typeface="Verdana" panose="020B0604030504040204" pitchFamily="34" charset="0"/>
                <a:ea typeface="Verdana" panose="020B0604030504040204" pitchFamily="34" charset="0"/>
              </a:rPr>
              <a:t> do </a:t>
            </a:r>
            <a:r>
              <a:rPr lang="en-US" sz="1000" dirty="0" err="1">
                <a:latin typeface="Verdana" panose="020B0604030504040204" pitchFamily="34" charset="0"/>
                <a:ea typeface="Verdana" panose="020B0604030504040204" pitchFamily="34" charset="0"/>
              </a:rPr>
              <a:t>većeg</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broja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budućih</a:t>
            </a:r>
            <a:r>
              <a:rPr lang="en-US" sz="1000" dirty="0">
                <a:latin typeface="Verdana" panose="020B0604030504040204" pitchFamily="34" charset="0"/>
                <a:ea typeface="Verdana" panose="020B0604030504040204" pitchFamily="34" charset="0"/>
              </a:rPr>
              <a:t> turista.</a:t>
            </a: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NOSITELJI</a:t>
            </a:r>
          </a:p>
          <a:p>
            <a:r>
              <a:rPr lang="en-US" sz="1000" dirty="0" err="1">
                <a:latin typeface="Verdana" panose="020B0604030504040204" pitchFamily="34" charset="0"/>
                <a:ea typeface="Verdana" panose="020B0604030504040204" pitchFamily="34" charset="0"/>
              </a:rPr>
              <a:t>Turistička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zajednica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Općine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Povljana</a:t>
            </a:r>
            <a:r>
              <a:rPr lang="en-US" sz="1000" dirty="0">
                <a:latin typeface="Verdana" panose="020B0604030504040204" pitchFamily="34" charset="0"/>
                <a:ea typeface="Verdana" panose="020B0604030504040204" pitchFamily="34" charset="0"/>
              </a:rPr>
              <a:t>, TZG Paga, TZG </a:t>
            </a:r>
            <a:r>
              <a:rPr lang="en-US" sz="1000" dirty="0" err="1">
                <a:latin typeface="Verdana" panose="020B0604030504040204" pitchFamily="34" charset="0"/>
                <a:ea typeface="Verdana" panose="020B0604030504040204" pitchFamily="34" charset="0"/>
              </a:rPr>
              <a:t>Novalja</a:t>
            </a:r>
            <a:r>
              <a:rPr lang="en-US" sz="1000" dirty="0">
                <a:latin typeface="Verdana" panose="020B0604030504040204" pitchFamily="34" charset="0"/>
                <a:ea typeface="Verdana" panose="020B0604030504040204" pitchFamily="34" charset="0"/>
              </a:rPr>
              <a:t>, TZO Kolan, TZM Stara </a:t>
            </a:r>
            <a:r>
              <a:rPr lang="en-US" sz="1000" dirty="0" err="1">
                <a:latin typeface="Verdana" panose="020B0604030504040204" pitchFamily="34" charset="0"/>
                <a:ea typeface="Verdana" panose="020B0604030504040204" pitchFamily="34" charset="0"/>
              </a:rPr>
              <a:t>Novalja</a:t>
            </a:r>
            <a:r>
              <a:rPr lang="en-US" sz="1000" dirty="0">
                <a:latin typeface="Verdana" panose="020B0604030504040204" pitchFamily="34" charset="0"/>
                <a:ea typeface="Verdana" panose="020B0604030504040204" pitchFamily="34" charset="0"/>
              </a:rPr>
              <a:t>.</a:t>
            </a: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REALIZACIJA</a:t>
            </a:r>
          </a:p>
          <a:p>
            <a:r>
              <a:rPr lang="en-US" sz="1000" b="1" dirty="0">
                <a:latin typeface="Verdana" panose="020B0604030504040204" pitchFamily="34" charset="0"/>
                <a:ea typeface="Verdana" panose="020B0604030504040204" pitchFamily="34" charset="0"/>
              </a:rPr>
              <a:t>PLAN   3.500 </a:t>
            </a:r>
            <a:r>
              <a:rPr lang="en-US" sz="1000" b="1" dirty="0" err="1">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REBALANS   1.987 </a:t>
            </a:r>
            <a:r>
              <a:rPr lang="en-US" sz="1000" b="1" dirty="0" err="1">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OSTVARENO  2.196 </a:t>
            </a:r>
            <a:r>
              <a:rPr lang="en-US" sz="1000" b="1" dirty="0" err="1">
                <a:latin typeface="Verdana" panose="020B0604030504040204" pitchFamily="34" charset="0"/>
                <a:ea typeface="Verdana" panose="020B0604030504040204" pitchFamily="34" charset="0"/>
              </a:rPr>
              <a:t>eura</a:t>
            </a:r>
            <a:endParaRPr lang="pl-PL" sz="1000" b="1" dirty="0">
              <a:latin typeface="Verdana" panose="020B0604030504040204" pitchFamily="34" charset="0"/>
              <a:ea typeface="Verdana" panose="020B0604030504040204" pitchFamily="34" charset="0"/>
            </a:endParaRPr>
          </a:p>
          <a:p>
            <a:endParaRPr lang="pl-PL" sz="1000"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           3.8      </a:t>
            </a:r>
            <a:r>
              <a:rPr lang="en-US" sz="1000" dirty="0" err="1">
                <a:latin typeface="Verdana" panose="020B0604030504040204" pitchFamily="34" charset="0"/>
                <a:ea typeface="Verdana" panose="020B0604030504040204" pitchFamily="34" charset="0"/>
              </a:rPr>
              <a:t>Internetske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stranice</a:t>
            </a:r>
            <a:endParaRPr lang="en-US" sz="1000"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HOSTING MREŽNE STRANICE</a:t>
            </a: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REALIZACIJA</a:t>
            </a:r>
          </a:p>
          <a:p>
            <a:r>
              <a:rPr lang="en-US" sz="1000" b="1" dirty="0">
                <a:latin typeface="Verdana" panose="020B0604030504040204" pitchFamily="34" charset="0"/>
                <a:ea typeface="Verdana" panose="020B0604030504040204" pitchFamily="34" charset="0"/>
              </a:rPr>
              <a:t>PLAN     2.000 </a:t>
            </a:r>
            <a:r>
              <a:rPr lang="en-US" sz="1000" b="1" dirty="0" err="1">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REBALANS  443 </a:t>
            </a:r>
            <a:r>
              <a:rPr lang="en-US" sz="1000" b="1" dirty="0" err="1">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OSTVARENO  36</a:t>
            </a:r>
            <a:r>
              <a:rPr lang="hr-HR" sz="1000" b="1" dirty="0">
                <a:latin typeface="Verdana" panose="020B0604030504040204" pitchFamily="34" charset="0"/>
                <a:ea typeface="Verdana" panose="020B0604030504040204" pitchFamily="34" charset="0"/>
              </a:rPr>
              <a:t>9</a:t>
            </a:r>
            <a:r>
              <a:rPr lang="en-US" sz="1000" b="1" dirty="0">
                <a:latin typeface="Verdana" panose="020B0604030504040204" pitchFamily="34" charset="0"/>
                <a:ea typeface="Verdana" panose="020B0604030504040204" pitchFamily="34" charset="0"/>
              </a:rPr>
              <a:t> </a:t>
            </a:r>
            <a:r>
              <a:rPr lang="en-US" sz="1000" b="1" dirty="0" err="1">
                <a:latin typeface="Verdana" panose="020B0604030504040204" pitchFamily="34" charset="0"/>
                <a:ea typeface="Verdana" panose="020B0604030504040204" pitchFamily="34" charset="0"/>
              </a:rPr>
              <a:t>eura</a:t>
            </a:r>
            <a:endParaRPr lang="en-US" sz="1000" b="1"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           3.9    </a:t>
            </a:r>
            <a:r>
              <a:rPr lang="en-US" sz="1000" dirty="0" err="1">
                <a:latin typeface="Verdana" panose="020B0604030504040204" pitchFamily="34" charset="0"/>
                <a:ea typeface="Verdana" panose="020B0604030504040204" pitchFamily="34" charset="0"/>
              </a:rPr>
              <a:t>Kreiranje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upravljanje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bazama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turističkih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podataka</a:t>
            </a:r>
            <a:endParaRPr lang="en-US" sz="1000"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OTKUP PROFESIONALNIH FOTOGRAFIJA</a:t>
            </a:r>
          </a:p>
          <a:p>
            <a:endParaRPr lang="en-US" sz="1000" b="1" dirty="0">
              <a:latin typeface="Verdana" panose="020B0604030504040204" pitchFamily="34" charset="0"/>
              <a:ea typeface="Verdana" panose="020B0604030504040204" pitchFamily="34" charset="0"/>
            </a:endParaRPr>
          </a:p>
          <a:p>
            <a:r>
              <a:rPr lang="en-US" sz="1000" b="1" dirty="0">
                <a:latin typeface="Verdana" panose="020B0604030504040204" pitchFamily="34" charset="0"/>
                <a:ea typeface="Verdana" panose="020B0604030504040204" pitchFamily="34" charset="0"/>
              </a:rPr>
              <a:t>PLAN  1.500 </a:t>
            </a:r>
            <a:r>
              <a:rPr lang="en-US" sz="1000" b="1" dirty="0" err="1">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REBALANS  1.650 </a:t>
            </a:r>
            <a:r>
              <a:rPr lang="en-US" sz="1000" b="1" dirty="0" err="1">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OSTVARENO  1.652 </a:t>
            </a:r>
            <a:r>
              <a:rPr lang="en-US" sz="1000" b="1" dirty="0" err="1">
                <a:latin typeface="Verdana" panose="020B0604030504040204" pitchFamily="34" charset="0"/>
                <a:ea typeface="Verdana" panose="020B0604030504040204" pitchFamily="34" charset="0"/>
              </a:rPr>
              <a:t>eura</a:t>
            </a:r>
            <a:endParaRPr lang="pl-PL" sz="10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8442696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20970" y="1482810"/>
            <a:ext cx="5468816" cy="2462213"/>
          </a:xfrm>
          <a:prstGeom prst="rect">
            <a:avLst/>
          </a:prstGeom>
          <a:noFill/>
        </p:spPr>
        <p:txBody>
          <a:bodyPr wrap="square" rtlCol="0">
            <a:spAutoFit/>
          </a:bodyPr>
          <a:lstStyle/>
          <a:p>
            <a:pPr marL="457194" indent="-457194">
              <a:buAutoNum type="arabicPeriod"/>
            </a:pPr>
            <a:r>
              <a:rPr lang="hr-HR" sz="1400" dirty="0">
                <a:latin typeface="Verdana" panose="020B0604030504040204" pitchFamily="34" charset="0"/>
                <a:ea typeface="Verdana" panose="020B0604030504040204" pitchFamily="34" charset="0"/>
              </a:rPr>
              <a:t>STATISTIČKI POKAZATELJI TURISTIČKOG PROMETA U 2025. GODINI</a:t>
            </a:r>
          </a:p>
          <a:p>
            <a:pPr marL="457194" indent="-457194">
              <a:buAutoNum type="arabicPeriod"/>
            </a:pPr>
            <a:r>
              <a:rPr lang="hr-HR" sz="1400" dirty="0">
                <a:latin typeface="Verdana" panose="020B0604030504040204" pitchFamily="34" charset="0"/>
                <a:ea typeface="Verdana" panose="020B0604030504040204" pitchFamily="34" charset="0"/>
              </a:rPr>
              <a:t>IZVRŠENJE I IZDACI PROGRAMA RADA</a:t>
            </a:r>
          </a:p>
          <a:p>
            <a:r>
              <a:rPr lang="hr-HR" sz="1400" dirty="0">
                <a:latin typeface="Verdana" panose="020B0604030504040204" pitchFamily="34" charset="0"/>
                <a:ea typeface="Verdana" panose="020B0604030504040204" pitchFamily="34" charset="0"/>
              </a:rPr>
              <a:t>      - Analiza po planiranim aktivnostima,</a:t>
            </a:r>
          </a:p>
          <a:p>
            <a:r>
              <a:rPr lang="hr-HR" sz="1400" dirty="0">
                <a:latin typeface="Verdana" panose="020B0604030504040204" pitchFamily="34" charset="0"/>
                <a:ea typeface="Verdana" panose="020B0604030504040204" pitchFamily="34" charset="0"/>
              </a:rPr>
              <a:t>      - Izdaci za poslovanje turističkog ureda i rad tijela</a:t>
            </a:r>
            <a:endParaRPr lang="en-US" sz="1400" dirty="0">
              <a:latin typeface="Verdana" panose="020B0604030504040204" pitchFamily="34" charset="0"/>
              <a:ea typeface="Verdana" panose="020B0604030504040204" pitchFamily="34" charset="0"/>
            </a:endParaRPr>
          </a:p>
          <a:p>
            <a:r>
              <a:rPr lang="en-US" sz="1400" dirty="0">
                <a:latin typeface="Verdana" panose="020B0604030504040204" pitchFamily="34" charset="0"/>
                <a:ea typeface="Verdana" panose="020B0604030504040204" pitchFamily="34" charset="0"/>
              </a:rPr>
              <a:t>        </a:t>
            </a:r>
            <a:r>
              <a:rPr lang="hr-HR" sz="1400" dirty="0">
                <a:latin typeface="Verdana" panose="020B0604030504040204" pitchFamily="34" charset="0"/>
                <a:ea typeface="Verdana" panose="020B0604030504040204" pitchFamily="34" charset="0"/>
              </a:rPr>
              <a:t> Zajednice,</a:t>
            </a:r>
          </a:p>
          <a:p>
            <a:r>
              <a:rPr lang="hr-HR" sz="1400" dirty="0">
                <a:latin typeface="Verdana" panose="020B0604030504040204" pitchFamily="34" charset="0"/>
                <a:ea typeface="Verdana" panose="020B0604030504040204" pitchFamily="34" charset="0"/>
              </a:rPr>
              <a:t>      - Tablica</a:t>
            </a:r>
          </a:p>
          <a:p>
            <a:pPr marL="457194" indent="-457194">
              <a:buAutoNum type="arabicPeriod" startAt="3"/>
            </a:pPr>
            <a:r>
              <a:rPr lang="hr-HR" sz="1400" dirty="0">
                <a:latin typeface="Verdana" panose="020B0604030504040204" pitchFamily="34" charset="0"/>
                <a:ea typeface="Verdana" panose="020B0604030504040204" pitchFamily="34" charset="0"/>
              </a:rPr>
              <a:t>FINANCIJSKI REZULTAT POSLOVANJA </a:t>
            </a:r>
          </a:p>
          <a:p>
            <a:pPr marL="457194" indent="-457194">
              <a:buAutoNum type="arabicPeriod" startAt="3"/>
            </a:pPr>
            <a:r>
              <a:rPr lang="hr-HR" sz="1400" dirty="0">
                <a:latin typeface="Verdana" panose="020B0604030504040204" pitchFamily="34" charset="0"/>
                <a:ea typeface="Verdana" panose="020B0604030504040204" pitchFamily="34" charset="0"/>
              </a:rPr>
              <a:t>USPOREDBA FINANCIJSKOG PLANA I NJEGOVA OSTVARENJA S OBRAZLOŽENJEM ODSTUPANJA</a:t>
            </a:r>
          </a:p>
          <a:p>
            <a:pPr marL="457194" indent="-457194">
              <a:buAutoNum type="arabicPeriod" startAt="3"/>
            </a:pPr>
            <a:r>
              <a:rPr lang="hr-HR" sz="1400" dirty="0">
                <a:latin typeface="Verdana" panose="020B0604030504040204" pitchFamily="34" charset="0"/>
                <a:ea typeface="Verdana" panose="020B0604030504040204" pitchFamily="34" charset="0"/>
              </a:rPr>
              <a:t>ANALIZA I OCJENE IZVRŠENJA PROGRAMA RADA</a:t>
            </a:r>
          </a:p>
        </p:txBody>
      </p:sp>
    </p:spTree>
    <p:extLst>
      <p:ext uri="{BB962C8B-B14F-4D97-AF65-F5344CB8AC3E}">
        <p14:creationId xmlns:p14="http://schemas.microsoft.com/office/powerpoint/2010/main" val="12768538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niOkvir 1">
            <a:extLst>
              <a:ext uri="{FF2B5EF4-FFF2-40B4-BE49-F238E27FC236}">
                <a16:creationId xmlns:a16="http://schemas.microsoft.com/office/drawing/2014/main" id="{C1FD1C3D-5610-5F0F-87D2-BC8300D5A491}"/>
              </a:ext>
            </a:extLst>
          </p:cNvPr>
          <p:cNvSpPr txBox="1"/>
          <p:nvPr/>
        </p:nvSpPr>
        <p:spPr>
          <a:xfrm>
            <a:off x="452927" y="572570"/>
            <a:ext cx="5939327" cy="7325082"/>
          </a:xfrm>
          <a:prstGeom prst="rect">
            <a:avLst/>
          </a:prstGeom>
          <a:noFill/>
        </p:spPr>
        <p:txBody>
          <a:bodyPr wrap="square" rtlCol="0">
            <a:spAutoFit/>
          </a:bodyPr>
          <a:lstStyle/>
          <a:p>
            <a:r>
              <a:rPr lang="en-US" sz="1000" dirty="0">
                <a:latin typeface="Verdana" panose="020B0604030504040204" pitchFamily="34" charset="0"/>
                <a:ea typeface="Verdana" panose="020B0604030504040204" pitchFamily="34" charset="0"/>
              </a:rPr>
              <a:t>             3.10  </a:t>
            </a:r>
            <a:r>
              <a:rPr lang="en-US" sz="1000" dirty="0" err="1">
                <a:latin typeface="Verdana" panose="020B0604030504040204" pitchFamily="34" charset="0"/>
                <a:ea typeface="Verdana" panose="020B0604030504040204" pitchFamily="34" charset="0"/>
              </a:rPr>
              <a:t>Turističko-informativne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aktivnosti</a:t>
            </a:r>
            <a:endParaRPr lang="en-US" sz="1000"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OPIS</a:t>
            </a:r>
          </a:p>
          <a:p>
            <a:r>
              <a:rPr lang="en-US" sz="1000" dirty="0">
                <a:latin typeface="Verdana" panose="020B0604030504040204" pitchFamily="34" charset="0"/>
                <a:ea typeface="Verdana" panose="020B0604030504040204" pitchFamily="34" charset="0"/>
              </a:rPr>
              <a:t>1. </a:t>
            </a:r>
            <a:r>
              <a:rPr lang="en-US" sz="1000" dirty="0" err="1">
                <a:latin typeface="Verdana" panose="020B0604030504040204" pitchFamily="34" charset="0"/>
                <a:ea typeface="Verdana" panose="020B0604030504040204" pitchFamily="34" charset="0"/>
              </a:rPr>
              <a:t>Provođenje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zadataka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utvrđenih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programom</a:t>
            </a:r>
            <a:r>
              <a:rPr lang="en-US" sz="1000" dirty="0">
                <a:latin typeface="Verdana" panose="020B0604030504040204" pitchFamily="34" charset="0"/>
                <a:ea typeface="Verdana" panose="020B0604030504040204" pitchFamily="34" charset="0"/>
              </a:rPr>
              <a:t> rada Zajednice,</a:t>
            </a:r>
          </a:p>
          <a:p>
            <a:r>
              <a:rPr lang="en-US" sz="1000" dirty="0">
                <a:latin typeface="Verdana" panose="020B0604030504040204" pitchFamily="34" charset="0"/>
                <a:ea typeface="Verdana" panose="020B0604030504040204" pitchFamily="34" charset="0"/>
              </a:rPr>
              <a:t>2. </a:t>
            </a:r>
            <a:r>
              <a:rPr lang="en-US" sz="1000" dirty="0" err="1">
                <a:latin typeface="Verdana" panose="020B0604030504040204" pitchFamily="34" charset="0"/>
                <a:ea typeface="Verdana" panose="020B0604030504040204" pitchFamily="34" charset="0"/>
              </a:rPr>
              <a:t>Obavljanje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pravnih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financijskih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knjigovodstvenih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poslova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kadrovskih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općih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poslova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vođenje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evidencija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statističkih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podatka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utvrđenih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propisima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aktima</a:t>
            </a:r>
            <a:r>
              <a:rPr lang="en-US" sz="1000" dirty="0">
                <a:latin typeface="Verdana" panose="020B0604030504040204" pitchFamily="34" charset="0"/>
                <a:ea typeface="Verdana" panose="020B0604030504040204" pitchFamily="34" charset="0"/>
              </a:rPr>
              <a:t> Zajednice,</a:t>
            </a:r>
          </a:p>
          <a:p>
            <a:r>
              <a:rPr lang="en-US" sz="1000" dirty="0">
                <a:latin typeface="Verdana" panose="020B0604030504040204" pitchFamily="34" charset="0"/>
                <a:ea typeface="Verdana" panose="020B0604030504040204" pitchFamily="34" charset="0"/>
              </a:rPr>
              <a:t>3. </a:t>
            </a:r>
            <a:r>
              <a:rPr lang="en-US" sz="1000" dirty="0" err="1">
                <a:latin typeface="Verdana" panose="020B0604030504040204" pitchFamily="34" charset="0"/>
                <a:ea typeface="Verdana" panose="020B0604030504040204" pitchFamily="34" charset="0"/>
              </a:rPr>
              <a:t>Davanje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tijelima</a:t>
            </a:r>
            <a:r>
              <a:rPr lang="en-US" sz="1000" dirty="0">
                <a:latin typeface="Verdana" panose="020B0604030504040204" pitchFamily="34" charset="0"/>
                <a:ea typeface="Verdana" panose="020B0604030504040204" pitchFamily="34" charset="0"/>
              </a:rPr>
              <a:t> Zajednice </a:t>
            </a:r>
            <a:r>
              <a:rPr lang="en-US" sz="1000" dirty="0" err="1">
                <a:latin typeface="Verdana" panose="020B0604030504040204" pitchFamily="34" charset="0"/>
                <a:ea typeface="Verdana" panose="020B0604030504040204" pitchFamily="34" charset="0"/>
              </a:rPr>
              <a:t>kao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drugim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zainteresiranim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stručna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mišljenja</a:t>
            </a:r>
            <a:r>
              <a:rPr lang="en-US" sz="1000" dirty="0">
                <a:latin typeface="Verdana" panose="020B0604030504040204" pitchFamily="34" charset="0"/>
                <a:ea typeface="Verdana" panose="020B0604030504040204" pitchFamily="34" charset="0"/>
              </a:rPr>
              <a:t> o </a:t>
            </a:r>
            <a:r>
              <a:rPr lang="en-US" sz="1000" dirty="0" err="1">
                <a:latin typeface="Verdana" panose="020B0604030504040204" pitchFamily="34" charset="0"/>
                <a:ea typeface="Verdana" panose="020B0604030504040204" pitchFamily="34" charset="0"/>
              </a:rPr>
              <a:t>pitanjima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iz</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djelokruga</a:t>
            </a:r>
            <a:r>
              <a:rPr lang="en-US" sz="1000" dirty="0">
                <a:latin typeface="Verdana" panose="020B0604030504040204" pitchFamily="34" charset="0"/>
                <a:ea typeface="Verdana" panose="020B0604030504040204" pitchFamily="34" charset="0"/>
              </a:rPr>
              <a:t> Zajednice,</a:t>
            </a:r>
          </a:p>
          <a:p>
            <a:r>
              <a:rPr lang="en-US" sz="1000" dirty="0">
                <a:latin typeface="Verdana" panose="020B0604030504040204" pitchFamily="34" charset="0"/>
                <a:ea typeface="Verdana" panose="020B0604030504040204" pitchFamily="34" charset="0"/>
              </a:rPr>
              <a:t>4. </a:t>
            </a:r>
            <a:r>
              <a:rPr lang="en-US" sz="1000" dirty="0" err="1">
                <a:latin typeface="Verdana" panose="020B0604030504040204" pitchFamily="34" charset="0"/>
                <a:ea typeface="Verdana" panose="020B0604030504040204" pitchFamily="34" charset="0"/>
              </a:rPr>
              <a:t>Prikupljanje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pružanje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informacija</a:t>
            </a:r>
            <a:r>
              <a:rPr lang="en-US" sz="1000" dirty="0">
                <a:latin typeface="Verdana" panose="020B0604030504040204" pitchFamily="34" charset="0"/>
                <a:ea typeface="Verdana" panose="020B0604030504040204" pitchFamily="34" charset="0"/>
              </a:rPr>
              <a:t> o </a:t>
            </a:r>
            <a:r>
              <a:rPr lang="en-US" sz="1000" dirty="0" err="1">
                <a:latin typeface="Verdana" panose="020B0604030504040204" pitchFamily="34" charset="0"/>
                <a:ea typeface="Verdana" panose="020B0604030504040204" pitchFamily="34" charset="0"/>
              </a:rPr>
              <a:t>turističkoj</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ponudi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kako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gostima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drugim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posjetiteljima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tako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medijima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stručnim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službama</a:t>
            </a:r>
            <a:r>
              <a:rPr lang="en-US" sz="1000" dirty="0">
                <a:latin typeface="Verdana" panose="020B0604030504040204" pitchFamily="34" charset="0"/>
                <a:ea typeface="Verdana" panose="020B0604030504040204" pitchFamily="34" charset="0"/>
              </a:rPr>
              <a:t>,</a:t>
            </a:r>
          </a:p>
          <a:p>
            <a:r>
              <a:rPr lang="en-US" sz="1000" dirty="0">
                <a:latin typeface="Verdana" panose="020B0604030504040204" pitchFamily="34" charset="0"/>
                <a:ea typeface="Verdana" panose="020B0604030504040204" pitchFamily="34" charset="0"/>
              </a:rPr>
              <a:t>5. </a:t>
            </a:r>
            <a:r>
              <a:rPr lang="en-US" sz="1000" dirty="0" err="1">
                <a:latin typeface="Verdana" panose="020B0604030504040204" pitchFamily="34" charset="0"/>
                <a:ea typeface="Verdana" panose="020B0604030504040204" pitchFamily="34" charset="0"/>
              </a:rPr>
              <a:t>Prikupljanje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mišljenja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posjetitelja</a:t>
            </a:r>
            <a:r>
              <a:rPr lang="en-US" sz="1000" dirty="0">
                <a:latin typeface="Verdana" panose="020B0604030504040204" pitchFamily="34" charset="0"/>
                <a:ea typeface="Verdana" panose="020B0604030504040204" pitchFamily="34" charset="0"/>
              </a:rPr>
              <a:t> o </a:t>
            </a:r>
            <a:r>
              <a:rPr lang="en-US" sz="1000" dirty="0" err="1">
                <a:latin typeface="Verdana" panose="020B0604030504040204" pitchFamily="34" charset="0"/>
                <a:ea typeface="Verdana" panose="020B0604030504040204" pitchFamily="34" charset="0"/>
              </a:rPr>
              <a:t>različitim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pitanjima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našeg</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područja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bilo</a:t>
            </a:r>
            <a:r>
              <a:rPr lang="en-US" sz="1000" dirty="0">
                <a:latin typeface="Verdana" panose="020B0604030504040204" pitchFamily="34" charset="0"/>
                <a:ea typeface="Verdana" panose="020B0604030504040204" pitchFamily="34" charset="0"/>
              </a:rPr>
              <a:t> da se </a:t>
            </a:r>
            <a:r>
              <a:rPr lang="en-US" sz="1000" dirty="0" err="1">
                <a:latin typeface="Verdana" panose="020B0604030504040204" pitchFamily="34" charset="0"/>
                <a:ea typeface="Verdana" panose="020B0604030504040204" pitchFamily="34" charset="0"/>
              </a:rPr>
              <a:t>radi</a:t>
            </a:r>
            <a:r>
              <a:rPr lang="en-US" sz="1000" dirty="0">
                <a:latin typeface="Verdana" panose="020B0604030504040204" pitchFamily="34" charset="0"/>
                <a:ea typeface="Verdana" panose="020B0604030504040204" pitchFamily="34" charset="0"/>
              </a:rPr>
              <a:t> o </a:t>
            </a:r>
            <a:r>
              <a:rPr lang="en-US" sz="1000" dirty="0" err="1">
                <a:latin typeface="Verdana" panose="020B0604030504040204" pitchFamily="34" charset="0"/>
                <a:ea typeface="Verdana" panose="020B0604030504040204" pitchFamily="34" charset="0"/>
              </a:rPr>
              <a:t>kritici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ili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pohvalama</a:t>
            </a:r>
            <a:r>
              <a:rPr lang="en-US" sz="1000" dirty="0">
                <a:latin typeface="Verdana" panose="020B0604030504040204" pitchFamily="34" charset="0"/>
                <a:ea typeface="Verdana" panose="020B0604030504040204" pitchFamily="34" charset="0"/>
              </a:rPr>
              <a:t>,</a:t>
            </a:r>
          </a:p>
          <a:p>
            <a:r>
              <a:rPr lang="en-US" sz="1000" dirty="0">
                <a:latin typeface="Verdana" panose="020B0604030504040204" pitchFamily="34" charset="0"/>
                <a:ea typeface="Verdana" panose="020B0604030504040204" pitchFamily="34" charset="0"/>
              </a:rPr>
              <a:t>6. </a:t>
            </a:r>
            <a:r>
              <a:rPr lang="en-US" sz="1000" dirty="0" err="1">
                <a:latin typeface="Verdana" panose="020B0604030504040204" pitchFamily="34" charset="0"/>
                <a:ea typeface="Verdana" panose="020B0604030504040204" pitchFamily="34" charset="0"/>
              </a:rPr>
              <a:t>Redovna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koordinacija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aktivnosti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Općinskim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službama</a:t>
            </a:r>
            <a:r>
              <a:rPr lang="en-US" sz="1000" dirty="0">
                <a:latin typeface="Verdana" panose="020B0604030504040204" pitchFamily="34" charset="0"/>
                <a:ea typeface="Verdana" panose="020B0604030504040204" pitchFamily="34" charset="0"/>
              </a:rPr>
              <a:t>.</a:t>
            </a: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CILJ</a:t>
            </a:r>
          </a:p>
          <a:p>
            <a:r>
              <a:rPr lang="en-US" sz="1000" dirty="0" err="1">
                <a:latin typeface="Verdana" panose="020B0604030504040204" pitchFamily="34" charset="0"/>
                <a:ea typeface="Verdana" panose="020B0604030504040204" pitchFamily="34" charset="0"/>
              </a:rPr>
              <a:t>Upravljanje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kvalitetom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ponude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razini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Općine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Povljana</a:t>
            </a:r>
            <a:r>
              <a:rPr lang="en-US" sz="1000" dirty="0">
                <a:latin typeface="Verdana" panose="020B0604030504040204" pitchFamily="34" charset="0"/>
                <a:ea typeface="Verdana" panose="020B0604030504040204" pitchFamily="34" charset="0"/>
              </a:rPr>
              <a:t>.</a:t>
            </a: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NOSITELJI</a:t>
            </a:r>
          </a:p>
          <a:p>
            <a:r>
              <a:rPr lang="en-US" sz="1000" dirty="0" err="1">
                <a:latin typeface="Verdana" panose="020B0604030504040204" pitchFamily="34" charset="0"/>
                <a:ea typeface="Verdana" panose="020B0604030504040204" pitchFamily="34" charset="0"/>
              </a:rPr>
              <a:t>Turistička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zajednica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Općine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Povljana</a:t>
            </a:r>
            <a:endParaRPr lang="en-US" sz="1000"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REALIZACIJA</a:t>
            </a:r>
          </a:p>
          <a:p>
            <a:r>
              <a:rPr lang="en-US" sz="1000" b="1" dirty="0">
                <a:latin typeface="Verdana" panose="020B0604030504040204" pitchFamily="34" charset="0"/>
                <a:ea typeface="Verdana" panose="020B0604030504040204" pitchFamily="34" charset="0"/>
              </a:rPr>
              <a:t>PLAN 26.000 </a:t>
            </a:r>
            <a:r>
              <a:rPr lang="en-US" sz="1000" b="1" dirty="0" err="1">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REBALANS   30.347 </a:t>
            </a:r>
            <a:r>
              <a:rPr lang="en-US" sz="1000" b="1" dirty="0" err="1">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OSTVARENO  30.520 </a:t>
            </a:r>
            <a:r>
              <a:rPr lang="en-US" sz="1000" b="1" dirty="0" err="1">
                <a:latin typeface="Verdana" panose="020B0604030504040204" pitchFamily="34" charset="0"/>
                <a:ea typeface="Verdana" panose="020B0604030504040204" pitchFamily="34" charset="0"/>
              </a:rPr>
              <a:t>eura</a:t>
            </a:r>
            <a:endParaRPr lang="en-US" sz="1000" b="1"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pPr marL="228600" indent="-228600">
              <a:buAutoNum type="arabicPlain" startAt="4"/>
            </a:pPr>
            <a:r>
              <a:rPr lang="en-US" sz="1000" dirty="0">
                <a:latin typeface="Verdana" panose="020B0604030504040204" pitchFamily="34" charset="0"/>
                <a:ea typeface="Verdana" panose="020B0604030504040204" pitchFamily="34" charset="0"/>
              </a:rPr>
              <a:t>DESTINACIJSKI MENADŽMENT</a:t>
            </a:r>
          </a:p>
          <a:p>
            <a:pPr marL="228600" indent="-228600">
              <a:buAutoNum type="arabicPlain" startAt="4"/>
            </a:pPr>
            <a:endParaRPr lang="en-US" sz="1000" dirty="0">
              <a:latin typeface="Verdana" panose="020B0604030504040204" pitchFamily="34" charset="0"/>
              <a:ea typeface="Verdana" panose="020B0604030504040204" pitchFamily="34" charset="0"/>
            </a:endParaRPr>
          </a:p>
          <a:p>
            <a:pPr marL="228600" indent="-228600">
              <a:buAutoNum type="arabicPlain" startAt="4"/>
            </a:pPr>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             4.1   </a:t>
            </a:r>
            <a:r>
              <a:rPr lang="en-US" sz="1000" dirty="0" err="1">
                <a:latin typeface="Verdana" panose="020B0604030504040204" pitchFamily="34" charset="0"/>
                <a:ea typeface="Verdana" panose="020B0604030504040204" pitchFamily="34" charset="0"/>
              </a:rPr>
              <a:t>Turistički-informacijski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sustavi</a:t>
            </a:r>
            <a:r>
              <a:rPr lang="en-US" sz="1000" dirty="0">
                <a:latin typeface="Verdana" panose="020B0604030504040204" pitchFamily="34" charset="0"/>
                <a:ea typeface="Verdana" panose="020B0604030504040204" pitchFamily="34" charset="0"/>
              </a:rPr>
              <a:t> i </a:t>
            </a:r>
            <a:r>
              <a:rPr lang="en-US" sz="1000" dirty="0" err="1">
                <a:latin typeface="Verdana" panose="020B0604030504040204" pitchFamily="34" charset="0"/>
                <a:ea typeface="Verdana" panose="020B0604030504040204" pitchFamily="34" charset="0"/>
              </a:rPr>
              <a:t>aplikacije</a:t>
            </a:r>
            <a:endParaRPr lang="en-US" sz="1000"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hlinkClick r:id="rId2"/>
              </a:rPr>
              <a:t>www.croatia.hr</a:t>
            </a:r>
            <a:endParaRPr lang="en-US" sz="1000"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OPIS</a:t>
            </a:r>
          </a:p>
          <a:p>
            <a:r>
              <a:rPr lang="en-US" sz="1000" dirty="0" err="1">
                <a:latin typeface="Verdana" panose="020B0604030504040204" pitchFamily="34" charset="0"/>
                <a:ea typeface="Verdana" panose="020B0604030504040204" pitchFamily="34" charset="0"/>
              </a:rPr>
              <a:t>Dodavanje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događaja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teksta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tj</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ažuriranje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poddomene</a:t>
            </a:r>
            <a:r>
              <a:rPr lang="en-US" sz="1000" dirty="0">
                <a:latin typeface="Verdana" panose="020B0604030504040204" pitchFamily="34" charset="0"/>
                <a:ea typeface="Verdana" panose="020B0604030504040204" pitchFamily="34" charset="0"/>
              </a:rPr>
              <a:t> visitpovljana.eu </a:t>
            </a:r>
            <a:r>
              <a:rPr lang="en-US" sz="1000" dirty="0" err="1">
                <a:latin typeface="Verdana" panose="020B0604030504040204" pitchFamily="34" charset="0"/>
                <a:ea typeface="Verdana" panose="020B0604030504040204" pitchFamily="34" charset="0"/>
              </a:rPr>
              <a:t>na</a:t>
            </a:r>
            <a:r>
              <a:rPr lang="en-US" sz="1000" dirty="0">
                <a:latin typeface="Verdana" panose="020B0604030504040204" pitchFamily="34" charset="0"/>
                <a:ea typeface="Verdana" panose="020B0604030504040204" pitchFamily="34" charset="0"/>
              </a:rPr>
              <a:t> </a:t>
            </a:r>
            <a:r>
              <a:rPr lang="en-US" sz="1000" dirty="0">
                <a:latin typeface="Verdana" panose="020B0604030504040204" pitchFamily="34" charset="0"/>
                <a:ea typeface="Verdana" panose="020B0604030504040204" pitchFamily="34" charset="0"/>
                <a:hlinkClick r:id="rId2"/>
              </a:rPr>
              <a:t>www.croatia.hr</a:t>
            </a:r>
            <a:r>
              <a:rPr lang="en-US" sz="1000" dirty="0">
                <a:latin typeface="Verdana" panose="020B0604030504040204" pitchFamily="34" charset="0"/>
                <a:ea typeface="Verdana" panose="020B0604030504040204" pitchFamily="34" charset="0"/>
              </a:rPr>
              <a:t>.</a:t>
            </a: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CILJ</a:t>
            </a:r>
          </a:p>
          <a:p>
            <a:r>
              <a:rPr lang="en-US" sz="1000" dirty="0">
                <a:latin typeface="Verdana" panose="020B0604030504040204" pitchFamily="34" charset="0"/>
                <a:ea typeface="Verdana" panose="020B0604030504040204" pitchFamily="34" charset="0"/>
              </a:rPr>
              <a:t>Rad </a:t>
            </a:r>
            <a:r>
              <a:rPr lang="en-US" sz="1000" dirty="0" err="1">
                <a:latin typeface="Verdana" panose="020B0604030504040204" pitchFamily="34" charset="0"/>
                <a:ea typeface="Verdana" panose="020B0604030504040204" pitchFamily="34" charset="0"/>
              </a:rPr>
              <a:t>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sljedećim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ciljevima</a:t>
            </a:r>
            <a:r>
              <a:rPr lang="en-US" sz="1000" dirty="0">
                <a:latin typeface="Verdana" panose="020B0604030504040204" pitchFamily="34" charset="0"/>
                <a:ea typeface="Verdana" panose="020B0604030504040204" pitchFamily="34" charset="0"/>
              </a:rPr>
              <a:t>: </a:t>
            </a:r>
          </a:p>
          <a:p>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unapređenje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sustava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funkcionalnosti</a:t>
            </a:r>
            <a:r>
              <a:rPr lang="en-US" sz="1000" dirty="0">
                <a:latin typeface="Verdana" panose="020B0604030504040204" pitchFamily="34" charset="0"/>
                <a:ea typeface="Verdana" panose="020B0604030504040204" pitchFamily="34" charset="0"/>
              </a:rPr>
              <a:t>,</a:t>
            </a:r>
          </a:p>
          <a:p>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optimizacija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korisničkog</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iskustva</a:t>
            </a:r>
            <a:r>
              <a:rPr lang="en-US" sz="1000" dirty="0">
                <a:latin typeface="Verdana" panose="020B0604030504040204" pitchFamily="34" charset="0"/>
                <a:ea typeface="Verdana" panose="020B0604030504040204" pitchFamily="34" charset="0"/>
              </a:rPr>
              <a:t>,</a:t>
            </a:r>
          </a:p>
          <a:p>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jačanje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jedinstvenog</a:t>
            </a:r>
            <a:r>
              <a:rPr lang="en-US" sz="1000" dirty="0">
                <a:latin typeface="Verdana" panose="020B0604030504040204" pitchFamily="34" charset="0"/>
                <a:ea typeface="Verdana" panose="020B0604030504040204" pitchFamily="34" charset="0"/>
              </a:rPr>
              <a:t> brand </a:t>
            </a:r>
            <a:r>
              <a:rPr lang="en-US" sz="1000" dirty="0" err="1">
                <a:latin typeface="Verdana" panose="020B0604030504040204" pitchFamily="34" charset="0"/>
                <a:ea typeface="Verdana" panose="020B0604030504040204" pitchFamily="34" charset="0"/>
              </a:rPr>
              <a:t>identiteta</a:t>
            </a:r>
            <a:r>
              <a:rPr lang="en-US" sz="1000" dirty="0">
                <a:latin typeface="Verdana" panose="020B0604030504040204" pitchFamily="34" charset="0"/>
                <a:ea typeface="Verdana" panose="020B0604030504040204" pitchFamily="34" charset="0"/>
              </a:rPr>
              <a:t>,</a:t>
            </a:r>
          </a:p>
          <a:p>
            <a:pPr marL="171450" indent="-171450">
              <a:buFontTx/>
              <a:buChar char="-"/>
            </a:pPr>
            <a:r>
              <a:rPr lang="en-US" sz="1000" dirty="0" err="1">
                <a:latin typeface="Verdana" panose="020B0604030504040204" pitchFamily="34" charset="0"/>
                <a:ea typeface="Verdana" panose="020B0604030504040204" pitchFamily="34" charset="0"/>
              </a:rPr>
              <a:t>povećanje</a:t>
            </a:r>
            <a:r>
              <a:rPr lang="en-US" sz="1000" dirty="0">
                <a:latin typeface="Verdana" panose="020B0604030504040204" pitchFamily="34" charset="0"/>
                <a:ea typeface="Verdana" panose="020B0604030504040204" pitchFamily="34" charset="0"/>
              </a:rPr>
              <a:t> org. </a:t>
            </a:r>
            <a:r>
              <a:rPr lang="en-US" sz="1000" dirty="0" err="1">
                <a:latin typeface="Verdana" panose="020B0604030504040204" pitchFamily="34" charset="0"/>
                <a:ea typeface="Verdana" panose="020B0604030504040204" pitchFamily="34" charset="0"/>
              </a:rPr>
              <a:t>prometa</a:t>
            </a:r>
            <a:r>
              <a:rPr lang="en-US" sz="1000" dirty="0">
                <a:latin typeface="Verdana" panose="020B0604030504040204" pitchFamily="34" charset="0"/>
                <a:ea typeface="Verdana" panose="020B0604030504040204" pitchFamily="34" charset="0"/>
              </a:rPr>
              <a:t>. </a:t>
            </a:r>
          </a:p>
          <a:p>
            <a:pPr marL="171450" indent="-171450">
              <a:buFontTx/>
              <a:buChar char="-"/>
            </a:pPr>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NOSITELJ</a:t>
            </a:r>
          </a:p>
          <a:p>
            <a:r>
              <a:rPr lang="en-US" sz="1000" dirty="0" err="1">
                <a:latin typeface="Verdana" panose="020B0604030504040204" pitchFamily="34" charset="0"/>
                <a:ea typeface="Verdana" panose="020B0604030504040204" pitchFamily="34" charset="0"/>
              </a:rPr>
              <a:t>Turistička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zajednica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Općine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Povljana</a:t>
            </a:r>
            <a:r>
              <a:rPr lang="en-US" sz="1000" dirty="0">
                <a:latin typeface="Verdana" panose="020B0604030504040204" pitchFamily="34" charset="0"/>
                <a:ea typeface="Verdana" panose="020B0604030504040204" pitchFamily="34" charset="0"/>
              </a:rPr>
              <a:t>, HTZ, TZ </a:t>
            </a:r>
            <a:r>
              <a:rPr lang="en-US" sz="1000" dirty="0" err="1">
                <a:latin typeface="Verdana" panose="020B0604030504040204" pitchFamily="34" charset="0"/>
                <a:ea typeface="Verdana" panose="020B0604030504040204" pitchFamily="34" charset="0"/>
              </a:rPr>
              <a:t>Zadarske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županije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sustav</a:t>
            </a:r>
            <a:r>
              <a:rPr lang="en-US" sz="1000" dirty="0">
                <a:latin typeface="Verdana" panose="020B0604030504040204" pitchFamily="34" charset="0"/>
                <a:ea typeface="Verdana" panose="020B0604030504040204" pitchFamily="34" charset="0"/>
              </a:rPr>
              <a:t> TZ</a:t>
            </a: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REALIZACIJA</a:t>
            </a:r>
          </a:p>
          <a:p>
            <a:r>
              <a:rPr lang="en-US" sz="1000" b="1" dirty="0">
                <a:latin typeface="Verdana" panose="020B0604030504040204" pitchFamily="34" charset="0"/>
                <a:ea typeface="Verdana" panose="020B0604030504040204" pitchFamily="34" charset="0"/>
              </a:rPr>
              <a:t>PLAN  500 </a:t>
            </a:r>
            <a:r>
              <a:rPr lang="en-US" sz="1000" b="1" dirty="0" err="1">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REBALANS  600 </a:t>
            </a:r>
            <a:r>
              <a:rPr lang="en-US" sz="1000" b="1" dirty="0" err="1">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OSTVARENO   765 </a:t>
            </a:r>
            <a:r>
              <a:rPr lang="en-US" sz="1000" b="1" dirty="0" err="1">
                <a:latin typeface="Verdana" panose="020B0604030504040204" pitchFamily="34" charset="0"/>
                <a:ea typeface="Verdana" panose="020B0604030504040204" pitchFamily="34" charset="0"/>
              </a:rPr>
              <a:t>eura</a:t>
            </a:r>
            <a:endParaRPr lang="en-150" sz="10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092116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niOkvir 1">
            <a:extLst>
              <a:ext uri="{FF2B5EF4-FFF2-40B4-BE49-F238E27FC236}">
                <a16:creationId xmlns:a16="http://schemas.microsoft.com/office/drawing/2014/main" id="{BFCE8E02-D477-1032-56CD-246E5BF81E4D}"/>
              </a:ext>
            </a:extLst>
          </p:cNvPr>
          <p:cNvSpPr txBox="1"/>
          <p:nvPr/>
        </p:nvSpPr>
        <p:spPr>
          <a:xfrm>
            <a:off x="463550" y="802482"/>
            <a:ext cx="5803900" cy="7940635"/>
          </a:xfrm>
          <a:prstGeom prst="rect">
            <a:avLst/>
          </a:prstGeom>
          <a:noFill/>
        </p:spPr>
        <p:txBody>
          <a:bodyPr wrap="square" rtlCol="0">
            <a:spAutoFit/>
          </a:bodyPr>
          <a:lstStyle/>
          <a:p>
            <a:r>
              <a:rPr lang="en-US" sz="1000" dirty="0">
                <a:latin typeface="Verdana" panose="020B0604030504040204" pitchFamily="34" charset="0"/>
                <a:ea typeface="Verdana" panose="020B0604030504040204" pitchFamily="34" charset="0"/>
              </a:rPr>
              <a:t>           4.2   </a:t>
            </a:r>
            <a:r>
              <a:rPr lang="en-US" sz="1000" dirty="0" err="1">
                <a:latin typeface="Verdana" panose="020B0604030504040204" pitchFamily="34" charset="0"/>
                <a:ea typeface="Verdana" panose="020B0604030504040204" pitchFamily="34" charset="0"/>
              </a:rPr>
              <a:t>Stručni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skupovi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edukacije</a:t>
            </a:r>
            <a:endParaRPr lang="en-US" sz="1000"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REALIZACIJA</a:t>
            </a:r>
          </a:p>
          <a:p>
            <a:r>
              <a:rPr lang="en-US" sz="1000" b="1" dirty="0">
                <a:latin typeface="Verdana" panose="020B0604030504040204" pitchFamily="34" charset="0"/>
                <a:ea typeface="Verdana" panose="020B0604030504040204" pitchFamily="34" charset="0"/>
              </a:rPr>
              <a:t>PLAN 1.500 </a:t>
            </a:r>
            <a:r>
              <a:rPr lang="en-US" sz="1000" b="1" dirty="0" err="1">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REBALANS 335 </a:t>
            </a:r>
            <a:r>
              <a:rPr lang="en-US" sz="1000" b="1" dirty="0" err="1">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OSTVARENO  66</a:t>
            </a:r>
            <a:r>
              <a:rPr lang="hr-HR" sz="1000" b="1" dirty="0">
                <a:latin typeface="Verdana" panose="020B0604030504040204" pitchFamily="34" charset="0"/>
                <a:ea typeface="Verdana" panose="020B0604030504040204" pitchFamily="34" charset="0"/>
              </a:rPr>
              <a:t>4</a:t>
            </a:r>
            <a:r>
              <a:rPr lang="en-US" sz="1000" b="1" dirty="0">
                <a:latin typeface="Verdana" panose="020B0604030504040204" pitchFamily="34" charset="0"/>
                <a:ea typeface="Verdana" panose="020B0604030504040204" pitchFamily="34" charset="0"/>
              </a:rPr>
              <a:t> </a:t>
            </a:r>
            <a:r>
              <a:rPr lang="en-US" sz="1000" b="1" dirty="0" err="1">
                <a:latin typeface="Verdana" panose="020B0604030504040204" pitchFamily="34" charset="0"/>
                <a:ea typeface="Verdana" panose="020B0604030504040204" pitchFamily="34" charset="0"/>
              </a:rPr>
              <a:t>eura</a:t>
            </a:r>
            <a:endParaRPr lang="en-US" sz="1000" b="1" dirty="0">
              <a:latin typeface="Verdana" panose="020B0604030504040204" pitchFamily="34" charset="0"/>
              <a:ea typeface="Verdana" panose="020B0604030504040204" pitchFamily="34" charset="0"/>
            </a:endParaRPr>
          </a:p>
          <a:p>
            <a:endParaRPr lang="en-US" sz="1000" b="1" dirty="0">
              <a:latin typeface="Verdana" panose="020B0604030504040204" pitchFamily="34" charset="0"/>
              <a:ea typeface="Verdana" panose="020B0604030504040204" pitchFamily="34" charset="0"/>
            </a:endParaRPr>
          </a:p>
          <a:p>
            <a:endParaRPr lang="en-US" sz="1000" b="1"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           4.3    </a:t>
            </a:r>
            <a:r>
              <a:rPr lang="en-US" sz="1000" dirty="0" err="1">
                <a:latin typeface="Verdana" panose="020B0604030504040204" pitchFamily="34" charset="0"/>
                <a:ea typeface="Verdana" panose="020B0604030504040204" pitchFamily="34" charset="0"/>
              </a:rPr>
              <a:t>Koordinacija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nadzor</a:t>
            </a:r>
            <a:endParaRPr lang="en-US" sz="1000"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REALIZACIJA</a:t>
            </a:r>
          </a:p>
          <a:p>
            <a:r>
              <a:rPr lang="en-US" sz="1000" b="1" dirty="0">
                <a:latin typeface="Verdana" panose="020B0604030504040204" pitchFamily="34" charset="0"/>
                <a:ea typeface="Verdana" panose="020B0604030504040204" pitchFamily="34" charset="0"/>
              </a:rPr>
              <a:t>PLAN  0 </a:t>
            </a:r>
            <a:r>
              <a:rPr lang="en-US" sz="1000" b="1" dirty="0" err="1">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REBALANS  0 </a:t>
            </a:r>
            <a:r>
              <a:rPr lang="en-US" sz="1000" b="1" dirty="0" err="1">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OSTVARENO 0 </a:t>
            </a:r>
            <a:r>
              <a:rPr lang="en-US" sz="1000" b="1" dirty="0" err="1">
                <a:latin typeface="Verdana" panose="020B0604030504040204" pitchFamily="34" charset="0"/>
                <a:ea typeface="Verdana" panose="020B0604030504040204" pitchFamily="34" charset="0"/>
              </a:rPr>
              <a:t>eura</a:t>
            </a:r>
            <a:endParaRPr lang="en-US" sz="1000" b="1" dirty="0">
              <a:latin typeface="Verdana" panose="020B0604030504040204" pitchFamily="34" charset="0"/>
              <a:ea typeface="Verdana" panose="020B0604030504040204" pitchFamily="34" charset="0"/>
            </a:endParaRPr>
          </a:p>
          <a:p>
            <a:endParaRPr lang="en-US" sz="1000" b="1" dirty="0">
              <a:latin typeface="Verdana" panose="020B0604030504040204" pitchFamily="34" charset="0"/>
              <a:ea typeface="Verdana" panose="020B0604030504040204" pitchFamily="34" charset="0"/>
            </a:endParaRPr>
          </a:p>
          <a:p>
            <a:endParaRPr lang="en-US" sz="1000" b="1" dirty="0">
              <a:latin typeface="Verdana" panose="020B0604030504040204" pitchFamily="34" charset="0"/>
              <a:ea typeface="Verdana" panose="020B0604030504040204" pitchFamily="34" charset="0"/>
            </a:endParaRPr>
          </a:p>
          <a:p>
            <a:r>
              <a:rPr lang="en-US" sz="1000" b="1" dirty="0">
                <a:latin typeface="Verdana" panose="020B0604030504040204" pitchFamily="34" charset="0"/>
                <a:ea typeface="Verdana" panose="020B0604030504040204" pitchFamily="34" charset="0"/>
              </a:rPr>
              <a:t>          </a:t>
            </a:r>
            <a:r>
              <a:rPr lang="en-US" sz="1000" dirty="0">
                <a:latin typeface="Verdana" panose="020B0604030504040204" pitchFamily="34" charset="0"/>
                <a:ea typeface="Verdana" panose="020B0604030504040204" pitchFamily="34" charset="0"/>
              </a:rPr>
              <a:t>4.4</a:t>
            </a:r>
            <a:r>
              <a:rPr lang="en-US" sz="1000" b="1"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Upravljanje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kvalitetom</a:t>
            </a:r>
            <a:r>
              <a:rPr lang="en-US" sz="1000" dirty="0">
                <a:latin typeface="Verdana" panose="020B0604030504040204" pitchFamily="34" charset="0"/>
                <a:ea typeface="Verdana" panose="020B0604030504040204" pitchFamily="34" charset="0"/>
              </a:rPr>
              <a:t> u </a:t>
            </a:r>
            <a:r>
              <a:rPr lang="en-US" sz="1000" dirty="0" err="1">
                <a:latin typeface="Verdana" panose="020B0604030504040204" pitchFamily="34" charset="0"/>
                <a:ea typeface="Verdana" panose="020B0604030504040204" pitchFamily="34" charset="0"/>
              </a:rPr>
              <a:t>destinaciji</a:t>
            </a:r>
            <a:endParaRPr lang="en-US" sz="1000"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REALIZACIJA</a:t>
            </a:r>
          </a:p>
          <a:p>
            <a:r>
              <a:rPr lang="en-US" sz="1000" b="1" dirty="0">
                <a:latin typeface="Verdana" panose="020B0604030504040204" pitchFamily="34" charset="0"/>
                <a:ea typeface="Verdana" panose="020B0604030504040204" pitchFamily="34" charset="0"/>
              </a:rPr>
              <a:t>PLAN  1.000 </a:t>
            </a:r>
            <a:r>
              <a:rPr lang="en-US" sz="1000" b="1" dirty="0" err="1">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REBALANS  0 </a:t>
            </a:r>
            <a:r>
              <a:rPr lang="en-US" sz="1000" b="1" dirty="0" err="1">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OSTVARENO 0 </a:t>
            </a:r>
            <a:r>
              <a:rPr lang="en-US" sz="1000" b="1" dirty="0" err="1">
                <a:latin typeface="Verdana" panose="020B0604030504040204" pitchFamily="34" charset="0"/>
                <a:ea typeface="Verdana" panose="020B0604030504040204" pitchFamily="34" charset="0"/>
              </a:rPr>
              <a:t>eura</a:t>
            </a:r>
            <a:endParaRPr lang="en-US" sz="1000" b="1"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          4.5     </a:t>
            </a:r>
            <a:r>
              <a:rPr lang="en-US" sz="1000" dirty="0" err="1">
                <a:latin typeface="Verdana" panose="020B0604030504040204" pitchFamily="34" charset="0"/>
                <a:ea typeface="Verdana" panose="020B0604030504040204" pitchFamily="34" charset="0"/>
              </a:rPr>
              <a:t>Poticanje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očuvanje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uređenje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okoliša</a:t>
            </a:r>
            <a:endParaRPr lang="en-US" sz="1000"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OPIS</a:t>
            </a:r>
          </a:p>
          <a:p>
            <a:r>
              <a:rPr lang="en-US" sz="1000" dirty="0">
                <a:latin typeface="Verdana" panose="020B0604030504040204" pitchFamily="34" charset="0"/>
                <a:ea typeface="Verdana" panose="020B0604030504040204" pitchFamily="34" charset="0"/>
              </a:rPr>
              <a:t>U </a:t>
            </a:r>
            <a:r>
              <a:rPr lang="en-US" sz="1000" dirty="0" err="1">
                <a:latin typeface="Verdana" panose="020B0604030504040204" pitchFamily="34" charset="0"/>
                <a:ea typeface="Verdana" panose="020B0604030504040204" pitchFamily="34" charset="0"/>
              </a:rPr>
              <a:t>planu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bila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dva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projekta</a:t>
            </a:r>
            <a:r>
              <a:rPr lang="en-US" sz="1000" dirty="0">
                <a:latin typeface="Verdana" panose="020B0604030504040204" pitchFamily="34" charset="0"/>
                <a:ea typeface="Verdana" panose="020B0604030504040204" pitchFamily="34" charset="0"/>
              </a:rPr>
              <a:t>: ˝ZA ZELENU POVLJANU – HRVATSKA PRIRODNO TVOJA˝</a:t>
            </a:r>
          </a:p>
          <a:p>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ANALIZA MORA. Prvi project </a:t>
            </a:r>
            <a:r>
              <a:rPr lang="en-US" sz="1000" dirty="0" err="1">
                <a:latin typeface="Verdana" panose="020B0604030504040204" pitchFamily="34" charset="0"/>
                <a:ea typeface="Verdana" panose="020B0604030504040204" pitchFamily="34" charset="0"/>
              </a:rPr>
              <a:t>obuhvaća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aktivnosti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sadnje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stabala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kako</a:t>
            </a:r>
            <a:r>
              <a:rPr lang="en-US" sz="1000" dirty="0">
                <a:latin typeface="Verdana" panose="020B0604030504040204" pitchFamily="34" charset="0"/>
                <a:ea typeface="Verdana" panose="020B0604030504040204" pitchFamily="34" charset="0"/>
              </a:rPr>
              <a:t> bi se </a:t>
            </a:r>
            <a:r>
              <a:rPr lang="en-US" sz="1000" dirty="0" err="1">
                <a:latin typeface="Verdana" panose="020B0604030504040204" pitchFamily="34" charset="0"/>
                <a:ea typeface="Verdana" panose="020B0604030504040204" pitchFamily="34" charset="0"/>
              </a:rPr>
              <a:t>ozelenjivanjem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javnih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površina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smanjio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ugljični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otisak</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zbog</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turističke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aktivnosti</a:t>
            </a:r>
            <a:r>
              <a:rPr lang="en-US" sz="1000" dirty="0">
                <a:latin typeface="Verdana" panose="020B0604030504040204" pitchFamily="34" charset="0"/>
                <a:ea typeface="Verdana" panose="020B0604030504040204" pitchFamily="34" charset="0"/>
              </a:rPr>
              <a:t>. U </a:t>
            </a:r>
            <a:r>
              <a:rPr lang="en-US" sz="1000" dirty="0" err="1">
                <a:latin typeface="Verdana" panose="020B0604030504040204" pitchFamily="34" charset="0"/>
                <a:ea typeface="Verdana" panose="020B0604030504040204" pitchFamily="34" charset="0"/>
              </a:rPr>
              <a:t>projektu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sudjelujemo</a:t>
            </a:r>
            <a:r>
              <a:rPr lang="en-US" sz="1000" dirty="0">
                <a:latin typeface="Verdana" panose="020B0604030504040204" pitchFamily="34" charset="0"/>
                <a:ea typeface="Verdana" panose="020B0604030504040204" pitchFamily="34" charset="0"/>
              </a:rPr>
              <a:t> od </a:t>
            </a:r>
            <a:r>
              <a:rPr lang="en-US" sz="1000" dirty="0" err="1">
                <a:latin typeface="Verdana" panose="020B0604030504040204" pitchFamily="34" charset="0"/>
                <a:ea typeface="Verdana" panose="020B0604030504040204" pitchFamily="34" charset="0"/>
              </a:rPr>
              <a:t>samog</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početka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do </a:t>
            </a:r>
            <a:r>
              <a:rPr lang="en-US" sz="1000" dirty="0" err="1">
                <a:latin typeface="Verdana" panose="020B0604030504040204" pitchFamily="34" charset="0"/>
                <a:ea typeface="Verdana" panose="020B0604030504040204" pitchFamily="34" charset="0"/>
              </a:rPr>
              <a:t>sada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smo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posadili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oko</a:t>
            </a:r>
            <a:r>
              <a:rPr lang="en-US" sz="1000" dirty="0">
                <a:latin typeface="Verdana" panose="020B0604030504040204" pitchFamily="34" charset="0"/>
                <a:ea typeface="Verdana" panose="020B0604030504040204" pitchFamily="34" charset="0"/>
              </a:rPr>
              <a:t> 20-ak </a:t>
            </a:r>
            <a:r>
              <a:rPr lang="en-US" sz="1000" dirty="0" err="1">
                <a:latin typeface="Verdana" panose="020B0604030504040204" pitchFamily="34" charset="0"/>
                <a:ea typeface="Verdana" panose="020B0604030504040204" pitchFamily="34" charset="0"/>
              </a:rPr>
              <a:t>stabala</a:t>
            </a:r>
            <a:r>
              <a:rPr lang="en-US" sz="1000" dirty="0">
                <a:latin typeface="Verdana" panose="020B0604030504040204" pitchFamily="34" charset="0"/>
                <a:ea typeface="Verdana" panose="020B0604030504040204" pitchFamily="34" charset="0"/>
              </a:rPr>
              <a:t>. Ove </a:t>
            </a:r>
            <a:r>
              <a:rPr lang="en-US" sz="1000" dirty="0" err="1">
                <a:latin typeface="Verdana" panose="020B0604030504040204" pitchFamily="34" charset="0"/>
                <a:ea typeface="Verdana" panose="020B0604030504040204" pitchFamily="34" charset="0"/>
              </a:rPr>
              <a:t>godine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smo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bili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prisiljeni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odustati</a:t>
            </a:r>
            <a:r>
              <a:rPr lang="en-US" sz="1000" dirty="0">
                <a:latin typeface="Verdana" panose="020B0604030504040204" pitchFamily="34" charset="0"/>
                <a:ea typeface="Verdana" panose="020B0604030504040204" pitchFamily="34" charset="0"/>
              </a:rPr>
              <a:t> s </a:t>
            </a:r>
            <a:r>
              <a:rPr lang="en-US" sz="1000" dirty="0" err="1">
                <a:latin typeface="Verdana" panose="020B0604030504040204" pitchFamily="34" charset="0"/>
                <a:ea typeface="Verdana" panose="020B0604030504040204" pitchFamily="34" charset="0"/>
              </a:rPr>
              <a:t>obzirom</a:t>
            </a:r>
            <a:r>
              <a:rPr lang="en-US" sz="1000" dirty="0">
                <a:latin typeface="Verdana" panose="020B0604030504040204" pitchFamily="34" charset="0"/>
                <a:ea typeface="Verdana" panose="020B0604030504040204" pitchFamily="34" charset="0"/>
              </a:rPr>
              <a:t> da ne </a:t>
            </a:r>
            <a:r>
              <a:rPr lang="en-US" sz="1000" dirty="0" err="1">
                <a:latin typeface="Verdana" panose="020B0604030504040204" pitchFamily="34" charset="0"/>
                <a:ea typeface="Verdana" panose="020B0604030504040204" pitchFamily="34" charset="0"/>
              </a:rPr>
              <a:t>možemo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iznaći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rješenje</a:t>
            </a:r>
            <a:r>
              <a:rPr lang="en-US" sz="1000" dirty="0">
                <a:latin typeface="Verdana" panose="020B0604030504040204" pitchFamily="34" charset="0"/>
                <a:ea typeface="Verdana" panose="020B0604030504040204" pitchFamily="34" charset="0"/>
              </a:rPr>
              <a:t> za </a:t>
            </a:r>
            <a:r>
              <a:rPr lang="en-US" sz="1000" dirty="0" err="1">
                <a:latin typeface="Verdana" panose="020B0604030504040204" pitchFamily="34" charset="0"/>
                <a:ea typeface="Verdana" panose="020B0604030504040204" pitchFamily="34" charset="0"/>
              </a:rPr>
              <a:t>ljetno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održavanje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posadjenog</a:t>
            </a:r>
            <a:r>
              <a:rPr lang="en-US" sz="1000" dirty="0">
                <a:latin typeface="Verdana" panose="020B0604030504040204" pitchFamily="34" charset="0"/>
                <a:ea typeface="Verdana" panose="020B0604030504040204" pitchFamily="34" charset="0"/>
              </a:rPr>
              <a:t>. Jedan </a:t>
            </a:r>
            <a:r>
              <a:rPr lang="en-US" sz="1000" dirty="0" err="1">
                <a:latin typeface="Verdana" panose="020B0604030504040204" pitchFamily="34" charset="0"/>
                <a:ea typeface="Verdana" panose="020B0604030504040204" pitchFamily="34" charset="0"/>
              </a:rPr>
              <a:t>dio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prethodno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posadjenih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stabala</a:t>
            </a:r>
            <a:r>
              <a:rPr lang="en-US" sz="1000" dirty="0">
                <a:latin typeface="Verdana" panose="020B0604030504040204" pitchFamily="34" charset="0"/>
                <a:ea typeface="Verdana" panose="020B0604030504040204" pitchFamily="34" charset="0"/>
              </a:rPr>
              <a:t> se </a:t>
            </a:r>
            <a:r>
              <a:rPr lang="en-US" sz="1000" dirty="0" err="1">
                <a:latin typeface="Verdana" panose="020B0604030504040204" pitchFamily="34" charset="0"/>
                <a:ea typeface="Verdana" panose="020B0604030504040204" pitchFamily="34" charset="0"/>
              </a:rPr>
              <a:t>osušio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zbog</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nedovoljne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njege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kad</a:t>
            </a:r>
            <a:r>
              <a:rPr lang="en-US" sz="1000" dirty="0">
                <a:latin typeface="Verdana" panose="020B0604030504040204" pitchFamily="34" charset="0"/>
                <a:ea typeface="Verdana" panose="020B0604030504040204" pitchFamily="34" charset="0"/>
              </a:rPr>
              <a:t> je </a:t>
            </a:r>
            <a:r>
              <a:rPr lang="en-US" sz="1000" dirty="0" err="1">
                <a:latin typeface="Verdana" panose="020B0604030504040204" pitchFamily="34" charset="0"/>
                <a:ea typeface="Verdana" panose="020B0604030504040204" pitchFamily="34" charset="0"/>
              </a:rPr>
              <a:t>biljci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najpotrebnije</a:t>
            </a:r>
            <a:r>
              <a:rPr lang="en-US" sz="1000" dirty="0">
                <a:latin typeface="Verdana" panose="020B0604030504040204" pitchFamily="34" charset="0"/>
                <a:ea typeface="Verdana" panose="020B0604030504040204" pitchFamily="34" charset="0"/>
              </a:rPr>
              <a:t>.</a:t>
            </a:r>
          </a:p>
          <a:p>
            <a:r>
              <a:rPr lang="en-US" sz="1000" dirty="0">
                <a:latin typeface="Verdana" panose="020B0604030504040204" pitchFamily="34" charset="0"/>
                <a:ea typeface="Verdana" panose="020B0604030504040204" pitchFamily="34" charset="0"/>
              </a:rPr>
              <a:t>Drugi project ANALIZA MORA koji </a:t>
            </a:r>
            <a:r>
              <a:rPr lang="en-US" sz="1000" dirty="0" err="1">
                <a:latin typeface="Verdana" panose="020B0604030504040204" pitchFamily="34" charset="0"/>
                <a:ea typeface="Verdana" panose="020B0604030504040204" pitchFamily="34" charset="0"/>
              </a:rPr>
              <a:t>provodimo</a:t>
            </a:r>
            <a:r>
              <a:rPr lang="en-US" sz="1000" dirty="0">
                <a:latin typeface="Verdana" panose="020B0604030504040204" pitchFamily="34" charset="0"/>
                <a:ea typeface="Verdana" panose="020B0604030504040204" pitchFamily="34" charset="0"/>
              </a:rPr>
              <a:t> u </a:t>
            </a:r>
            <a:r>
              <a:rPr lang="en-US" sz="1000" dirty="0" err="1">
                <a:latin typeface="Verdana" panose="020B0604030504040204" pitchFamily="34" charset="0"/>
                <a:ea typeface="Verdana" panose="020B0604030504040204" pitchFamily="34" charset="0"/>
              </a:rPr>
              <a:t>suradnji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Zavodom</a:t>
            </a:r>
            <a:r>
              <a:rPr lang="en-US" sz="1000" dirty="0">
                <a:latin typeface="Verdana" panose="020B0604030504040204" pitchFamily="34" charset="0"/>
                <a:ea typeface="Verdana" panose="020B0604030504040204" pitchFamily="34" charset="0"/>
              </a:rPr>
              <a:t> za </a:t>
            </a:r>
            <a:r>
              <a:rPr lang="en-US" sz="1000" dirty="0" err="1">
                <a:latin typeface="Verdana" panose="020B0604030504040204" pitchFamily="34" charset="0"/>
                <a:ea typeface="Verdana" panose="020B0604030504040204" pitchFamily="34" charset="0"/>
              </a:rPr>
              <a:t>javno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zdravstvo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iz</a:t>
            </a:r>
            <a:r>
              <a:rPr lang="en-US" sz="1000" dirty="0">
                <a:latin typeface="Verdana" panose="020B0604030504040204" pitchFamily="34" charset="0"/>
                <a:ea typeface="Verdana" panose="020B0604030504040204" pitchFamily="34" charset="0"/>
              </a:rPr>
              <a:t> Zadra </a:t>
            </a:r>
            <a:r>
              <a:rPr lang="en-US" sz="1000" dirty="0" err="1">
                <a:latin typeface="Verdana" panose="020B0604030504040204" pitchFamily="34" charset="0"/>
                <a:ea typeface="Verdana" panose="020B0604030504040204" pitchFamily="34" charset="0"/>
              </a:rPr>
              <a:t>smo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uspješno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realizirali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Podaci</a:t>
            </a:r>
            <a:r>
              <a:rPr lang="en-US" sz="1000" dirty="0">
                <a:latin typeface="Verdana" panose="020B0604030504040204" pitchFamily="34" charset="0"/>
                <a:ea typeface="Verdana" panose="020B0604030504040204" pitchFamily="34" charset="0"/>
              </a:rPr>
              <a:t> o </a:t>
            </a:r>
            <a:r>
              <a:rPr lang="en-US" sz="1000" dirty="0" err="1">
                <a:latin typeface="Verdana" panose="020B0604030504040204" pitchFamily="34" charset="0"/>
                <a:ea typeface="Verdana" panose="020B0604030504040204" pitchFamily="34" charset="0"/>
              </a:rPr>
              <a:t>sanitarnim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mjerenjima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plažama</a:t>
            </a:r>
            <a:r>
              <a:rPr lang="en-US" sz="1000" dirty="0">
                <a:latin typeface="Verdana" panose="020B0604030504040204" pitchFamily="34" charset="0"/>
                <a:ea typeface="Verdana" panose="020B0604030504040204" pitchFamily="34" charset="0"/>
              </a:rPr>
              <a:t> Dubrovnik i </a:t>
            </a:r>
            <a:r>
              <a:rPr lang="en-US" sz="1000" dirty="0" err="1">
                <a:latin typeface="Verdana" panose="020B0604030504040204" pitchFamily="34" charset="0"/>
                <a:ea typeface="Verdana" panose="020B0604030504040204" pitchFamily="34" charset="0"/>
              </a:rPr>
              <a:t>Rastavac</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vidljivi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stranici</a:t>
            </a:r>
            <a:r>
              <a:rPr lang="en-US" sz="1000" dirty="0">
                <a:latin typeface="Verdana" panose="020B0604030504040204" pitchFamily="34" charset="0"/>
                <a:ea typeface="Verdana" panose="020B0604030504040204" pitchFamily="34" charset="0"/>
              </a:rPr>
              <a:t> Zavoda.</a:t>
            </a:r>
          </a:p>
          <a:p>
            <a:r>
              <a:rPr lang="en-US" sz="1000" b="1" dirty="0">
                <a:latin typeface="Verdana" panose="020B0604030504040204" pitchFamily="34" charset="0"/>
                <a:ea typeface="Verdana" panose="020B0604030504040204" pitchFamily="34" charset="0"/>
              </a:rPr>
              <a:t>Eko</a:t>
            </a:r>
            <a:r>
              <a:rPr lang="en-US" sz="1000" dirty="0">
                <a:latin typeface="Verdana" panose="020B0604030504040204" pitchFamily="34" charset="0"/>
                <a:ea typeface="Verdana" panose="020B0604030504040204" pitchFamily="34" charset="0"/>
              </a:rPr>
              <a:t> </a:t>
            </a:r>
            <a:r>
              <a:rPr lang="en-US" sz="1000" b="1" dirty="0" err="1">
                <a:latin typeface="Verdana" panose="020B0604030504040204" pitchFamily="34" charset="0"/>
                <a:ea typeface="Verdana" panose="020B0604030504040204" pitchFamily="34" charset="0"/>
              </a:rPr>
              <a:t>akcija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čišćenja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podmorja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rivi</a:t>
            </a:r>
            <a:r>
              <a:rPr lang="en-US" sz="1000" dirty="0">
                <a:latin typeface="Verdana" panose="020B0604030504040204" pitchFamily="34" charset="0"/>
                <a:ea typeface="Verdana" panose="020B0604030504040204" pitchFamily="34" charset="0"/>
              </a:rPr>
              <a:t> u </a:t>
            </a:r>
            <a:r>
              <a:rPr lang="en-US" sz="1000" dirty="0" err="1">
                <a:latin typeface="Verdana" panose="020B0604030504040204" pitchFamily="34" charset="0"/>
                <a:ea typeface="Verdana" panose="020B0604030504040204" pitchFamily="34" charset="0"/>
              </a:rPr>
              <a:t>lipnju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okupila</a:t>
            </a:r>
            <a:r>
              <a:rPr lang="en-US" sz="1000" dirty="0">
                <a:latin typeface="Verdana" panose="020B0604030504040204" pitchFamily="34" charset="0"/>
                <a:ea typeface="Verdana" panose="020B0604030504040204" pitchFamily="34" charset="0"/>
              </a:rPr>
              <a:t> je </a:t>
            </a:r>
            <a:r>
              <a:rPr lang="en-US" sz="1000" dirty="0" err="1">
                <a:latin typeface="Verdana" panose="020B0604030504040204" pitchFamily="34" charset="0"/>
                <a:ea typeface="Verdana" panose="020B0604030504040204" pitchFamily="34" charset="0"/>
              </a:rPr>
              <a:t>priličan</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broj</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entuzijasta</a:t>
            </a:r>
            <a:r>
              <a:rPr lang="en-US" sz="1000" dirty="0">
                <a:latin typeface="Verdana" panose="020B0604030504040204" pitchFamily="34" charset="0"/>
                <a:ea typeface="Verdana" panose="020B0604030504040204" pitchFamily="34" charset="0"/>
              </a:rPr>
              <a:t> a mi </a:t>
            </a:r>
            <a:r>
              <a:rPr lang="en-US" sz="1000" dirty="0" err="1">
                <a:latin typeface="Verdana" panose="020B0604030504040204" pitchFamily="34" charset="0"/>
                <a:ea typeface="Verdana" panose="020B0604030504040204" pitchFamily="34" charset="0"/>
              </a:rPr>
              <a:t>smo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pokrili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dio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troškova</a:t>
            </a:r>
            <a:r>
              <a:rPr lang="en-US" sz="1000" dirty="0">
                <a:latin typeface="Verdana" panose="020B0604030504040204" pitchFamily="34" charset="0"/>
                <a:ea typeface="Verdana" panose="020B0604030504040204" pitchFamily="34" charset="0"/>
              </a:rPr>
              <a:t>.</a:t>
            </a: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CILJ</a:t>
            </a:r>
          </a:p>
          <a:p>
            <a:r>
              <a:rPr lang="en-US" sz="1000" dirty="0" err="1">
                <a:latin typeface="Verdana" panose="020B0604030504040204" pitchFamily="34" charset="0"/>
                <a:ea typeface="Verdana" panose="020B0604030504040204" pitchFamily="34" charset="0"/>
              </a:rPr>
              <a:t>Unaprijeđenje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svih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elemenata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turističke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resursne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osnove</a:t>
            </a:r>
            <a:r>
              <a:rPr lang="en-US" sz="1000" dirty="0">
                <a:latin typeface="Verdana" panose="020B0604030504040204" pitchFamily="34" charset="0"/>
                <a:ea typeface="Verdana" panose="020B0604030504040204" pitchFamily="34" charset="0"/>
              </a:rPr>
              <a:t>, a </a:t>
            </a:r>
            <a:r>
              <a:rPr lang="en-US" sz="1000" dirty="0" err="1">
                <a:latin typeface="Verdana" panose="020B0604030504040204" pitchFamily="34" charset="0"/>
                <a:ea typeface="Verdana" panose="020B0604030504040204" pitchFamily="34" charset="0"/>
              </a:rPr>
              <a:t>osobito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zaštite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okoliša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kao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prirodne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kulturne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baštine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sukladno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načelima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održivog</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razvoja</a:t>
            </a:r>
            <a:r>
              <a:rPr lang="en-US" sz="1000" dirty="0">
                <a:latin typeface="Verdana" panose="020B0604030504040204" pitchFamily="34" charset="0"/>
                <a:ea typeface="Verdana" panose="020B0604030504040204" pitchFamily="34" charset="0"/>
              </a:rPr>
              <a:t>.</a:t>
            </a: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NOSITELJI</a:t>
            </a:r>
          </a:p>
          <a:p>
            <a:r>
              <a:rPr lang="en-US" sz="1000" dirty="0" err="1">
                <a:latin typeface="Verdana" panose="020B0604030504040204" pitchFamily="34" charset="0"/>
                <a:ea typeface="Verdana" panose="020B0604030504040204" pitchFamily="34" charset="0"/>
              </a:rPr>
              <a:t>Turistička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zajednica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Općine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Povljana</a:t>
            </a:r>
            <a:r>
              <a:rPr lang="en-US" sz="1000" dirty="0">
                <a:latin typeface="Verdana" panose="020B0604030504040204" pitchFamily="34" charset="0"/>
                <a:ea typeface="Verdana" panose="020B0604030504040204" pitchFamily="34" charset="0"/>
              </a:rPr>
              <a:t>, SRU ˝GAUN˝, </a:t>
            </a:r>
            <a:r>
              <a:rPr lang="en-US" sz="1000" dirty="0" err="1">
                <a:latin typeface="Verdana" panose="020B0604030504040204" pitchFamily="34" charset="0"/>
                <a:ea typeface="Verdana" panose="020B0604030504040204" pitchFamily="34" charset="0"/>
              </a:rPr>
              <a:t>Općina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Povljana</a:t>
            </a:r>
            <a:endParaRPr lang="en-US" sz="1000"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REALIZACIJA</a:t>
            </a:r>
          </a:p>
          <a:p>
            <a:r>
              <a:rPr lang="en-US" sz="1000" b="1" dirty="0">
                <a:latin typeface="Verdana" panose="020B0604030504040204" pitchFamily="34" charset="0"/>
                <a:ea typeface="Verdana" panose="020B0604030504040204" pitchFamily="34" charset="0"/>
              </a:rPr>
              <a:t>PLAN 4.000 </a:t>
            </a:r>
            <a:r>
              <a:rPr lang="en-US" sz="1000" b="1" dirty="0" err="1">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REBALANS  1.003        OSTVARENO  1.003 </a:t>
            </a:r>
            <a:r>
              <a:rPr lang="en-US" sz="1000" b="1" dirty="0" err="1">
                <a:latin typeface="Verdana" panose="020B0604030504040204" pitchFamily="34" charset="0"/>
                <a:ea typeface="Verdana" panose="020B0604030504040204" pitchFamily="34" charset="0"/>
              </a:rPr>
              <a:t>eura</a:t>
            </a:r>
            <a:endParaRPr lang="en-US" sz="1000" b="1" dirty="0">
              <a:latin typeface="Verdana" panose="020B0604030504040204" pitchFamily="34" charset="0"/>
              <a:ea typeface="Verdana" panose="020B0604030504040204" pitchFamily="34" charset="0"/>
            </a:endParaRPr>
          </a:p>
          <a:p>
            <a:endParaRPr lang="en-US" sz="1000" b="1" dirty="0">
              <a:latin typeface="Verdana" panose="020B0604030504040204" pitchFamily="34" charset="0"/>
              <a:ea typeface="Verdana" panose="020B0604030504040204" pitchFamily="34" charset="0"/>
            </a:endParaRPr>
          </a:p>
          <a:p>
            <a:endParaRPr lang="en-US" sz="1000" b="1" dirty="0">
              <a:latin typeface="Verdana" panose="020B0604030504040204" pitchFamily="34" charset="0"/>
              <a:ea typeface="Verdana" panose="020B0604030504040204" pitchFamily="34" charset="0"/>
            </a:endParaRPr>
          </a:p>
          <a:p>
            <a:pPr marL="228600" indent="-228600">
              <a:buAutoNum type="arabicPlain" startAt="5"/>
            </a:pPr>
            <a:r>
              <a:rPr lang="en-US" sz="1000" dirty="0">
                <a:latin typeface="Verdana" panose="020B0604030504040204" pitchFamily="34" charset="0"/>
                <a:ea typeface="Verdana" panose="020B0604030504040204" pitchFamily="34" charset="0"/>
              </a:rPr>
              <a:t>ČLANSTVO U STRUKOVNIM ORGANIZACIJAMA </a:t>
            </a:r>
          </a:p>
          <a:p>
            <a:pPr marL="228600" indent="-228600">
              <a:buAutoNum type="arabicPlain" startAt="5"/>
            </a:pPr>
            <a:endParaRPr lang="en-US" sz="1000" dirty="0">
              <a:latin typeface="Verdana" panose="020B0604030504040204" pitchFamily="34" charset="0"/>
              <a:ea typeface="Verdana" panose="020B0604030504040204" pitchFamily="34" charset="0"/>
            </a:endParaRPr>
          </a:p>
          <a:p>
            <a:r>
              <a:rPr lang="en-US" sz="1000" dirty="0" err="1">
                <a:latin typeface="Verdana" panose="020B0604030504040204" pitchFamily="34" charset="0"/>
                <a:ea typeface="Verdana" panose="020B0604030504040204" pitchFamily="34" charset="0"/>
              </a:rPr>
              <a:t>Turistički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zajednica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Povljana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nije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član</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nijedne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međunarodne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ili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domaće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strukovne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organizacije</a:t>
            </a:r>
            <a:r>
              <a:rPr lang="en-US" sz="1000" dirty="0">
                <a:latin typeface="Verdana" panose="020B0604030504040204" pitchFamily="34" charset="0"/>
                <a:ea typeface="Verdana" panose="020B0604030504040204" pitchFamily="34" charset="0"/>
              </a:rPr>
              <a:t>.</a:t>
            </a:r>
          </a:p>
          <a:p>
            <a:endParaRPr lang="en-150" sz="10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3540357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niOkvir 1">
            <a:extLst>
              <a:ext uri="{FF2B5EF4-FFF2-40B4-BE49-F238E27FC236}">
                <a16:creationId xmlns:a16="http://schemas.microsoft.com/office/drawing/2014/main" id="{842E3F91-B5B3-A5BA-7A59-56BA84A61FF6}"/>
              </a:ext>
            </a:extLst>
          </p:cNvPr>
          <p:cNvSpPr txBox="1"/>
          <p:nvPr/>
        </p:nvSpPr>
        <p:spPr>
          <a:xfrm>
            <a:off x="566738" y="728421"/>
            <a:ext cx="5724524" cy="7786747"/>
          </a:xfrm>
          <a:prstGeom prst="rect">
            <a:avLst/>
          </a:prstGeom>
          <a:noFill/>
        </p:spPr>
        <p:txBody>
          <a:bodyPr wrap="square" rtlCol="0">
            <a:spAutoFit/>
          </a:bodyPr>
          <a:lstStyle/>
          <a:p>
            <a:pPr marL="228600" indent="-228600">
              <a:buAutoNum type="arabicPlain" startAt="6"/>
            </a:pPr>
            <a:r>
              <a:rPr lang="en-US" sz="1000" dirty="0">
                <a:latin typeface="Verdana" panose="020B0604030504040204" pitchFamily="34" charset="0"/>
                <a:ea typeface="Verdana" panose="020B0604030504040204" pitchFamily="34" charset="0"/>
              </a:rPr>
              <a:t>ADMINISTRATIVNI POSLOVI</a:t>
            </a:r>
          </a:p>
          <a:p>
            <a:pPr marL="228600" indent="-228600">
              <a:buAutoNum type="arabicPlain" startAt="6"/>
            </a:pPr>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            6.1   </a:t>
            </a:r>
            <a:r>
              <a:rPr lang="en-US" sz="1000" dirty="0" err="1">
                <a:latin typeface="Verdana" panose="020B0604030504040204" pitchFamily="34" charset="0"/>
                <a:ea typeface="Verdana" panose="020B0604030504040204" pitchFamily="34" charset="0"/>
              </a:rPr>
              <a:t>Plaće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zaposlenika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turističke</a:t>
            </a:r>
            <a:r>
              <a:rPr lang="en-US" sz="1000" dirty="0">
                <a:latin typeface="Verdana" panose="020B0604030504040204" pitchFamily="34" charset="0"/>
                <a:ea typeface="Verdana" panose="020B0604030504040204" pitchFamily="34" charset="0"/>
              </a:rPr>
              <a:t> zajednice </a:t>
            </a:r>
            <a:r>
              <a:rPr lang="en-US" sz="1000" dirty="0" err="1">
                <a:latin typeface="Verdana" panose="020B0604030504040204" pitchFamily="34" charset="0"/>
                <a:ea typeface="Verdana" panose="020B0604030504040204" pitchFamily="34" charset="0"/>
              </a:rPr>
              <a:t>osim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plaća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informatora</a:t>
            </a:r>
            <a:r>
              <a:rPr lang="en-US" sz="1000" dirty="0">
                <a:latin typeface="Verdana" panose="020B0604030504040204" pitchFamily="34" charset="0"/>
                <a:ea typeface="Verdana" panose="020B0604030504040204" pitchFamily="34" charset="0"/>
              </a:rPr>
              <a:t> u TIC</a:t>
            </a: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OPIS</a:t>
            </a:r>
          </a:p>
          <a:p>
            <a:r>
              <a:rPr lang="en-US" sz="1000" dirty="0" err="1">
                <a:latin typeface="Verdana" panose="020B0604030504040204" pitchFamily="34" charset="0"/>
                <a:ea typeface="Verdana" panose="020B0604030504040204" pitchFamily="34" charset="0"/>
              </a:rPr>
              <a:t>Aktivnosti</a:t>
            </a:r>
            <a:r>
              <a:rPr lang="en-US" sz="1000" dirty="0">
                <a:latin typeface="Verdana" panose="020B0604030504040204" pitchFamily="34" charset="0"/>
                <a:ea typeface="Verdana" panose="020B0604030504040204" pitchFamily="34" charset="0"/>
              </a:rPr>
              <a:t> Zajednice (</a:t>
            </a:r>
            <a:r>
              <a:rPr lang="en-US" sz="1000" dirty="0" err="1">
                <a:latin typeface="Verdana" panose="020B0604030504040204" pitchFamily="34" charset="0"/>
                <a:ea typeface="Verdana" panose="020B0604030504040204" pitchFamily="34" charset="0"/>
              </a:rPr>
              <a:t>članak</a:t>
            </a:r>
            <a:r>
              <a:rPr lang="en-US" sz="1000" dirty="0">
                <a:latin typeface="Verdana" panose="020B0604030504040204" pitchFamily="34" charset="0"/>
                <a:ea typeface="Verdana" panose="020B0604030504040204" pitchFamily="34" charset="0"/>
              </a:rPr>
              <a:t> 37. </a:t>
            </a:r>
            <a:r>
              <a:rPr lang="en-US" sz="1000" dirty="0" err="1">
                <a:latin typeface="Verdana" panose="020B0604030504040204" pitchFamily="34" charset="0"/>
                <a:ea typeface="Verdana" panose="020B0604030504040204" pitchFamily="34" charset="0"/>
              </a:rPr>
              <a:t>Statuta</a:t>
            </a:r>
            <a:r>
              <a:rPr lang="en-US" sz="1000" dirty="0">
                <a:latin typeface="Verdana" panose="020B0604030504040204" pitchFamily="34" charset="0"/>
                <a:ea typeface="Verdana" panose="020B0604030504040204" pitchFamily="34" charset="0"/>
              </a:rPr>
              <a:t>):</a:t>
            </a:r>
          </a:p>
          <a:p>
            <a:pPr marL="171450" indent="-171450">
              <a:buFontTx/>
              <a:buChar char="-"/>
            </a:pPr>
            <a:r>
              <a:rPr lang="en-US" sz="1000" dirty="0" err="1">
                <a:latin typeface="Verdana" panose="020B0604030504040204" pitchFamily="34" charset="0"/>
                <a:ea typeface="Verdana" panose="020B0604030504040204" pitchFamily="34" charset="0"/>
              </a:rPr>
              <a:t>provođenje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zadataka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uvrđenih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Programom</a:t>
            </a:r>
            <a:r>
              <a:rPr lang="en-US" sz="1000" dirty="0">
                <a:latin typeface="Verdana" panose="020B0604030504040204" pitchFamily="34" charset="0"/>
                <a:ea typeface="Verdana" panose="020B0604030504040204" pitchFamily="34" charset="0"/>
              </a:rPr>
              <a:t> rada Zajednice,</a:t>
            </a:r>
          </a:p>
          <a:p>
            <a:pPr marL="171450" indent="-171450">
              <a:buFontTx/>
              <a:buChar char="-"/>
            </a:pPr>
            <a:r>
              <a:rPr lang="en-US" sz="1000" dirty="0" err="1">
                <a:latin typeface="Verdana" panose="020B0604030504040204" pitchFamily="34" charset="0"/>
                <a:ea typeface="Verdana" panose="020B0604030504040204" pitchFamily="34" charset="0"/>
              </a:rPr>
              <a:t>obavljanje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stručnih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administrativnih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poslova</a:t>
            </a:r>
            <a:r>
              <a:rPr lang="en-US" sz="1000" dirty="0">
                <a:latin typeface="Verdana" panose="020B0604030504040204" pitchFamily="34" charset="0"/>
                <a:ea typeface="Verdana" panose="020B0604030504040204" pitchFamily="34" charset="0"/>
              </a:rPr>
              <a:t> u </a:t>
            </a:r>
            <a:r>
              <a:rPr lang="en-US" sz="1000" dirty="0" err="1">
                <a:latin typeface="Verdana" panose="020B0604030504040204" pitchFamily="34" charset="0"/>
                <a:ea typeface="Verdana" panose="020B0604030504040204" pitchFamily="34" charset="0"/>
              </a:rPr>
              <a:t>svezi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pripremanja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sjednica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tijela</a:t>
            </a:r>
            <a:r>
              <a:rPr lang="en-US" sz="1000" dirty="0">
                <a:latin typeface="Verdana" panose="020B0604030504040204" pitchFamily="34" charset="0"/>
                <a:ea typeface="Verdana" panose="020B0604030504040204" pitchFamily="34" charset="0"/>
              </a:rPr>
              <a:t> Zajednice,</a:t>
            </a:r>
          </a:p>
          <a:p>
            <a:pPr marL="171450" indent="-171450">
              <a:buFontTx/>
              <a:buChar char="-"/>
            </a:pPr>
            <a:r>
              <a:rPr lang="en-US" sz="1000" dirty="0" err="1">
                <a:latin typeface="Verdana" panose="020B0604030504040204" pitchFamily="34" charset="0"/>
                <a:ea typeface="Verdana" panose="020B0604030504040204" pitchFamily="34" charset="0"/>
              </a:rPr>
              <a:t>obavljanje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stručnih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administrativnih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poslova</a:t>
            </a:r>
            <a:r>
              <a:rPr lang="en-US" sz="1000" dirty="0">
                <a:latin typeface="Verdana" panose="020B0604030504040204" pitchFamily="34" charset="0"/>
                <a:ea typeface="Verdana" panose="020B0604030504040204" pitchFamily="34" charset="0"/>
              </a:rPr>
              <a:t> u </a:t>
            </a:r>
            <a:r>
              <a:rPr lang="en-US" sz="1000" dirty="0" err="1">
                <a:latin typeface="Verdana" panose="020B0604030504040204" pitchFamily="34" charset="0"/>
                <a:ea typeface="Verdana" panose="020B0604030504040204" pitchFamily="34" charset="0"/>
              </a:rPr>
              <a:t>svezi</a:t>
            </a:r>
            <a:r>
              <a:rPr lang="en-US" sz="1000" dirty="0">
                <a:latin typeface="Verdana" panose="020B0604030504040204" pitchFamily="34" charset="0"/>
                <a:ea typeface="Verdana" panose="020B0604030504040204" pitchFamily="34" charset="0"/>
              </a:rPr>
              <a:t> s </a:t>
            </a:r>
            <a:r>
              <a:rPr lang="en-US" sz="1000" dirty="0" err="1">
                <a:latin typeface="Verdana" panose="020B0604030504040204" pitchFamily="34" charset="0"/>
                <a:ea typeface="Verdana" panose="020B0604030504040204" pitchFamily="34" charset="0"/>
              </a:rPr>
              <a:t>izradom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izvršavanjem</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akata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tijela</a:t>
            </a:r>
            <a:r>
              <a:rPr lang="en-US" sz="1000" dirty="0">
                <a:latin typeface="Verdana" panose="020B0604030504040204" pitchFamily="34" charset="0"/>
                <a:ea typeface="Verdana" panose="020B0604030504040204" pitchFamily="34" charset="0"/>
              </a:rPr>
              <a:t> Zajednice,</a:t>
            </a:r>
          </a:p>
          <a:p>
            <a:pPr marL="171450" indent="-171450">
              <a:buFontTx/>
              <a:buChar char="-"/>
            </a:pPr>
            <a:r>
              <a:rPr lang="en-US" sz="1000" dirty="0" err="1">
                <a:latin typeface="Verdana" panose="020B0604030504040204" pitchFamily="34" charset="0"/>
                <a:ea typeface="Verdana" panose="020B0604030504040204" pitchFamily="34" charset="0"/>
              </a:rPr>
              <a:t>obavljanje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pravnih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financijskih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knjigovodstvenih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poslova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kadrovskih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općih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poslova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vođenje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evidencija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statističkih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podatka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utvrđenih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propisima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aktima</a:t>
            </a:r>
            <a:r>
              <a:rPr lang="en-US" sz="1000" dirty="0">
                <a:latin typeface="Verdana" panose="020B0604030504040204" pitchFamily="34" charset="0"/>
                <a:ea typeface="Verdana" panose="020B0604030504040204" pitchFamily="34" charset="0"/>
              </a:rPr>
              <a:t> Zajednice,</a:t>
            </a:r>
          </a:p>
          <a:p>
            <a:pPr marL="171450" indent="-171450">
              <a:buFontTx/>
              <a:buChar char="-"/>
            </a:pPr>
            <a:r>
              <a:rPr lang="pl-PL" sz="1000" dirty="0">
                <a:latin typeface="Verdana" panose="020B0604030504040204" pitchFamily="34" charset="0"/>
                <a:ea typeface="Verdana" panose="020B0604030504040204" pitchFamily="34" charset="0"/>
              </a:rPr>
              <a:t>izrad</a:t>
            </a:r>
            <a:r>
              <a:rPr lang="en-US" sz="1000" dirty="0">
                <a:latin typeface="Verdana" panose="020B0604030504040204" pitchFamily="34" charset="0"/>
                <a:ea typeface="Verdana" panose="020B0604030504040204" pitchFamily="34" charset="0"/>
              </a:rPr>
              <a:t>a</a:t>
            </a:r>
            <a:r>
              <a:rPr lang="pl-PL" sz="1000" dirty="0">
                <a:latin typeface="Verdana" panose="020B0604030504040204" pitchFamily="34" charset="0"/>
                <a:ea typeface="Verdana" panose="020B0604030504040204" pitchFamily="34" charset="0"/>
              </a:rPr>
              <a:t> analiza, informacija i drugih materijal</a:t>
            </a:r>
            <a:r>
              <a:rPr lang="en-US" sz="1000" dirty="0">
                <a:latin typeface="Verdana" panose="020B0604030504040204" pitchFamily="34" charset="0"/>
                <a:ea typeface="Verdana" panose="020B0604030504040204" pitchFamily="34" charset="0"/>
              </a:rPr>
              <a:t>a</a:t>
            </a:r>
            <a:r>
              <a:rPr lang="pl-PL" sz="1000" dirty="0">
                <a:latin typeface="Verdana" panose="020B0604030504040204" pitchFamily="34" charset="0"/>
                <a:ea typeface="Verdana" panose="020B0604030504040204" pitchFamily="34" charset="0"/>
              </a:rPr>
              <a:t> za potrebe tijela Zajednice</a:t>
            </a:r>
            <a:r>
              <a:rPr lang="en-US" sz="1000" dirty="0">
                <a:latin typeface="Verdana" panose="020B0604030504040204" pitchFamily="34" charset="0"/>
                <a:ea typeface="Verdana" panose="020B0604030504040204" pitchFamily="34" charset="0"/>
              </a:rPr>
              <a:t>.</a:t>
            </a:r>
          </a:p>
          <a:p>
            <a:pPr marL="171450" indent="-171450">
              <a:buFontTx/>
              <a:buChar char="-"/>
            </a:pPr>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CILJ</a:t>
            </a:r>
          </a:p>
          <a:p>
            <a:r>
              <a:rPr lang="pl-PL" sz="1000" dirty="0">
                <a:latin typeface="Verdana" panose="020B0604030504040204" pitchFamily="34" charset="0"/>
                <a:ea typeface="Verdana" panose="020B0604030504040204" pitchFamily="34" charset="0"/>
              </a:rPr>
              <a:t>Izvršavanje zadaća Zajednice kako je to definirano u članku 9. Statuta i Zakonom o turističkim zajednicama.</a:t>
            </a:r>
            <a:endParaRPr lang="en-US" sz="1000"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NOSITELJ</a:t>
            </a:r>
          </a:p>
          <a:p>
            <a:r>
              <a:rPr lang="en-US" sz="1000" dirty="0" err="1">
                <a:latin typeface="Verdana" panose="020B0604030504040204" pitchFamily="34" charset="0"/>
                <a:ea typeface="Verdana" panose="020B0604030504040204" pitchFamily="34" charset="0"/>
              </a:rPr>
              <a:t>Turistička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zajednica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Općine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Povljana</a:t>
            </a:r>
            <a:endParaRPr lang="en-US" sz="1000"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REALIZACIJA</a:t>
            </a:r>
          </a:p>
          <a:p>
            <a:r>
              <a:rPr lang="en-US" sz="1000" b="1" dirty="0">
                <a:latin typeface="Verdana" panose="020B0604030504040204" pitchFamily="34" charset="0"/>
                <a:ea typeface="Verdana" panose="020B0604030504040204" pitchFamily="34" charset="0"/>
              </a:rPr>
              <a:t>PLAN   21.000 </a:t>
            </a:r>
            <a:r>
              <a:rPr lang="en-US" sz="1000" b="1" dirty="0" err="1">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REBALANS  30.000 </a:t>
            </a:r>
            <a:r>
              <a:rPr lang="en-US" sz="1000" b="1" dirty="0" err="1">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OSTVARENO 25.588 e</a:t>
            </a:r>
          </a:p>
          <a:p>
            <a:endParaRPr lang="en-US" sz="1000" b="1" dirty="0">
              <a:latin typeface="Verdana" panose="020B0604030504040204" pitchFamily="34" charset="0"/>
              <a:ea typeface="Verdana" panose="020B0604030504040204" pitchFamily="34" charset="0"/>
            </a:endParaRPr>
          </a:p>
          <a:p>
            <a:endParaRPr lang="en-US" sz="1000" b="1" dirty="0">
              <a:latin typeface="Verdana" panose="020B0604030504040204" pitchFamily="34" charset="0"/>
              <a:ea typeface="Verdana" panose="020B0604030504040204" pitchFamily="34" charset="0"/>
            </a:endParaRPr>
          </a:p>
          <a:p>
            <a:r>
              <a:rPr lang="en-US" sz="1000" b="1" dirty="0">
                <a:latin typeface="Verdana" panose="020B0604030504040204" pitchFamily="34" charset="0"/>
                <a:ea typeface="Verdana" panose="020B0604030504040204" pitchFamily="34" charset="0"/>
              </a:rPr>
              <a:t>          </a:t>
            </a:r>
            <a:r>
              <a:rPr lang="en-US" sz="1000" dirty="0">
                <a:latin typeface="Verdana" panose="020B0604030504040204" pitchFamily="34" charset="0"/>
                <a:ea typeface="Verdana" panose="020B0604030504040204" pitchFamily="34" charset="0"/>
              </a:rPr>
              <a:t>6.2    </a:t>
            </a:r>
            <a:r>
              <a:rPr lang="en-US" sz="1000" dirty="0" err="1">
                <a:latin typeface="Verdana" panose="020B0604030504040204" pitchFamily="34" charset="0"/>
                <a:ea typeface="Verdana" panose="020B0604030504040204" pitchFamily="34" charset="0"/>
              </a:rPr>
              <a:t>Materijalni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troškovi</a:t>
            </a:r>
            <a:r>
              <a:rPr lang="en-US" sz="1000" dirty="0">
                <a:latin typeface="Verdana" panose="020B0604030504040204" pitchFamily="34" charset="0"/>
                <a:ea typeface="Verdana" panose="020B0604030504040204" pitchFamily="34" charset="0"/>
              </a:rPr>
              <a:t> </a:t>
            </a: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OPIS</a:t>
            </a:r>
          </a:p>
          <a:p>
            <a:r>
              <a:rPr lang="en-US" sz="1000" dirty="0" err="1">
                <a:latin typeface="Verdana" panose="020B0604030504040204" pitchFamily="34" charset="0"/>
                <a:ea typeface="Verdana" panose="020B0604030504040204" pitchFamily="34" charset="0"/>
              </a:rPr>
              <a:t>Financiranje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materijalnih</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troškova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potrebnih</a:t>
            </a:r>
            <a:r>
              <a:rPr lang="en-US" sz="1000" dirty="0">
                <a:latin typeface="Verdana" panose="020B0604030504040204" pitchFamily="34" charset="0"/>
                <a:ea typeface="Verdana" panose="020B0604030504040204" pitchFamily="34" charset="0"/>
              </a:rPr>
              <a:t> za </a:t>
            </a:r>
            <a:r>
              <a:rPr lang="en-US" sz="1000" dirty="0" err="1">
                <a:latin typeface="Verdana" panose="020B0604030504040204" pitchFamily="34" charset="0"/>
                <a:ea typeface="Verdana" panose="020B0604030504040204" pitchFamily="34" charset="0"/>
              </a:rPr>
              <a:t>normalno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funkcioniranje</a:t>
            </a:r>
            <a:r>
              <a:rPr lang="en-US" sz="1000" dirty="0">
                <a:latin typeface="Verdana" panose="020B0604030504040204" pitchFamily="34" charset="0"/>
                <a:ea typeface="Verdana" panose="020B0604030504040204" pitchFamily="34" charset="0"/>
              </a:rPr>
              <a:t> Zajednice: </a:t>
            </a:r>
            <a:r>
              <a:rPr lang="en-US" sz="1000" dirty="0" err="1">
                <a:latin typeface="Verdana" panose="020B0604030504040204" pitchFamily="34" charset="0"/>
                <a:ea typeface="Verdana" panose="020B0604030504040204" pitchFamily="34" charset="0"/>
              </a:rPr>
              <a:t>usluge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knjigovodstva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servis</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računalne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opreme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poštarina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trošak</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električne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energije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telefona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putni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troškovi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naknada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banci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trošak</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uredskog</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materijala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opreme</a:t>
            </a:r>
            <a:r>
              <a:rPr lang="en-US" sz="1000" dirty="0">
                <a:latin typeface="Verdana" panose="020B0604030504040204" pitchFamily="34" charset="0"/>
                <a:ea typeface="Verdana" panose="020B0604030504040204" pitchFamily="34" charset="0"/>
              </a:rPr>
              <a:t>.</a:t>
            </a: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CILJ</a:t>
            </a:r>
          </a:p>
          <a:p>
            <a:r>
              <a:rPr lang="en-US" sz="1000" dirty="0">
                <a:latin typeface="Verdana" panose="020B0604030504040204" pitchFamily="34" charset="0"/>
                <a:ea typeface="Verdana" panose="020B0604030504040204" pitchFamily="34" charset="0"/>
              </a:rPr>
              <a:t>Ovo </a:t>
            </a:r>
            <a:r>
              <a:rPr lang="en-US" sz="1000" dirty="0" err="1">
                <a:latin typeface="Verdana" panose="020B0604030504040204" pitchFamily="34" charset="0"/>
                <a:ea typeface="Verdana" panose="020B0604030504040204" pitchFamily="34" charset="0"/>
              </a:rPr>
              <a:t>su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sredstva</a:t>
            </a:r>
            <a:r>
              <a:rPr lang="en-US" sz="1000" dirty="0">
                <a:latin typeface="Verdana" panose="020B0604030504040204" pitchFamily="34" charset="0"/>
                <a:ea typeface="Verdana" panose="020B0604030504040204" pitchFamily="34" charset="0"/>
              </a:rPr>
              <a:t> za rad </a:t>
            </a:r>
            <a:r>
              <a:rPr lang="en-US" sz="1000" dirty="0" err="1">
                <a:latin typeface="Verdana" panose="020B0604030504040204" pitchFamily="34" charset="0"/>
                <a:ea typeface="Verdana" panose="020B0604030504040204" pitchFamily="34" charset="0"/>
              </a:rPr>
              <a:t>koja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su</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potrebna</a:t>
            </a:r>
            <a:r>
              <a:rPr lang="en-US" sz="1000" dirty="0">
                <a:latin typeface="Verdana" panose="020B0604030504040204" pitchFamily="34" charset="0"/>
                <a:ea typeface="Verdana" panose="020B0604030504040204" pitchFamily="34" charset="0"/>
              </a:rPr>
              <a:t> za </a:t>
            </a:r>
            <a:r>
              <a:rPr lang="en-US" sz="1000" dirty="0" err="1">
                <a:latin typeface="Verdana" panose="020B0604030504040204" pitchFamily="34" charset="0"/>
                <a:ea typeface="Verdana" panose="020B0604030504040204" pitchFamily="34" charset="0"/>
              </a:rPr>
              <a:t>cjelogodišnje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izvršavanje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zadaća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Turističke</a:t>
            </a:r>
            <a:r>
              <a:rPr lang="en-US" sz="1000" dirty="0">
                <a:latin typeface="Verdana" panose="020B0604030504040204" pitchFamily="34" charset="0"/>
                <a:ea typeface="Verdana" panose="020B0604030504040204" pitchFamily="34" charset="0"/>
              </a:rPr>
              <a:t> zajednice </a:t>
            </a:r>
            <a:r>
              <a:rPr lang="en-US" sz="1000" dirty="0" err="1">
                <a:latin typeface="Verdana" panose="020B0604030504040204" pitchFamily="34" charset="0"/>
                <a:ea typeface="Verdana" panose="020B0604030504040204" pitchFamily="34" charset="0"/>
              </a:rPr>
              <a:t>kako</a:t>
            </a:r>
            <a:r>
              <a:rPr lang="en-US" sz="1000" dirty="0">
                <a:latin typeface="Verdana" panose="020B0604030504040204" pitchFamily="34" charset="0"/>
                <a:ea typeface="Verdana" panose="020B0604030504040204" pitchFamily="34" charset="0"/>
              </a:rPr>
              <a:t> je </a:t>
            </a:r>
            <a:r>
              <a:rPr lang="en-US" sz="1000" dirty="0" err="1">
                <a:latin typeface="Verdana" panose="020B0604030504040204" pitchFamily="34" charset="0"/>
                <a:ea typeface="Verdana" panose="020B0604030504040204" pitchFamily="34" charset="0"/>
              </a:rPr>
              <a:t>definirano</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Zakonom</a:t>
            </a:r>
            <a:r>
              <a:rPr lang="en-US" sz="1000" dirty="0">
                <a:latin typeface="Verdana" panose="020B0604030504040204" pitchFamily="34" charset="0"/>
                <a:ea typeface="Verdana" panose="020B0604030504040204" pitchFamily="34" charset="0"/>
              </a:rPr>
              <a:t>.</a:t>
            </a: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NOSITELJ</a:t>
            </a:r>
          </a:p>
          <a:p>
            <a:r>
              <a:rPr lang="en-US" sz="1000" dirty="0" err="1">
                <a:latin typeface="Verdana" panose="020B0604030504040204" pitchFamily="34" charset="0"/>
                <a:ea typeface="Verdana" panose="020B0604030504040204" pitchFamily="34" charset="0"/>
              </a:rPr>
              <a:t>Turistička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zajednica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Općine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Povljana</a:t>
            </a:r>
            <a:endParaRPr lang="en-US" sz="1000"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REALIZACIJA</a:t>
            </a:r>
          </a:p>
          <a:p>
            <a:r>
              <a:rPr lang="en-US" sz="1000" b="1" dirty="0">
                <a:latin typeface="Verdana" panose="020B0604030504040204" pitchFamily="34" charset="0"/>
                <a:ea typeface="Verdana" panose="020B0604030504040204" pitchFamily="34" charset="0"/>
              </a:rPr>
              <a:t>PLAN    3.000 </a:t>
            </a:r>
            <a:r>
              <a:rPr lang="en-US" sz="1000" b="1" dirty="0" err="1">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REBALANS   5.500 </a:t>
            </a:r>
            <a:r>
              <a:rPr lang="en-US" sz="1000" b="1" dirty="0" err="1">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OSTVARENO  8.45</a:t>
            </a:r>
            <a:r>
              <a:rPr lang="hr-HR" sz="1000" b="1" dirty="0">
                <a:latin typeface="Verdana" panose="020B0604030504040204" pitchFamily="34" charset="0"/>
                <a:ea typeface="Verdana" panose="020B0604030504040204" pitchFamily="34" charset="0"/>
              </a:rPr>
              <a:t>5</a:t>
            </a:r>
            <a:r>
              <a:rPr lang="en-US" sz="1000" b="1" dirty="0">
                <a:latin typeface="Verdana" panose="020B0604030504040204" pitchFamily="34" charset="0"/>
                <a:ea typeface="Verdana" panose="020B0604030504040204" pitchFamily="34" charset="0"/>
              </a:rPr>
              <a:t> </a:t>
            </a:r>
            <a:r>
              <a:rPr lang="en-US" sz="1000" b="1" dirty="0" err="1">
                <a:latin typeface="Verdana" panose="020B0604030504040204" pitchFamily="34" charset="0"/>
                <a:ea typeface="Verdana" panose="020B0604030504040204" pitchFamily="34" charset="0"/>
              </a:rPr>
              <a:t>eura</a:t>
            </a:r>
            <a:endParaRPr lang="en-US" sz="1000" b="1"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         6.3   </a:t>
            </a:r>
            <a:r>
              <a:rPr lang="en-US" sz="1000" dirty="0" err="1">
                <a:latin typeface="Verdana" panose="020B0604030504040204" pitchFamily="34" charset="0"/>
                <a:ea typeface="Verdana" panose="020B0604030504040204" pitchFamily="34" charset="0"/>
              </a:rPr>
              <a:t>Tijela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turističke</a:t>
            </a:r>
            <a:r>
              <a:rPr lang="en-US" sz="1000" dirty="0">
                <a:latin typeface="Verdana" panose="020B0604030504040204" pitchFamily="34" charset="0"/>
                <a:ea typeface="Verdana" panose="020B0604030504040204" pitchFamily="34" charset="0"/>
              </a:rPr>
              <a:t> zajednice</a:t>
            </a:r>
          </a:p>
          <a:p>
            <a:endParaRPr lang="en-US" sz="1000" dirty="0">
              <a:latin typeface="Verdana" panose="020B0604030504040204" pitchFamily="34" charset="0"/>
              <a:ea typeface="Verdana" panose="020B0604030504040204" pitchFamily="34" charset="0"/>
            </a:endParaRPr>
          </a:p>
          <a:p>
            <a:r>
              <a:rPr lang="en-US" sz="1000" dirty="0">
                <a:latin typeface="Verdana" panose="020B0604030504040204" pitchFamily="34" charset="0"/>
                <a:ea typeface="Verdana" panose="020B0604030504040204" pitchFamily="34" charset="0"/>
              </a:rPr>
              <a:t>REALIZACIJA</a:t>
            </a:r>
          </a:p>
          <a:p>
            <a:r>
              <a:rPr lang="en-US" sz="1000" b="1" dirty="0">
                <a:latin typeface="Verdana" panose="020B0604030504040204" pitchFamily="34" charset="0"/>
                <a:ea typeface="Verdana" panose="020B0604030504040204" pitchFamily="34" charset="0"/>
              </a:rPr>
              <a:t>PLAN 0 </a:t>
            </a:r>
            <a:r>
              <a:rPr lang="en-US" sz="1000" b="1" dirty="0" err="1">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REBALANS     0 </a:t>
            </a:r>
            <a:r>
              <a:rPr lang="en-US" sz="1000" b="1" dirty="0" err="1">
                <a:latin typeface="Verdana" panose="020B0604030504040204" pitchFamily="34" charset="0"/>
                <a:ea typeface="Verdana" panose="020B0604030504040204" pitchFamily="34" charset="0"/>
              </a:rPr>
              <a:t>eura</a:t>
            </a:r>
            <a:r>
              <a:rPr lang="en-US" sz="1000" b="1" dirty="0">
                <a:latin typeface="Verdana" panose="020B0604030504040204" pitchFamily="34" charset="0"/>
                <a:ea typeface="Verdana" panose="020B0604030504040204" pitchFamily="34" charset="0"/>
              </a:rPr>
              <a:t>            OSTVARENO   0 </a:t>
            </a:r>
            <a:r>
              <a:rPr lang="en-US" sz="1000" b="1" dirty="0" err="1">
                <a:latin typeface="Verdana" panose="020B0604030504040204" pitchFamily="34" charset="0"/>
                <a:ea typeface="Verdana" panose="020B0604030504040204" pitchFamily="34" charset="0"/>
              </a:rPr>
              <a:t>eura</a:t>
            </a:r>
            <a:endParaRPr lang="en-US" sz="1000" b="1" dirty="0">
              <a:latin typeface="Verdana" panose="020B0604030504040204" pitchFamily="34" charset="0"/>
              <a:ea typeface="Verdana" panose="020B0604030504040204" pitchFamily="34" charset="0"/>
            </a:endParaRPr>
          </a:p>
          <a:p>
            <a:endParaRPr lang="en-150" sz="10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3201576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niOkvir 1">
            <a:extLst>
              <a:ext uri="{FF2B5EF4-FFF2-40B4-BE49-F238E27FC236}">
                <a16:creationId xmlns:a16="http://schemas.microsoft.com/office/drawing/2014/main" id="{B06F91DC-FB31-3A7C-C2F9-A412CAFCD5A0}"/>
              </a:ext>
            </a:extLst>
          </p:cNvPr>
          <p:cNvSpPr txBox="1"/>
          <p:nvPr/>
        </p:nvSpPr>
        <p:spPr>
          <a:xfrm>
            <a:off x="523875" y="716287"/>
            <a:ext cx="5810249" cy="3447098"/>
          </a:xfrm>
          <a:prstGeom prst="rect">
            <a:avLst/>
          </a:prstGeom>
          <a:noFill/>
        </p:spPr>
        <p:txBody>
          <a:bodyPr wrap="square" rtlCol="0">
            <a:spAutoFit/>
          </a:bodyPr>
          <a:lstStyle/>
          <a:p>
            <a:r>
              <a:rPr lang="en-US" dirty="0"/>
              <a:t>          </a:t>
            </a:r>
            <a:r>
              <a:rPr lang="en-US" sz="1000" dirty="0">
                <a:latin typeface="Verdana" panose="020B0604030504040204" pitchFamily="34" charset="0"/>
                <a:ea typeface="Verdana" panose="020B0604030504040204" pitchFamily="34" charset="0"/>
              </a:rPr>
              <a:t>6.4    </a:t>
            </a:r>
            <a:r>
              <a:rPr lang="en-US" sz="1000" dirty="0" err="1">
                <a:latin typeface="Verdana" panose="020B0604030504040204" pitchFamily="34" charset="0"/>
                <a:ea typeface="Verdana" panose="020B0604030504040204" pitchFamily="34" charset="0"/>
              </a:rPr>
              <a:t>Troškovi</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poslovanja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mreže</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predstavništava</a:t>
            </a:r>
            <a:r>
              <a:rPr lang="en-US" sz="1000" dirty="0">
                <a:latin typeface="Verdana" panose="020B0604030504040204" pitchFamily="34" charset="0"/>
                <a:ea typeface="Verdana" panose="020B0604030504040204" pitchFamily="34" charset="0"/>
              </a:rPr>
              <a:t>/ </a:t>
            </a:r>
            <a:r>
              <a:rPr lang="en-US" sz="1000" dirty="0" err="1">
                <a:latin typeface="Verdana" panose="020B0604030504040204" pitchFamily="34" charset="0"/>
                <a:ea typeface="Verdana" panose="020B0604030504040204" pitchFamily="34" charset="0"/>
              </a:rPr>
              <a:t>ispostava</a:t>
            </a:r>
            <a:endParaRPr lang="en-US" sz="1000" dirty="0">
              <a:latin typeface="Verdana" panose="020B0604030504040204" pitchFamily="34" charset="0"/>
              <a:ea typeface="Verdana" panose="020B0604030504040204" pitchFamily="34" charset="0"/>
            </a:endParaRPr>
          </a:p>
          <a:p>
            <a:endParaRPr lang="en-US" sz="1000" dirty="0">
              <a:latin typeface="Verdana" panose="020B0604030504040204" pitchFamily="34" charset="0"/>
              <a:ea typeface="Verdana" panose="020B0604030504040204" pitchFamily="34" charset="0"/>
            </a:endParaRPr>
          </a:p>
          <a:p>
            <a:r>
              <a:rPr lang="es-ES" sz="1000" dirty="0">
                <a:latin typeface="Verdana" panose="020B0604030504040204" pitchFamily="34" charset="0"/>
                <a:ea typeface="Verdana" panose="020B0604030504040204" pitchFamily="34" charset="0"/>
              </a:rPr>
              <a:t>REALIZACIJA</a:t>
            </a:r>
          </a:p>
          <a:p>
            <a:r>
              <a:rPr lang="es-ES" sz="1000" b="1" dirty="0">
                <a:latin typeface="Verdana" panose="020B0604030504040204" pitchFamily="34" charset="0"/>
                <a:ea typeface="Verdana" panose="020B0604030504040204" pitchFamily="34" charset="0"/>
              </a:rPr>
              <a:t>PLAN 0 eura               REBALANS     0 eura            OSTVARENO   0 eura</a:t>
            </a:r>
          </a:p>
          <a:p>
            <a:endParaRPr lang="es-ES" sz="1000" b="1" dirty="0">
              <a:latin typeface="Verdana" panose="020B0604030504040204" pitchFamily="34" charset="0"/>
              <a:ea typeface="Verdana" panose="020B0604030504040204" pitchFamily="34" charset="0"/>
            </a:endParaRPr>
          </a:p>
          <a:p>
            <a:endParaRPr lang="es-ES" sz="1000" b="1" dirty="0">
              <a:latin typeface="Verdana" panose="020B0604030504040204" pitchFamily="34" charset="0"/>
              <a:ea typeface="Verdana" panose="020B0604030504040204" pitchFamily="34" charset="0"/>
            </a:endParaRPr>
          </a:p>
          <a:p>
            <a:endParaRPr lang="es-ES" sz="1000" b="1" dirty="0">
              <a:latin typeface="Verdana" panose="020B0604030504040204" pitchFamily="34" charset="0"/>
              <a:ea typeface="Verdana" panose="020B0604030504040204" pitchFamily="34" charset="0"/>
            </a:endParaRPr>
          </a:p>
          <a:p>
            <a:pPr marL="228600" indent="-228600">
              <a:buAutoNum type="arabicPlain" startAt="7"/>
            </a:pPr>
            <a:r>
              <a:rPr lang="es-ES" sz="1000" dirty="0">
                <a:latin typeface="Verdana" panose="020B0604030504040204" pitchFamily="34" charset="0"/>
                <a:ea typeface="Verdana" panose="020B0604030504040204" pitchFamily="34" charset="0"/>
              </a:rPr>
              <a:t>REZERVA</a:t>
            </a:r>
          </a:p>
          <a:p>
            <a:pPr marL="228600" indent="-228600">
              <a:buAutoNum type="arabicPlain" startAt="7"/>
            </a:pPr>
            <a:endParaRPr lang="es-ES" sz="1000" dirty="0">
              <a:latin typeface="Verdana" panose="020B0604030504040204" pitchFamily="34" charset="0"/>
              <a:ea typeface="Verdana" panose="020B0604030504040204" pitchFamily="34" charset="0"/>
            </a:endParaRPr>
          </a:p>
          <a:p>
            <a:r>
              <a:rPr lang="es-ES" sz="1000" dirty="0">
                <a:latin typeface="Verdana" panose="020B0604030504040204" pitchFamily="34" charset="0"/>
                <a:ea typeface="Verdana" panose="020B0604030504040204" pitchFamily="34" charset="0"/>
              </a:rPr>
              <a:t>Nisu planirana sredstva rezerve u 2025. godini.</a:t>
            </a:r>
          </a:p>
          <a:p>
            <a:endParaRPr lang="es-ES" sz="1000" dirty="0">
              <a:latin typeface="Verdana" panose="020B0604030504040204" pitchFamily="34" charset="0"/>
              <a:ea typeface="Verdana" panose="020B0604030504040204" pitchFamily="34" charset="0"/>
            </a:endParaRPr>
          </a:p>
          <a:p>
            <a:endParaRPr lang="es-ES" sz="1000" dirty="0">
              <a:latin typeface="Verdana" panose="020B0604030504040204" pitchFamily="34" charset="0"/>
              <a:ea typeface="Verdana" panose="020B0604030504040204" pitchFamily="34" charset="0"/>
            </a:endParaRPr>
          </a:p>
          <a:p>
            <a:pPr marL="228600" indent="-228600">
              <a:buAutoNum type="arabicPlain" startAt="8"/>
            </a:pPr>
            <a:r>
              <a:rPr lang="es-ES" sz="1000" dirty="0">
                <a:latin typeface="Verdana" panose="020B0604030504040204" pitchFamily="34" charset="0"/>
                <a:ea typeface="Verdana" panose="020B0604030504040204" pitchFamily="34" charset="0"/>
              </a:rPr>
              <a:t>POKRIVANJE MANJKA PRIHODA IZ PRETHODNE GODINE</a:t>
            </a:r>
          </a:p>
          <a:p>
            <a:pPr marL="228600" indent="-228600">
              <a:buAutoNum type="arabicPlain" startAt="8"/>
            </a:pPr>
            <a:endParaRPr lang="es-ES" sz="1000" dirty="0">
              <a:latin typeface="Verdana" panose="020B0604030504040204" pitchFamily="34" charset="0"/>
              <a:ea typeface="Verdana" panose="020B0604030504040204" pitchFamily="34" charset="0"/>
            </a:endParaRPr>
          </a:p>
          <a:p>
            <a:endParaRPr lang="es-ES" sz="1000" dirty="0">
              <a:latin typeface="Verdana" panose="020B0604030504040204" pitchFamily="34" charset="0"/>
              <a:ea typeface="Verdana" panose="020B0604030504040204" pitchFamily="34" charset="0"/>
            </a:endParaRPr>
          </a:p>
          <a:p>
            <a:r>
              <a:rPr lang="es-ES" sz="1000" dirty="0">
                <a:latin typeface="Verdana" panose="020B0604030504040204" pitchFamily="34" charset="0"/>
                <a:ea typeface="Verdana" panose="020B0604030504040204" pitchFamily="34" charset="0"/>
              </a:rPr>
              <a:t>REALIZACIJA</a:t>
            </a:r>
          </a:p>
          <a:p>
            <a:r>
              <a:rPr lang="es-ES" sz="1000" b="1" dirty="0">
                <a:latin typeface="Verdana" panose="020B0604030504040204" pitchFamily="34" charset="0"/>
                <a:ea typeface="Verdana" panose="020B0604030504040204" pitchFamily="34" charset="0"/>
              </a:rPr>
              <a:t>PLAN 25.000 </a:t>
            </a:r>
            <a:r>
              <a:rPr lang="es-ES" sz="1000" b="1" dirty="0" err="1">
                <a:latin typeface="Verdana" panose="020B0604030504040204" pitchFamily="34" charset="0"/>
                <a:ea typeface="Verdana" panose="020B0604030504040204" pitchFamily="34" charset="0"/>
              </a:rPr>
              <a:t>eura</a:t>
            </a:r>
            <a:r>
              <a:rPr lang="es-ES" sz="1000" b="1" dirty="0">
                <a:latin typeface="Verdana" panose="020B0604030504040204" pitchFamily="34" charset="0"/>
                <a:ea typeface="Verdana" panose="020B0604030504040204" pitchFamily="34" charset="0"/>
              </a:rPr>
              <a:t>         REBALANS   40.348 </a:t>
            </a:r>
            <a:r>
              <a:rPr lang="es-ES" sz="1000" b="1" dirty="0" err="1">
                <a:latin typeface="Verdana" panose="020B0604030504040204" pitchFamily="34" charset="0"/>
                <a:ea typeface="Verdana" panose="020B0604030504040204" pitchFamily="34" charset="0"/>
              </a:rPr>
              <a:t>eura</a:t>
            </a:r>
            <a:r>
              <a:rPr lang="es-ES" sz="1000" b="1" dirty="0">
                <a:latin typeface="Verdana" panose="020B0604030504040204" pitchFamily="34" charset="0"/>
                <a:ea typeface="Verdana" panose="020B0604030504040204" pitchFamily="34" charset="0"/>
              </a:rPr>
              <a:t>      OSTVARENO  47.913 </a:t>
            </a:r>
            <a:r>
              <a:rPr lang="es-ES" sz="1000" b="1" dirty="0" err="1">
                <a:latin typeface="Verdana" panose="020B0604030504040204" pitchFamily="34" charset="0"/>
                <a:ea typeface="Verdana" panose="020B0604030504040204" pitchFamily="34" charset="0"/>
              </a:rPr>
              <a:t>eura</a:t>
            </a:r>
            <a:endParaRPr lang="hr-HR" sz="1000" b="1" dirty="0">
              <a:latin typeface="Verdana" panose="020B0604030504040204" pitchFamily="34" charset="0"/>
              <a:ea typeface="Verdana" panose="020B0604030504040204" pitchFamily="34" charset="0"/>
            </a:endParaRPr>
          </a:p>
          <a:p>
            <a:endParaRPr lang="hr-HR" sz="1000" dirty="0">
              <a:latin typeface="Verdana" panose="020B0604030504040204" pitchFamily="34" charset="0"/>
              <a:ea typeface="Verdana" panose="020B0604030504040204" pitchFamily="34" charset="0"/>
            </a:endParaRPr>
          </a:p>
          <a:p>
            <a:r>
              <a:rPr lang="hr-HR" sz="1000" dirty="0">
                <a:latin typeface="Verdana" panose="020B0604030504040204" pitchFamily="34" charset="0"/>
                <a:ea typeface="Verdana" panose="020B0604030504040204" pitchFamily="34" charset="0"/>
              </a:rPr>
              <a:t>U eurima</a:t>
            </a:r>
          </a:p>
          <a:p>
            <a:endParaRPr lang="es-ES" sz="1000" dirty="0">
              <a:latin typeface="Verdana" panose="020B0604030504040204" pitchFamily="34" charset="0"/>
              <a:ea typeface="Verdana" panose="020B0604030504040204" pitchFamily="34" charset="0"/>
            </a:endParaRPr>
          </a:p>
          <a:p>
            <a:endParaRPr lang="en-150" sz="1000" dirty="0">
              <a:latin typeface="Verdana" panose="020B0604030504040204" pitchFamily="34" charset="0"/>
              <a:ea typeface="Verdana" panose="020B060403050404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720879381"/>
              </p:ext>
            </p:extLst>
          </p:nvPr>
        </p:nvGraphicFramePr>
        <p:xfrm>
          <a:off x="523874" y="3806282"/>
          <a:ext cx="5810249" cy="4500157"/>
        </p:xfrm>
        <a:graphic>
          <a:graphicData uri="http://schemas.openxmlformats.org/drawingml/2006/table">
            <a:tbl>
              <a:tblPr firstRow="1" bandRow="1">
                <a:tableStyleId>{5C22544A-7EE6-4342-B048-85BDC9FD1C3A}</a:tableStyleId>
              </a:tblPr>
              <a:tblGrid>
                <a:gridCol w="244150">
                  <a:extLst>
                    <a:ext uri="{9D8B030D-6E8A-4147-A177-3AD203B41FA5}">
                      <a16:colId xmlns:a16="http://schemas.microsoft.com/office/drawing/2014/main" val="3927679113"/>
                    </a:ext>
                  </a:extLst>
                </a:gridCol>
                <a:gridCol w="355126">
                  <a:extLst>
                    <a:ext uri="{9D8B030D-6E8A-4147-A177-3AD203B41FA5}">
                      <a16:colId xmlns:a16="http://schemas.microsoft.com/office/drawing/2014/main" val="3753390398"/>
                    </a:ext>
                  </a:extLst>
                </a:gridCol>
                <a:gridCol w="1953191">
                  <a:extLst>
                    <a:ext uri="{9D8B030D-6E8A-4147-A177-3AD203B41FA5}">
                      <a16:colId xmlns:a16="http://schemas.microsoft.com/office/drawing/2014/main" val="2329970577"/>
                    </a:ext>
                  </a:extLst>
                </a:gridCol>
                <a:gridCol w="743544">
                  <a:extLst>
                    <a:ext uri="{9D8B030D-6E8A-4147-A177-3AD203B41FA5}">
                      <a16:colId xmlns:a16="http://schemas.microsoft.com/office/drawing/2014/main" val="4252218534"/>
                    </a:ext>
                  </a:extLst>
                </a:gridCol>
                <a:gridCol w="832326">
                  <a:extLst>
                    <a:ext uri="{9D8B030D-6E8A-4147-A177-3AD203B41FA5}">
                      <a16:colId xmlns:a16="http://schemas.microsoft.com/office/drawing/2014/main" val="3762615683"/>
                    </a:ext>
                  </a:extLst>
                </a:gridCol>
                <a:gridCol w="832325">
                  <a:extLst>
                    <a:ext uri="{9D8B030D-6E8A-4147-A177-3AD203B41FA5}">
                      <a16:colId xmlns:a16="http://schemas.microsoft.com/office/drawing/2014/main" val="3290167822"/>
                    </a:ext>
                  </a:extLst>
                </a:gridCol>
                <a:gridCol w="414459">
                  <a:extLst>
                    <a:ext uri="{9D8B030D-6E8A-4147-A177-3AD203B41FA5}">
                      <a16:colId xmlns:a16="http://schemas.microsoft.com/office/drawing/2014/main" val="2153431635"/>
                    </a:ext>
                  </a:extLst>
                </a:gridCol>
                <a:gridCol w="435128">
                  <a:extLst>
                    <a:ext uri="{9D8B030D-6E8A-4147-A177-3AD203B41FA5}">
                      <a16:colId xmlns:a16="http://schemas.microsoft.com/office/drawing/2014/main" val="1279252492"/>
                    </a:ext>
                  </a:extLst>
                </a:gridCol>
              </a:tblGrid>
              <a:tr h="616148">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600" dirty="0">
                          <a:solidFill>
                            <a:schemeClr val="accent2">
                              <a:lumMod val="50000"/>
                            </a:schemeClr>
                          </a:solidFill>
                          <a:latin typeface="Arial Narrow" panose="020B0606020202030204" pitchFamily="34" charset="0"/>
                        </a:rPr>
                        <a:t>AKTIVNOSTI</a:t>
                      </a:r>
                    </a:p>
                    <a:p>
                      <a:pPr algn="ctr"/>
                      <a:endParaRPr lang="hr-HR" sz="1000" dirty="0">
                        <a:solidFill>
                          <a:schemeClr val="accent2">
                            <a:lumMod val="50000"/>
                          </a:schemeClr>
                        </a:solidFill>
                        <a:latin typeface="Arial Narrow" panose="020B0606020202030204" pitchFamily="34" charset="0"/>
                      </a:endParaRPr>
                    </a:p>
                    <a:p>
                      <a:pPr algn="ctr"/>
                      <a:endParaRPr lang="hr-HR" sz="1000" dirty="0">
                        <a:solidFill>
                          <a:schemeClr val="accent2">
                            <a:lumMod val="50000"/>
                          </a:schemeClr>
                        </a:solidFill>
                        <a:latin typeface="Arial Narrow" panose="020B0606020202030204" pitchFamily="34" charset="0"/>
                      </a:endParaRPr>
                    </a:p>
                    <a:p>
                      <a:pPr algn="ctr"/>
                      <a:r>
                        <a:rPr lang="hr-HR" sz="1000" dirty="0">
                          <a:solidFill>
                            <a:schemeClr val="accent2">
                              <a:lumMod val="50000"/>
                            </a:schemeClr>
                          </a:solidFill>
                          <a:latin typeface="Arial Narrow" panose="020B0606020202030204" pitchFamily="34"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100" dirty="0">
                          <a:solidFill>
                            <a:schemeClr val="accent2">
                              <a:lumMod val="50000"/>
                            </a:schemeClr>
                          </a:solidFill>
                          <a:latin typeface="Arial Narrow" panose="020B0606020202030204" pitchFamily="34" charset="0"/>
                        </a:rPr>
                        <a:t>PLAN</a:t>
                      </a:r>
                    </a:p>
                    <a:p>
                      <a:pPr algn="ctr"/>
                      <a:r>
                        <a:rPr lang="hr-HR" sz="1400" dirty="0">
                          <a:solidFill>
                            <a:schemeClr val="accent2">
                              <a:lumMod val="50000"/>
                            </a:schemeClr>
                          </a:solidFill>
                          <a:latin typeface="Arial Narrow" panose="020B0606020202030204" pitchFamily="34" charset="0"/>
                        </a:rPr>
                        <a:t>2025.</a:t>
                      </a:r>
                    </a:p>
                    <a:p>
                      <a:pPr algn="ctr"/>
                      <a:endParaRPr lang="hr-HR" sz="1000" dirty="0">
                        <a:solidFill>
                          <a:schemeClr val="accent2">
                            <a:lumMod val="50000"/>
                          </a:schemeClr>
                        </a:solidFill>
                        <a:latin typeface="Arial Narrow" panose="020B0606020202030204" pitchFamily="34" charset="0"/>
                      </a:endParaRPr>
                    </a:p>
                    <a:p>
                      <a:pPr algn="ctr"/>
                      <a:r>
                        <a:rPr lang="hr-HR" sz="1000" dirty="0">
                          <a:solidFill>
                            <a:schemeClr val="accent2">
                              <a:lumMod val="50000"/>
                            </a:schemeClr>
                          </a:solidFill>
                          <a:latin typeface="Arial Narrow" panose="020B0606020202030204" pitchFamily="34" charset="0"/>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100" dirty="0">
                          <a:solidFill>
                            <a:schemeClr val="accent2">
                              <a:lumMod val="50000"/>
                            </a:schemeClr>
                          </a:solidFill>
                          <a:latin typeface="Arial Narrow" panose="020B0606020202030204" pitchFamily="34" charset="0"/>
                        </a:rPr>
                        <a:t>REBALANS</a:t>
                      </a:r>
                    </a:p>
                    <a:p>
                      <a:pPr algn="ctr"/>
                      <a:r>
                        <a:rPr lang="hr-HR" sz="1400" dirty="0">
                          <a:solidFill>
                            <a:schemeClr val="accent2">
                              <a:lumMod val="50000"/>
                            </a:schemeClr>
                          </a:solidFill>
                          <a:latin typeface="Arial Narrow" panose="020B0606020202030204" pitchFamily="34" charset="0"/>
                        </a:rPr>
                        <a:t>2025.</a:t>
                      </a:r>
                    </a:p>
                    <a:p>
                      <a:pPr algn="ctr"/>
                      <a:endParaRPr lang="hr-HR" sz="1000" dirty="0">
                        <a:solidFill>
                          <a:schemeClr val="accent2">
                            <a:lumMod val="50000"/>
                          </a:schemeClr>
                        </a:solidFill>
                        <a:latin typeface="Arial Narrow" panose="020B0606020202030204" pitchFamily="34" charset="0"/>
                      </a:endParaRPr>
                    </a:p>
                    <a:p>
                      <a:pPr algn="ctr"/>
                      <a:r>
                        <a:rPr lang="hr-HR" sz="1000" dirty="0">
                          <a:solidFill>
                            <a:schemeClr val="accent2">
                              <a:lumMod val="50000"/>
                            </a:schemeClr>
                          </a:solidFill>
                          <a:latin typeface="Arial Narrow" panose="020B0606020202030204" pitchFamily="34" charset="0"/>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050" dirty="0">
                          <a:solidFill>
                            <a:schemeClr val="accent2">
                              <a:lumMod val="50000"/>
                            </a:schemeClr>
                          </a:solidFill>
                          <a:latin typeface="Arial Narrow" panose="020B0606020202030204" pitchFamily="34" charset="0"/>
                        </a:rPr>
                        <a:t>REALIZACIJA</a:t>
                      </a:r>
                    </a:p>
                    <a:p>
                      <a:pPr algn="ctr"/>
                      <a:r>
                        <a:rPr lang="hr-HR" sz="1400" dirty="0">
                          <a:solidFill>
                            <a:schemeClr val="accent2">
                              <a:lumMod val="50000"/>
                            </a:schemeClr>
                          </a:solidFill>
                          <a:latin typeface="Arial Narrow" panose="020B0606020202030204" pitchFamily="34" charset="0"/>
                        </a:rPr>
                        <a:t>2025</a:t>
                      </a:r>
                      <a:r>
                        <a:rPr lang="hr-HR" sz="1050" dirty="0">
                          <a:solidFill>
                            <a:schemeClr val="accent2">
                              <a:lumMod val="50000"/>
                            </a:schemeClr>
                          </a:solidFill>
                          <a:latin typeface="Arial Narrow" panose="020B0606020202030204" pitchFamily="34" charset="0"/>
                        </a:rPr>
                        <a:t>.</a:t>
                      </a:r>
                    </a:p>
                    <a:p>
                      <a:pPr algn="ctr"/>
                      <a:r>
                        <a:rPr lang="hr-HR" sz="1000" dirty="0">
                          <a:solidFill>
                            <a:schemeClr val="accent2">
                              <a:lumMod val="50000"/>
                            </a:schemeClr>
                          </a:solidFill>
                          <a:latin typeface="Arial Narrow" panose="020B0606020202030204" pitchFamily="34" charset="0"/>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hr-HR" dirty="0">
                        <a:solidFill>
                          <a:schemeClr val="accent2">
                            <a:lumMod val="50000"/>
                          </a:schemeClr>
                        </a:solidFill>
                        <a:latin typeface="Arial Narrow" panose="020B0606020202030204" pitchFamily="34" charset="0"/>
                      </a:endParaRPr>
                    </a:p>
                    <a:p>
                      <a:r>
                        <a:rPr lang="hr-HR" dirty="0">
                          <a:solidFill>
                            <a:schemeClr val="accent2">
                              <a:lumMod val="50000"/>
                            </a:schemeClr>
                          </a:solidFill>
                          <a:latin typeface="Arial Narrow" panose="020B0606020202030204" pitchFamily="34"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050" dirty="0">
                          <a:solidFill>
                            <a:schemeClr val="accent2">
                              <a:lumMod val="50000"/>
                            </a:schemeClr>
                          </a:solidFill>
                        </a:rPr>
                        <a:t>4</a:t>
                      </a:r>
                    </a:p>
                    <a:p>
                      <a:pPr algn="ctr"/>
                      <a:r>
                        <a:rPr lang="hr-HR" sz="1050" dirty="0">
                          <a:solidFill>
                            <a:schemeClr val="accent2">
                              <a:lumMod val="50000"/>
                            </a:schemeClr>
                          </a:solidFill>
                        </a:rPr>
                        <a:t>/</a:t>
                      </a:r>
                    </a:p>
                    <a:p>
                      <a:pPr algn="ctr"/>
                      <a:r>
                        <a:rPr lang="hr-HR" sz="1050" dirty="0">
                          <a:solidFill>
                            <a:schemeClr val="accent2">
                              <a:lumMod val="50000"/>
                            </a:schemeClr>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63831918"/>
                  </a:ext>
                </a:extLst>
              </a:tr>
              <a:tr h="445127">
                <a:tc>
                  <a:txBody>
                    <a:bodyPr/>
                    <a:lstStyle/>
                    <a:p>
                      <a:r>
                        <a:rPr lang="hr-HR"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hr-HR"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100" b="1" dirty="0">
                          <a:solidFill>
                            <a:schemeClr val="tx1"/>
                          </a:solidFill>
                          <a:latin typeface="Arial" panose="020B0604020202020204" pitchFamily="34" charset="0"/>
                          <a:cs typeface="Arial" panose="020B0604020202020204" pitchFamily="34" charset="0"/>
                        </a:rPr>
                        <a:t>ISTRAŽIVANJE</a:t>
                      </a:r>
                      <a:r>
                        <a:rPr lang="hr-HR" sz="1100" baseline="0" dirty="0">
                          <a:solidFill>
                            <a:schemeClr val="tx1"/>
                          </a:solidFill>
                          <a:latin typeface="Arial" panose="020B0604020202020204" pitchFamily="34" charset="0"/>
                          <a:cs typeface="Arial" panose="020B0604020202020204" pitchFamily="34" charset="0"/>
                        </a:rPr>
                        <a:t> I </a:t>
                      </a:r>
                      <a:r>
                        <a:rPr lang="hr-HR" sz="1100" b="1" baseline="0" dirty="0">
                          <a:solidFill>
                            <a:schemeClr val="tx1"/>
                          </a:solidFill>
                          <a:latin typeface="Arial" panose="020B0604020202020204" pitchFamily="34" charset="0"/>
                          <a:cs typeface="Arial" panose="020B0604020202020204" pitchFamily="34" charset="0"/>
                        </a:rPr>
                        <a:t>STRATEŠKO</a:t>
                      </a:r>
                      <a:r>
                        <a:rPr lang="en-US" sz="1100" baseline="0" dirty="0">
                          <a:solidFill>
                            <a:schemeClr val="tx1"/>
                          </a:solidFill>
                          <a:latin typeface="Arial" panose="020B0604020202020204" pitchFamily="34" charset="0"/>
                          <a:cs typeface="Arial" panose="020B0604020202020204" pitchFamily="34" charset="0"/>
                        </a:rPr>
                        <a:t> </a:t>
                      </a:r>
                      <a:r>
                        <a:rPr lang="hr-HR" sz="1100" b="1" baseline="0" dirty="0">
                          <a:solidFill>
                            <a:schemeClr val="tx1"/>
                          </a:solidFill>
                          <a:latin typeface="Arial" panose="020B0604020202020204" pitchFamily="34" charset="0"/>
                          <a:cs typeface="Arial" panose="020B0604020202020204" pitchFamily="34" charset="0"/>
                        </a:rPr>
                        <a:t>PLANIRANJE</a:t>
                      </a:r>
                      <a:endParaRPr lang="hr-HR" sz="1100" b="1"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hr-HR" sz="1200" b="1" i="0" u="none" strike="noStrike" dirty="0">
                          <a:solidFill>
                            <a:srgbClr val="000000"/>
                          </a:solidFill>
                          <a:effectLst/>
                          <a:latin typeface="Arial" panose="020B0604020202020204" pitchFamily="34" charset="0"/>
                          <a:cs typeface="Arial" panose="020B0604020202020204" pitchFamily="34" charset="0"/>
                        </a:rPr>
                        <a:t>500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hr-HR" sz="1200" b="1" i="0" u="none" strike="noStrike" dirty="0">
                          <a:solidFill>
                            <a:srgbClr val="000000"/>
                          </a:solidFill>
                          <a:effectLst/>
                          <a:latin typeface="Arial" panose="020B0604020202020204" pitchFamily="34" charset="0"/>
                          <a:cs typeface="Arial" panose="020B0604020202020204" pitchFamily="34" charset="0"/>
                        </a:rPr>
                        <a:t>1.087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hr-HR" sz="1200" b="1" i="0" u="none" strike="noStrike" dirty="0">
                          <a:solidFill>
                            <a:srgbClr val="000000"/>
                          </a:solidFill>
                          <a:effectLst/>
                          <a:latin typeface="Arial" panose="020B0604020202020204" pitchFamily="34" charset="0"/>
                          <a:cs typeface="Arial" panose="020B0604020202020204" pitchFamily="34" charset="0"/>
                        </a:rPr>
                        <a:t>1.087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hr-HR" sz="1100" dirty="0">
                        <a:latin typeface="Arial" panose="020B0604020202020204" pitchFamily="34" charset="0"/>
                        <a:cs typeface="Arial" panose="020B0604020202020204" pitchFamily="34" charset="0"/>
                      </a:endParaRPr>
                    </a:p>
                    <a:p>
                      <a:r>
                        <a:rPr lang="hr-HR" sz="1100" dirty="0">
                          <a:latin typeface="Arial" panose="020B0604020202020204" pitchFamily="34" charset="0"/>
                          <a:cs typeface="Arial" panose="020B0604020202020204" pitchFamily="34" charset="0"/>
                        </a:rPr>
                        <a:t>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100" dirty="0">
                          <a:latin typeface="Arial" panose="020B0604020202020204" pitchFamily="34" charset="0"/>
                          <a:cs typeface="Arial" panose="020B0604020202020204" pitchFamily="34" charset="0"/>
                        </a:rPr>
                        <a:t>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27278735"/>
                  </a:ext>
                </a:extLst>
              </a:tr>
              <a:tr h="631810">
                <a:tc>
                  <a:txBody>
                    <a:bodyPr/>
                    <a:lstStyle/>
                    <a:p>
                      <a:endParaRPr lang="hr-H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100" dirty="0">
                          <a:latin typeface="Arial" panose="020B0604020202020204" pitchFamily="34" charset="0"/>
                          <a:cs typeface="Arial" panose="020B0604020202020204" pitchFamily="34" charset="0"/>
                        </a:rPr>
                        <a:t>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hr-HR" sz="1100" dirty="0">
                          <a:latin typeface="Arial" panose="020B0604020202020204" pitchFamily="34" charset="0"/>
                          <a:cs typeface="Arial" panose="020B0604020202020204" pitchFamily="34" charset="0"/>
                        </a:rPr>
                        <a:t>Izrada strateških/operativnih /komunikacijskih/akcijskih dokumenata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hr-HR" sz="1200" dirty="0">
                          <a:latin typeface="Arial" panose="020B0604020202020204" pitchFamily="34" charset="0"/>
                          <a:cs typeface="Arial" panose="020B0604020202020204" pitchFamily="34" charset="0"/>
                        </a:rPr>
                        <a:t>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hr-HR" sz="1200" dirty="0">
                          <a:latin typeface="Arial" panose="020B0604020202020204" pitchFamily="34" charset="0"/>
                          <a:cs typeface="Arial" panose="020B0604020202020204" pitchFamily="34" charset="0"/>
                        </a:rPr>
                        <a:t>1.087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hr-HR" sz="1200" dirty="0">
                          <a:latin typeface="Arial" panose="020B0604020202020204" pitchFamily="34" charset="0"/>
                          <a:cs typeface="Arial" panose="020B0604020202020204" pitchFamily="34" charset="0"/>
                        </a:rPr>
                        <a:t>1.087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100" dirty="0">
                          <a:latin typeface="Arial" panose="020B0604020202020204" pitchFamily="34" charset="0"/>
                          <a:cs typeface="Arial" panose="020B0604020202020204" pitchFamily="34" charset="0"/>
                        </a:rPr>
                        <a:t>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100" dirty="0">
                          <a:latin typeface="Arial" panose="020B0604020202020204" pitchFamily="34" charset="0"/>
                          <a:cs typeface="Arial" panose="020B0604020202020204" pitchFamily="34" charset="0"/>
                        </a:rPr>
                        <a:t>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06341648"/>
                  </a:ext>
                </a:extLst>
              </a:tr>
              <a:tr h="313479">
                <a:tc>
                  <a:txBody>
                    <a:bodyPr/>
                    <a:lstStyle/>
                    <a:p>
                      <a:endParaRPr lang="hr-H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100" dirty="0">
                          <a:latin typeface="Arial" panose="020B0604020202020204" pitchFamily="34" charset="0"/>
                          <a:cs typeface="Arial" panose="020B0604020202020204" pitchFamily="34" charset="0"/>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100" dirty="0">
                          <a:latin typeface="Arial" panose="020B0604020202020204" pitchFamily="34" charset="0"/>
                          <a:cs typeface="Arial" panose="020B0604020202020204" pitchFamily="34" charset="0"/>
                        </a:rPr>
                        <a:t>Istraživanje i analiza tržišta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hr-HR" sz="1200" dirty="0">
                          <a:latin typeface="Arial" panose="020B0604020202020204" pitchFamily="34" charset="0"/>
                          <a:cs typeface="Arial" panose="020B0604020202020204" pitchFamily="34"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hr-HR" sz="1200" dirty="0">
                          <a:latin typeface="Arial" panose="020B0604020202020204" pitchFamily="34" charset="0"/>
                          <a:cs typeface="Arial" panose="020B0604020202020204" pitchFamily="34"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hr-HR" sz="1200" dirty="0">
                          <a:latin typeface="Arial" panose="020B0604020202020204" pitchFamily="34" charset="0"/>
                          <a:cs typeface="Arial" panose="020B0604020202020204" pitchFamily="34"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dirty="0">
                          <a:latin typeface="Arial" panose="020B0604020202020204" pitchFamily="34" charset="0"/>
                          <a:cs typeface="Arial" panose="020B0604020202020204" pitchFamily="34"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100" dirty="0">
                          <a:latin typeface="Arial" panose="020B0604020202020204" pitchFamily="34" charset="0"/>
                          <a:cs typeface="Arial" panose="020B0604020202020204" pitchFamily="34"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0202126"/>
                  </a:ext>
                </a:extLst>
              </a:tr>
              <a:tr h="365141">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100" dirty="0">
                          <a:latin typeface="Arial" panose="020B0604020202020204" pitchFamily="34" charset="0"/>
                          <a:cs typeface="Arial" panose="020B0604020202020204" pitchFamily="34" charset="0"/>
                        </a:rPr>
                        <a:t>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100" dirty="0">
                          <a:latin typeface="Arial" panose="020B0604020202020204" pitchFamily="34" charset="0"/>
                          <a:cs typeface="Arial" panose="020B0604020202020204" pitchFamily="34" charset="0"/>
                        </a:rPr>
                        <a:t>Mjerenje učinkovitosti promotivnih aktivnosti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hr-HR" sz="1200" dirty="0">
                          <a:latin typeface="Arial" panose="020B0604020202020204" pitchFamily="34" charset="0"/>
                          <a:cs typeface="Arial" panose="020B0604020202020204" pitchFamily="34"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hr-HR" sz="1200" dirty="0">
                          <a:latin typeface="Arial" panose="020B0604020202020204" pitchFamily="34" charset="0"/>
                          <a:cs typeface="Arial" panose="020B0604020202020204" pitchFamily="34"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hr-HR" sz="1200" dirty="0">
                          <a:latin typeface="Arial" panose="020B0604020202020204" pitchFamily="34" charset="0"/>
                          <a:cs typeface="Arial" panose="020B0604020202020204" pitchFamily="34"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dirty="0">
                          <a:latin typeface="Arial" panose="020B0604020202020204" pitchFamily="34" charset="0"/>
                          <a:cs typeface="Arial" panose="020B0604020202020204" pitchFamily="34"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100" dirty="0">
                          <a:latin typeface="Arial" panose="020B0604020202020204" pitchFamily="34" charset="0"/>
                          <a:cs typeface="Arial" panose="020B0604020202020204" pitchFamily="34"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92483809"/>
                  </a:ext>
                </a:extLst>
              </a:tr>
              <a:tr h="439347">
                <a:tc>
                  <a:txBody>
                    <a:bodyPr/>
                    <a:lstStyle/>
                    <a:p>
                      <a:r>
                        <a:rPr lang="en-US" dirty="0"/>
                        <a:t>2</a:t>
                      </a:r>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hr-HR"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hr-HR" sz="1100" b="1" dirty="0">
                          <a:latin typeface="Arial" panose="020B0604020202020204" pitchFamily="34" charset="0"/>
                          <a:cs typeface="Arial" panose="020B0604020202020204" pitchFamily="34" charset="0"/>
                        </a:rPr>
                        <a:t>RAZVOJ</a:t>
                      </a:r>
                      <a:r>
                        <a:rPr lang="hr-HR" sz="1100" baseline="0" dirty="0">
                          <a:latin typeface="Arial" panose="020B0604020202020204" pitchFamily="34" charset="0"/>
                          <a:cs typeface="Arial" panose="020B0604020202020204" pitchFamily="34" charset="0"/>
                        </a:rPr>
                        <a:t> </a:t>
                      </a:r>
                      <a:r>
                        <a:rPr lang="hr-HR" sz="1100" b="1" baseline="0" dirty="0">
                          <a:latin typeface="Arial" panose="020B0604020202020204" pitchFamily="34" charset="0"/>
                          <a:cs typeface="Arial" panose="020B0604020202020204" pitchFamily="34" charset="0"/>
                        </a:rPr>
                        <a:t>TURISTIČKOG</a:t>
                      </a:r>
                      <a:r>
                        <a:rPr lang="hr-HR" sz="1100" baseline="0" dirty="0">
                          <a:latin typeface="Arial" panose="020B0604020202020204" pitchFamily="34" charset="0"/>
                          <a:cs typeface="Arial" panose="020B0604020202020204" pitchFamily="34" charset="0"/>
                        </a:rPr>
                        <a:t> </a:t>
                      </a:r>
                      <a:r>
                        <a:rPr lang="hr-HR" sz="1100" b="1" baseline="0" dirty="0">
                          <a:latin typeface="Arial" panose="020B0604020202020204" pitchFamily="34" charset="0"/>
                          <a:cs typeface="Arial" panose="020B0604020202020204" pitchFamily="34" charset="0"/>
                        </a:rPr>
                        <a:t>PROIZVODA</a:t>
                      </a:r>
                      <a:endParaRPr lang="hr-HR" sz="1100" b="1"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hr-HR" sz="1200" b="1" dirty="0">
                          <a:latin typeface="Arial" panose="020B0604020202020204" pitchFamily="34" charset="0"/>
                          <a:cs typeface="Arial" panose="020B0604020202020204" pitchFamily="34" charset="0"/>
                        </a:rPr>
                        <a:t>69.500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hr-HR" sz="1200" b="1" dirty="0">
                          <a:latin typeface="Arial" panose="020B0604020202020204" pitchFamily="34" charset="0"/>
                          <a:cs typeface="Arial" panose="020B0604020202020204" pitchFamily="34" charset="0"/>
                        </a:rPr>
                        <a:t>103.824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hr-HR" sz="1200" b="1" dirty="0">
                          <a:latin typeface="Arial" panose="020B0604020202020204" pitchFamily="34" charset="0"/>
                          <a:cs typeface="Arial" panose="020B0604020202020204" pitchFamily="34" charset="0"/>
                        </a:rPr>
                        <a:t>105.645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100" dirty="0">
                          <a:latin typeface="Arial" panose="020B0604020202020204" pitchFamily="34" charset="0"/>
                          <a:cs typeface="Arial" panose="020B0604020202020204" pitchFamily="34" charset="0"/>
                        </a:rPr>
                        <a:t>44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100" dirty="0">
                          <a:latin typeface="Arial" panose="020B0604020202020204" pitchFamily="34" charset="0"/>
                          <a:cs typeface="Arial" panose="020B0604020202020204" pitchFamily="34" charset="0"/>
                        </a:rPr>
                        <a:t>102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29667173"/>
                  </a:ext>
                </a:extLst>
              </a:tr>
              <a:tr h="562464">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dirty="0">
                          <a:latin typeface="Arial" panose="020B0604020202020204" pitchFamily="34" charset="0"/>
                          <a:cs typeface="Arial" panose="020B0604020202020204" pitchFamily="34" charset="0"/>
                        </a:rPr>
                        <a:t>2.1</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dirty="0" err="1">
                          <a:latin typeface="Arial" panose="020B0604020202020204" pitchFamily="34" charset="0"/>
                          <a:cs typeface="Arial" panose="020B0604020202020204" pitchFamily="34" charset="0"/>
                        </a:rPr>
                        <a:t>Identifikacija</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i</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vrednovanje</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resursa</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te</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strukturiranje</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turističkih</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proizvoda</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endParaRPr lang="en-US" sz="1200" dirty="0">
                        <a:latin typeface="Arial" panose="020B0604020202020204" pitchFamily="34" charset="0"/>
                        <a:cs typeface="Arial" panose="020B0604020202020204" pitchFamily="34" charset="0"/>
                      </a:endParaRPr>
                    </a:p>
                    <a:p>
                      <a:pPr algn="r"/>
                      <a:r>
                        <a:rPr lang="en-US" sz="1200" dirty="0">
                          <a:latin typeface="Arial" panose="020B0604020202020204" pitchFamily="34" charset="0"/>
                          <a:cs typeface="Arial" panose="020B0604020202020204" pitchFamily="34" charset="0"/>
                        </a:rPr>
                        <a:t>20.000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endParaRPr lang="en-US" sz="1200" dirty="0">
                        <a:latin typeface="Arial" panose="020B0604020202020204" pitchFamily="34" charset="0"/>
                        <a:cs typeface="Arial" panose="020B0604020202020204" pitchFamily="34" charset="0"/>
                      </a:endParaRPr>
                    </a:p>
                    <a:p>
                      <a:pPr algn="r"/>
                      <a:r>
                        <a:rPr lang="en-US" sz="1200" dirty="0">
                          <a:latin typeface="Arial" panose="020B0604020202020204" pitchFamily="34" charset="0"/>
                          <a:cs typeface="Arial" panose="020B0604020202020204" pitchFamily="34" charset="0"/>
                        </a:rPr>
                        <a:t>6.000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endParaRPr lang="en-US" sz="1200" dirty="0">
                        <a:latin typeface="Arial" panose="020B0604020202020204" pitchFamily="34" charset="0"/>
                        <a:cs typeface="Arial" panose="020B0604020202020204" pitchFamily="34" charset="0"/>
                      </a:endParaRPr>
                    </a:p>
                    <a:p>
                      <a:pPr algn="r"/>
                      <a:r>
                        <a:rPr lang="en-US" sz="1200" dirty="0">
                          <a:latin typeface="Arial" panose="020B0604020202020204" pitchFamily="34" charset="0"/>
                          <a:cs typeface="Arial" panose="020B0604020202020204" pitchFamily="34" charset="0"/>
                        </a:rPr>
                        <a:t>6.557</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hr-HR" dirty="0">
                        <a:latin typeface="Arial" panose="020B0604020202020204" pitchFamily="34" charset="0"/>
                        <a:cs typeface="Arial" panose="020B0604020202020204" pitchFamily="34" charset="0"/>
                      </a:endParaRPr>
                    </a:p>
                    <a:p>
                      <a:r>
                        <a:rPr lang="hr-HR" dirty="0">
                          <a:latin typeface="Arial" panose="020B0604020202020204" pitchFamily="34" charset="0"/>
                          <a:cs typeface="Arial" panose="020B0604020202020204" pitchFamily="34" charset="0"/>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hr-HR" sz="1100" dirty="0">
                        <a:latin typeface="Arial" panose="020B0604020202020204" pitchFamily="34" charset="0"/>
                        <a:cs typeface="Arial" panose="020B0604020202020204" pitchFamily="34" charset="0"/>
                      </a:endParaRPr>
                    </a:p>
                    <a:p>
                      <a:r>
                        <a:rPr lang="hr-HR" sz="1100" dirty="0">
                          <a:latin typeface="Arial" panose="020B0604020202020204" pitchFamily="34" charset="0"/>
                          <a:cs typeface="Arial" panose="020B0604020202020204" pitchFamily="34" charset="0"/>
                        </a:rPr>
                        <a:t>109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73418599"/>
                  </a:ext>
                </a:extLst>
              </a:tr>
              <a:tr h="562464">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dirty="0">
                          <a:latin typeface="Arial" panose="020B0604020202020204" pitchFamily="34" charset="0"/>
                          <a:cs typeface="Arial" panose="020B0604020202020204" pitchFamily="34" charset="0"/>
                        </a:rPr>
                        <a:t>2.2</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dirty="0" err="1">
                          <a:latin typeface="Arial" panose="020B0604020202020204" pitchFamily="34" charset="0"/>
                          <a:cs typeface="Arial" panose="020B0604020202020204" pitchFamily="34" charset="0"/>
                        </a:rPr>
                        <a:t>Sustavi</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označavanja</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kvalitete</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turističkog</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proizvoda</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endParaRPr lang="en-US" sz="1200" dirty="0">
                        <a:latin typeface="Arial" panose="020B0604020202020204" pitchFamily="34" charset="0"/>
                        <a:cs typeface="Arial" panose="020B0604020202020204" pitchFamily="34" charset="0"/>
                      </a:endParaRPr>
                    </a:p>
                    <a:p>
                      <a:pPr algn="r"/>
                      <a:r>
                        <a:rPr lang="en-US" sz="1200" dirty="0">
                          <a:latin typeface="Arial" panose="020B0604020202020204" pitchFamily="34" charset="0"/>
                          <a:cs typeface="Arial" panose="020B0604020202020204" pitchFamily="34" charset="0"/>
                        </a:rPr>
                        <a:t>500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endParaRPr lang="en-US" sz="1200" dirty="0">
                        <a:latin typeface="Arial" panose="020B0604020202020204" pitchFamily="34" charset="0"/>
                        <a:cs typeface="Arial" panose="020B0604020202020204" pitchFamily="34" charset="0"/>
                      </a:endParaRPr>
                    </a:p>
                    <a:p>
                      <a:pPr algn="r"/>
                      <a:r>
                        <a:rPr lang="en-US" sz="1200" dirty="0">
                          <a:latin typeface="Arial" panose="020B0604020202020204" pitchFamily="34" charset="0"/>
                          <a:cs typeface="Arial" panose="020B0604020202020204" pitchFamily="34" charset="0"/>
                        </a:rPr>
                        <a:t>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endParaRPr lang="en-US" sz="1200" dirty="0">
                        <a:latin typeface="Arial" panose="020B0604020202020204" pitchFamily="34" charset="0"/>
                        <a:cs typeface="Arial" panose="020B0604020202020204" pitchFamily="34" charset="0"/>
                      </a:endParaRPr>
                    </a:p>
                    <a:p>
                      <a:pPr algn="r"/>
                      <a:r>
                        <a:rPr lang="en-US" sz="1200" dirty="0">
                          <a:latin typeface="Arial" panose="020B0604020202020204" pitchFamily="34" charset="0"/>
                          <a:cs typeface="Arial" panose="020B0604020202020204" pitchFamily="34" charset="0"/>
                        </a:rPr>
                        <a:t>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hr-HR" dirty="0">
                        <a:latin typeface="Arial" panose="020B0604020202020204" pitchFamily="34" charset="0"/>
                        <a:cs typeface="Arial" panose="020B0604020202020204" pitchFamily="34" charset="0"/>
                      </a:endParaRPr>
                    </a:p>
                    <a:p>
                      <a:r>
                        <a:rPr lang="hr-HR" dirty="0">
                          <a:latin typeface="Arial" panose="020B0604020202020204" pitchFamily="34" charset="0"/>
                          <a:cs typeface="Arial" panose="020B0604020202020204" pitchFamily="34"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hr-HR" sz="1100" dirty="0">
                        <a:latin typeface="Arial" panose="020B0604020202020204" pitchFamily="34" charset="0"/>
                        <a:cs typeface="Arial" panose="020B0604020202020204" pitchFamily="34" charset="0"/>
                      </a:endParaRPr>
                    </a:p>
                    <a:p>
                      <a:r>
                        <a:rPr lang="hr-HR" sz="1100" dirty="0">
                          <a:latin typeface="Arial" panose="020B0604020202020204" pitchFamily="34" charset="0"/>
                          <a:cs typeface="Arial" panose="020B0604020202020204" pitchFamily="34"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19009211"/>
                  </a:ext>
                </a:extLst>
              </a:tr>
            </a:tbl>
          </a:graphicData>
        </a:graphic>
      </p:graphicFrame>
    </p:spTree>
    <p:extLst>
      <p:ext uri="{BB962C8B-B14F-4D97-AF65-F5344CB8AC3E}">
        <p14:creationId xmlns:p14="http://schemas.microsoft.com/office/powerpoint/2010/main" val="2464258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ica 3">
            <a:extLst>
              <a:ext uri="{FF2B5EF4-FFF2-40B4-BE49-F238E27FC236}">
                <a16:creationId xmlns:a16="http://schemas.microsoft.com/office/drawing/2014/main" id="{AAAB66CA-8B32-CBD3-D17B-E05A995C4731}"/>
              </a:ext>
            </a:extLst>
          </p:cNvPr>
          <p:cNvGraphicFramePr>
            <a:graphicFrameLocks noGrp="1"/>
          </p:cNvGraphicFramePr>
          <p:nvPr>
            <p:extLst>
              <p:ext uri="{D42A27DB-BD31-4B8C-83A1-F6EECF244321}">
                <p14:modId xmlns:p14="http://schemas.microsoft.com/office/powerpoint/2010/main" val="1406943517"/>
              </p:ext>
            </p:extLst>
          </p:nvPr>
        </p:nvGraphicFramePr>
        <p:xfrm>
          <a:off x="698918" y="595085"/>
          <a:ext cx="5757707" cy="8107680"/>
        </p:xfrm>
        <a:graphic>
          <a:graphicData uri="http://schemas.openxmlformats.org/drawingml/2006/table">
            <a:tbl>
              <a:tblPr firstRow="1" bandRow="1">
                <a:tableStyleId>{5C22544A-7EE6-4342-B048-85BDC9FD1C3A}</a:tableStyleId>
              </a:tblPr>
              <a:tblGrid>
                <a:gridCol w="208280">
                  <a:extLst>
                    <a:ext uri="{9D8B030D-6E8A-4147-A177-3AD203B41FA5}">
                      <a16:colId xmlns:a16="http://schemas.microsoft.com/office/drawing/2014/main" val="1331291065"/>
                    </a:ext>
                  </a:extLst>
                </a:gridCol>
                <a:gridCol w="458894">
                  <a:extLst>
                    <a:ext uri="{9D8B030D-6E8A-4147-A177-3AD203B41FA5}">
                      <a16:colId xmlns:a16="http://schemas.microsoft.com/office/drawing/2014/main" val="4053814896"/>
                    </a:ext>
                  </a:extLst>
                </a:gridCol>
                <a:gridCol w="1916935">
                  <a:extLst>
                    <a:ext uri="{9D8B030D-6E8A-4147-A177-3AD203B41FA5}">
                      <a16:colId xmlns:a16="http://schemas.microsoft.com/office/drawing/2014/main" val="1516200788"/>
                    </a:ext>
                  </a:extLst>
                </a:gridCol>
                <a:gridCol w="716096">
                  <a:extLst>
                    <a:ext uri="{9D8B030D-6E8A-4147-A177-3AD203B41FA5}">
                      <a16:colId xmlns:a16="http://schemas.microsoft.com/office/drawing/2014/main" val="3893576511"/>
                    </a:ext>
                  </a:extLst>
                </a:gridCol>
                <a:gridCol w="779426">
                  <a:extLst>
                    <a:ext uri="{9D8B030D-6E8A-4147-A177-3AD203B41FA5}">
                      <a16:colId xmlns:a16="http://schemas.microsoft.com/office/drawing/2014/main" val="1797235642"/>
                    </a:ext>
                  </a:extLst>
                </a:gridCol>
                <a:gridCol w="808212">
                  <a:extLst>
                    <a:ext uri="{9D8B030D-6E8A-4147-A177-3AD203B41FA5}">
                      <a16:colId xmlns:a16="http://schemas.microsoft.com/office/drawing/2014/main" val="1467026523"/>
                    </a:ext>
                  </a:extLst>
                </a:gridCol>
                <a:gridCol w="457880">
                  <a:extLst>
                    <a:ext uri="{9D8B030D-6E8A-4147-A177-3AD203B41FA5}">
                      <a16:colId xmlns:a16="http://schemas.microsoft.com/office/drawing/2014/main" val="3687878442"/>
                    </a:ext>
                  </a:extLst>
                </a:gridCol>
                <a:gridCol w="411984">
                  <a:extLst>
                    <a:ext uri="{9D8B030D-6E8A-4147-A177-3AD203B41FA5}">
                      <a16:colId xmlns:a16="http://schemas.microsoft.com/office/drawing/2014/main" val="2942504076"/>
                    </a:ext>
                  </a:extLst>
                </a:gridCol>
              </a:tblGrid>
              <a:tr h="370840">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600" dirty="0">
                          <a:solidFill>
                            <a:schemeClr val="accent2">
                              <a:lumMod val="50000"/>
                            </a:schemeClr>
                          </a:solidFill>
                          <a:latin typeface="Arial Narrow" panose="020B0606020202030204" pitchFamily="34" charset="0"/>
                        </a:rPr>
                        <a:t>AKTIVNOSTI</a:t>
                      </a:r>
                    </a:p>
                    <a:p>
                      <a:pPr algn="ctr"/>
                      <a:endParaRPr lang="hr-HR" sz="1000" dirty="0">
                        <a:solidFill>
                          <a:schemeClr val="accent2">
                            <a:lumMod val="50000"/>
                          </a:schemeClr>
                        </a:solidFill>
                        <a:latin typeface="Arial Narrow" panose="020B0606020202030204" pitchFamily="34" charset="0"/>
                      </a:endParaRPr>
                    </a:p>
                    <a:p>
                      <a:pPr algn="ctr"/>
                      <a:r>
                        <a:rPr lang="hr-HR" sz="1000" dirty="0">
                          <a:solidFill>
                            <a:schemeClr val="accent2">
                              <a:lumMod val="50000"/>
                            </a:schemeClr>
                          </a:solidFill>
                          <a:latin typeface="Arial Narrow" panose="020B0606020202030204" pitchFamily="34"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100" dirty="0">
                          <a:solidFill>
                            <a:schemeClr val="accent2">
                              <a:lumMod val="50000"/>
                            </a:schemeClr>
                          </a:solidFill>
                          <a:latin typeface="Arial Narrow" panose="020B0606020202030204" pitchFamily="34" charset="0"/>
                        </a:rPr>
                        <a:t>PLAN</a:t>
                      </a:r>
                    </a:p>
                    <a:p>
                      <a:pPr algn="ctr"/>
                      <a:r>
                        <a:rPr lang="hr-HR" sz="1400" dirty="0">
                          <a:solidFill>
                            <a:schemeClr val="accent2">
                              <a:lumMod val="50000"/>
                            </a:schemeClr>
                          </a:solidFill>
                          <a:latin typeface="Arial Narrow" panose="020B0606020202030204" pitchFamily="34" charset="0"/>
                        </a:rPr>
                        <a:t>2025.</a:t>
                      </a:r>
                    </a:p>
                    <a:p>
                      <a:pPr algn="ctr"/>
                      <a:r>
                        <a:rPr lang="hr-HR" sz="1000" dirty="0">
                          <a:solidFill>
                            <a:schemeClr val="accent2">
                              <a:lumMod val="50000"/>
                            </a:schemeClr>
                          </a:solidFill>
                          <a:latin typeface="Arial Narrow" panose="020B0606020202030204" pitchFamily="34" charset="0"/>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000" dirty="0">
                          <a:solidFill>
                            <a:schemeClr val="accent2">
                              <a:lumMod val="50000"/>
                            </a:schemeClr>
                          </a:solidFill>
                          <a:latin typeface="Arial Narrow" panose="020B0606020202030204" pitchFamily="34" charset="0"/>
                        </a:rPr>
                        <a:t>REBALANS</a:t>
                      </a:r>
                    </a:p>
                    <a:p>
                      <a:pPr algn="ctr"/>
                      <a:r>
                        <a:rPr lang="hr-HR" sz="1400" dirty="0">
                          <a:solidFill>
                            <a:schemeClr val="accent2">
                              <a:lumMod val="50000"/>
                            </a:schemeClr>
                          </a:solidFill>
                          <a:latin typeface="Arial Narrow" panose="020B0606020202030204" pitchFamily="34" charset="0"/>
                        </a:rPr>
                        <a:t>2025.</a:t>
                      </a:r>
                    </a:p>
                    <a:p>
                      <a:pPr algn="ctr"/>
                      <a:r>
                        <a:rPr lang="hr-HR" sz="1000" dirty="0">
                          <a:solidFill>
                            <a:schemeClr val="accent2">
                              <a:lumMod val="50000"/>
                            </a:schemeClr>
                          </a:solidFill>
                          <a:latin typeface="Arial Narrow" panose="020B0606020202030204" pitchFamily="34" charset="0"/>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050" dirty="0">
                          <a:solidFill>
                            <a:schemeClr val="accent2">
                              <a:lumMod val="50000"/>
                            </a:schemeClr>
                          </a:solidFill>
                          <a:latin typeface="Arial Narrow" panose="020B0606020202030204" pitchFamily="34" charset="0"/>
                        </a:rPr>
                        <a:t>REALIZACIJA</a:t>
                      </a:r>
                    </a:p>
                    <a:p>
                      <a:pPr algn="ctr"/>
                      <a:r>
                        <a:rPr lang="hr-HR" sz="1400" dirty="0">
                          <a:solidFill>
                            <a:schemeClr val="accent2">
                              <a:lumMod val="50000"/>
                            </a:schemeClr>
                          </a:solidFill>
                          <a:latin typeface="Arial Narrow" panose="020B0606020202030204" pitchFamily="34" charset="0"/>
                        </a:rPr>
                        <a:t>2025</a:t>
                      </a:r>
                      <a:r>
                        <a:rPr lang="hr-HR" sz="1050" dirty="0">
                          <a:solidFill>
                            <a:schemeClr val="accent2">
                              <a:lumMod val="50000"/>
                            </a:schemeClr>
                          </a:solidFill>
                          <a:latin typeface="Arial Narrow" panose="020B0606020202030204" pitchFamily="34" charset="0"/>
                        </a:rPr>
                        <a:t>.</a:t>
                      </a:r>
                    </a:p>
                    <a:p>
                      <a:pPr algn="ctr"/>
                      <a:r>
                        <a:rPr lang="hr-HR" sz="1000" dirty="0">
                          <a:solidFill>
                            <a:schemeClr val="accent2">
                              <a:lumMod val="50000"/>
                            </a:schemeClr>
                          </a:solidFill>
                          <a:latin typeface="Arial Narrow" panose="020B0606020202030204" pitchFamily="34" charset="0"/>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hr-HR" dirty="0">
                        <a:solidFill>
                          <a:schemeClr val="accent2">
                            <a:lumMod val="50000"/>
                          </a:schemeClr>
                        </a:solidFill>
                        <a:latin typeface="Arial Narrow" panose="020B0606020202030204" pitchFamily="34" charset="0"/>
                      </a:endParaRPr>
                    </a:p>
                    <a:p>
                      <a:r>
                        <a:rPr lang="hr-HR" dirty="0">
                          <a:solidFill>
                            <a:schemeClr val="accent2">
                              <a:lumMod val="50000"/>
                            </a:schemeClr>
                          </a:solidFill>
                          <a:latin typeface="Arial Narrow" panose="020B0606020202030204" pitchFamily="34"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00" dirty="0">
                          <a:solidFill>
                            <a:schemeClr val="accent2">
                              <a:lumMod val="50000"/>
                            </a:schemeClr>
                          </a:solidFill>
                          <a:latin typeface="Arial Narrow" panose="020B0606020202030204" pitchFamily="34" charset="0"/>
                        </a:rPr>
                        <a:t>4</a:t>
                      </a:r>
                    </a:p>
                    <a:p>
                      <a:pPr algn="ctr"/>
                      <a:r>
                        <a:rPr lang="en-US" sz="1000" dirty="0">
                          <a:solidFill>
                            <a:schemeClr val="accent2">
                              <a:lumMod val="50000"/>
                            </a:schemeClr>
                          </a:solidFill>
                          <a:latin typeface="Arial Narrow" panose="020B0606020202030204" pitchFamily="34" charset="0"/>
                        </a:rPr>
                        <a:t>/</a:t>
                      </a:r>
                    </a:p>
                    <a:p>
                      <a:pPr algn="ctr"/>
                      <a:r>
                        <a:rPr lang="en-US" sz="1000" dirty="0">
                          <a:solidFill>
                            <a:schemeClr val="accent2">
                              <a:lumMod val="50000"/>
                            </a:schemeClr>
                          </a:solidFill>
                          <a:latin typeface="Arial Narrow" panose="020B0606020202030204" pitchFamily="34" charset="0"/>
                        </a:rPr>
                        <a:t>3</a:t>
                      </a:r>
                      <a:endParaRPr lang="hr-HR" sz="1000" dirty="0">
                        <a:solidFill>
                          <a:schemeClr val="accent2">
                            <a:lumMod val="50000"/>
                          </a:schemeClr>
                        </a:solidFill>
                        <a:latin typeface="Arial Narrow" panose="020B0606020202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52871650"/>
                  </a:ext>
                </a:extLst>
              </a:tr>
              <a:tr h="0">
                <a:tc>
                  <a:txBody>
                    <a:bodyPr/>
                    <a:lstStyle/>
                    <a:p>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a:latin typeface="Arial" panose="020B0604020202020204" pitchFamily="34" charset="0"/>
                          <a:cs typeface="Arial" panose="020B0604020202020204" pitchFamily="34" charset="0"/>
                        </a:rPr>
                        <a:t>2.3</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dirty="0" err="1">
                          <a:latin typeface="Arial" panose="020B0604020202020204" pitchFamily="34" charset="0"/>
                          <a:cs typeface="Arial" panose="020B0604020202020204" pitchFamily="34" charset="0"/>
                        </a:rPr>
                        <a:t>Podrška</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razvoju</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turističkih</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događanja</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endParaRPr lang="en-US" sz="1200" dirty="0">
                        <a:latin typeface="Arial" panose="020B0604020202020204" pitchFamily="34" charset="0"/>
                        <a:cs typeface="Arial" panose="020B0604020202020204" pitchFamily="34" charset="0"/>
                      </a:endParaRPr>
                    </a:p>
                    <a:p>
                      <a:pPr algn="r"/>
                      <a:r>
                        <a:rPr lang="en-US" sz="1200" dirty="0">
                          <a:latin typeface="Arial" panose="020B0604020202020204" pitchFamily="34" charset="0"/>
                          <a:cs typeface="Arial" panose="020B0604020202020204" pitchFamily="34" charset="0"/>
                        </a:rPr>
                        <a:t>44.000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endParaRPr lang="en-US" sz="1200" dirty="0">
                        <a:latin typeface="Arial" panose="020B0604020202020204" pitchFamily="34" charset="0"/>
                        <a:cs typeface="Arial" panose="020B0604020202020204" pitchFamily="34" charset="0"/>
                      </a:endParaRPr>
                    </a:p>
                    <a:p>
                      <a:pPr algn="r"/>
                      <a:r>
                        <a:rPr lang="en-US" sz="1200" dirty="0">
                          <a:latin typeface="Arial" panose="020B0604020202020204" pitchFamily="34" charset="0"/>
                          <a:cs typeface="Arial" panose="020B0604020202020204" pitchFamily="34" charset="0"/>
                        </a:rPr>
                        <a:t>97.716</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endParaRPr lang="en-US" sz="1200" dirty="0">
                        <a:latin typeface="Arial" panose="020B0604020202020204" pitchFamily="34" charset="0"/>
                        <a:cs typeface="Arial" panose="020B0604020202020204" pitchFamily="34" charset="0"/>
                      </a:endParaRPr>
                    </a:p>
                    <a:p>
                      <a:pPr algn="r"/>
                      <a:r>
                        <a:rPr lang="en-US" sz="1200" dirty="0">
                          <a:latin typeface="Arial" panose="020B0604020202020204" pitchFamily="34" charset="0"/>
                          <a:cs typeface="Arial" panose="020B0604020202020204" pitchFamily="34" charset="0"/>
                        </a:rPr>
                        <a:t>98.9</a:t>
                      </a:r>
                      <a:r>
                        <a:rPr lang="hr-HR" sz="1200" dirty="0">
                          <a:latin typeface="Arial" panose="020B0604020202020204" pitchFamily="34" charset="0"/>
                          <a:cs typeface="Arial" panose="020B0604020202020204" pitchFamily="34" charset="0"/>
                        </a:rPr>
                        <a:t>79</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hr-HR" sz="1200" dirty="0">
                        <a:latin typeface="Arial" panose="020B0604020202020204" pitchFamily="34" charset="0"/>
                        <a:cs typeface="Arial" panose="020B0604020202020204" pitchFamily="34" charset="0"/>
                      </a:endParaRPr>
                    </a:p>
                    <a:p>
                      <a:pPr algn="ctr"/>
                      <a:r>
                        <a:rPr lang="hr-HR" sz="1200" dirty="0">
                          <a:latin typeface="Arial" panose="020B0604020202020204" pitchFamily="34" charset="0"/>
                          <a:cs typeface="Arial" panose="020B0604020202020204" pitchFamily="34" charset="0"/>
                        </a:rPr>
                        <a:t>42</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hr-HR" sz="1050" dirty="0">
                        <a:latin typeface="Arial" panose="020B0604020202020204" pitchFamily="34" charset="0"/>
                        <a:cs typeface="Arial" panose="020B0604020202020204" pitchFamily="34" charset="0"/>
                      </a:endParaRPr>
                    </a:p>
                    <a:p>
                      <a:r>
                        <a:rPr lang="hr-HR" sz="1050" dirty="0">
                          <a:latin typeface="Arial" panose="020B0604020202020204" pitchFamily="34" charset="0"/>
                          <a:cs typeface="Arial" panose="020B0604020202020204" pitchFamily="34" charset="0"/>
                        </a:rPr>
                        <a:t>101</a:t>
                      </a:r>
                      <a:endParaRPr lang="en-150" sz="105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93143390"/>
                  </a:ext>
                </a:extLst>
              </a:tr>
              <a:tr h="268209">
                <a:tc>
                  <a:txBody>
                    <a:bodyPr/>
                    <a:lstStyle/>
                    <a:p>
                      <a:endParaRPr lang="en-150" sz="120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a:latin typeface="Arial" panose="020B0604020202020204" pitchFamily="34" charset="0"/>
                          <a:cs typeface="Arial" panose="020B0604020202020204" pitchFamily="34" charset="0"/>
                        </a:rPr>
                        <a:t>2.4</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dirty="0" err="1">
                          <a:latin typeface="Arial" panose="020B0604020202020204" pitchFamily="34" charset="0"/>
                          <a:cs typeface="Arial" panose="020B0604020202020204" pitchFamily="34" charset="0"/>
                        </a:rPr>
                        <a:t>Turistička</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infrastruktura</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5.000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108</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10</a:t>
                      </a:r>
                      <a:r>
                        <a:rPr lang="hr-HR" sz="1200" dirty="0">
                          <a:latin typeface="Arial" panose="020B0604020202020204" pitchFamily="34" charset="0"/>
                          <a:cs typeface="Arial" panose="020B0604020202020204" pitchFamily="34" charset="0"/>
                        </a:rPr>
                        <a:t>9</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200" dirty="0">
                          <a:latin typeface="Arial" panose="020B0604020202020204" pitchFamily="34" charset="0"/>
                          <a:cs typeface="Arial" panose="020B0604020202020204" pitchFamily="34" charset="0"/>
                        </a:rPr>
                        <a:t>0,0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050" dirty="0">
                          <a:latin typeface="Arial" panose="020B0604020202020204" pitchFamily="34" charset="0"/>
                          <a:cs typeface="Arial" panose="020B0604020202020204" pitchFamily="34" charset="0"/>
                        </a:rPr>
                        <a:t>100</a:t>
                      </a:r>
                      <a:endParaRPr lang="en-150" sz="105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65907736"/>
                  </a:ext>
                </a:extLst>
              </a:tr>
              <a:tr h="370840">
                <a:tc>
                  <a:txBody>
                    <a:bodyPr/>
                    <a:lstStyle/>
                    <a:p>
                      <a:endParaRPr lang="en-150" sz="120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a:latin typeface="Arial" panose="020B0604020202020204" pitchFamily="34" charset="0"/>
                          <a:cs typeface="Arial" panose="020B0604020202020204" pitchFamily="34" charset="0"/>
                        </a:rPr>
                        <a:t>2.5</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dirty="0" err="1">
                          <a:latin typeface="Arial" panose="020B0604020202020204" pitchFamily="34" charset="0"/>
                          <a:cs typeface="Arial" panose="020B0604020202020204" pitchFamily="34" charset="0"/>
                        </a:rPr>
                        <a:t>Podrška</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turističkoj</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industriji</a:t>
                      </a:r>
                      <a:r>
                        <a:rPr lang="en-US" sz="1100" dirty="0">
                          <a:latin typeface="Arial" panose="020B0604020202020204" pitchFamily="34" charset="0"/>
                          <a:cs typeface="Arial" panose="020B0604020202020204" pitchFamily="34" charset="0"/>
                        </a:rPr>
                        <a:t> </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200" dirty="0">
                          <a:latin typeface="Arial" panose="020B0604020202020204" pitchFamily="34" charset="0"/>
                          <a:cs typeface="Arial" panose="020B0604020202020204" pitchFamily="34" charset="0"/>
                        </a:rPr>
                        <a:t>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050" dirty="0">
                          <a:latin typeface="Arial" panose="020B0604020202020204" pitchFamily="34" charset="0"/>
                          <a:cs typeface="Arial" panose="020B0604020202020204" pitchFamily="34" charset="0"/>
                        </a:rPr>
                        <a:t>0</a:t>
                      </a:r>
                      <a:endParaRPr lang="en-150" sz="105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93764498"/>
                  </a:ext>
                </a:extLst>
              </a:tr>
              <a:tr h="413481">
                <a:tc>
                  <a:txBody>
                    <a:bodyPr/>
                    <a:lstStyle/>
                    <a:p>
                      <a:r>
                        <a:rPr lang="en-US" sz="1200" dirty="0">
                          <a:latin typeface="Arial" panose="020B0604020202020204" pitchFamily="34" charset="0"/>
                          <a:cs typeface="Arial" panose="020B0604020202020204" pitchFamily="34" charset="0"/>
                        </a:rPr>
                        <a:t>3</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b="1" dirty="0">
                          <a:latin typeface="Arial" panose="020B0604020202020204" pitchFamily="34" charset="0"/>
                          <a:cs typeface="Arial" panose="020B0604020202020204" pitchFamily="34" charset="0"/>
                        </a:rPr>
                        <a:t>KOMUNIKACIJA</a:t>
                      </a:r>
                      <a:r>
                        <a:rPr lang="en-US" sz="1100" dirty="0">
                          <a:latin typeface="Arial" panose="020B0604020202020204" pitchFamily="34" charset="0"/>
                          <a:cs typeface="Arial" panose="020B0604020202020204" pitchFamily="34" charset="0"/>
                        </a:rPr>
                        <a:t> I </a:t>
                      </a:r>
                      <a:r>
                        <a:rPr lang="en-US" sz="1100" b="1" dirty="0">
                          <a:latin typeface="Arial" panose="020B0604020202020204" pitchFamily="34" charset="0"/>
                          <a:cs typeface="Arial" panose="020B0604020202020204" pitchFamily="34" charset="0"/>
                        </a:rPr>
                        <a:t>OGLAŠAVANJE</a:t>
                      </a:r>
                      <a:endParaRPr lang="en-150" sz="1100" b="1"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150" sz="1200" b="1" i="0" u="none" strike="noStrike" dirty="0">
                          <a:solidFill>
                            <a:srgbClr val="000000"/>
                          </a:solidFill>
                          <a:effectLst/>
                          <a:latin typeface="Arial" panose="020B0604020202020204" pitchFamily="34" charset="0"/>
                          <a:cs typeface="Arial" panose="020B0604020202020204" pitchFamily="34" charset="0"/>
                        </a:rPr>
                        <a:t>44</a:t>
                      </a:r>
                      <a:r>
                        <a:rPr lang="en-US" sz="1200" b="1" i="0" u="none" strike="noStrike" dirty="0">
                          <a:solidFill>
                            <a:srgbClr val="000000"/>
                          </a:solidFill>
                          <a:effectLst/>
                          <a:latin typeface="Arial" panose="020B0604020202020204" pitchFamily="34" charset="0"/>
                          <a:cs typeface="Arial" panose="020B0604020202020204" pitchFamily="34" charset="0"/>
                        </a:rPr>
                        <a:t>.</a:t>
                      </a:r>
                      <a:r>
                        <a:rPr lang="en-150" sz="1200" b="1" i="0" u="none" strike="noStrike" dirty="0">
                          <a:solidFill>
                            <a:srgbClr val="000000"/>
                          </a:solidFill>
                          <a:effectLst/>
                          <a:latin typeface="Arial" panose="020B0604020202020204" pitchFamily="34" charset="0"/>
                          <a:cs typeface="Arial" panose="020B0604020202020204" pitchFamily="34" charset="0"/>
                        </a:rPr>
                        <a:t>000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hr-HR" sz="1200" b="1" i="0" u="none" strike="noStrike" dirty="0">
                          <a:solidFill>
                            <a:srgbClr val="000000"/>
                          </a:solidFill>
                          <a:effectLst/>
                          <a:latin typeface="Arial" panose="020B0604020202020204" pitchFamily="34" charset="0"/>
                          <a:cs typeface="Arial" panose="020B0604020202020204" pitchFamily="34" charset="0"/>
                        </a:rPr>
                        <a:t>46.196</a:t>
                      </a:r>
                      <a:endParaRPr lang="en-150" sz="12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sz="1200" b="1" i="0" u="none" strike="noStrike" dirty="0">
                          <a:solidFill>
                            <a:srgbClr val="000000"/>
                          </a:solidFill>
                          <a:effectLst/>
                          <a:latin typeface="Arial" panose="020B0604020202020204" pitchFamily="34" charset="0"/>
                          <a:cs typeface="Arial" panose="020B0604020202020204" pitchFamily="34" charset="0"/>
                        </a:rPr>
                        <a:t>46.5</a:t>
                      </a:r>
                      <a:r>
                        <a:rPr lang="hr-HR" sz="1200" b="1" i="0" u="none" strike="noStrike" dirty="0">
                          <a:solidFill>
                            <a:srgbClr val="000000"/>
                          </a:solidFill>
                          <a:effectLst/>
                          <a:latin typeface="Arial" panose="020B0604020202020204" pitchFamily="34" charset="0"/>
                          <a:cs typeface="Arial" panose="020B0604020202020204" pitchFamily="34" charset="0"/>
                        </a:rPr>
                        <a:t>57</a:t>
                      </a:r>
                      <a:endParaRPr lang="en-150" sz="12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200" dirty="0">
                          <a:latin typeface="Arial" panose="020B0604020202020204" pitchFamily="34" charset="0"/>
                          <a:cs typeface="Arial" panose="020B0604020202020204" pitchFamily="34" charset="0"/>
                        </a:rPr>
                        <a:t>20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050" dirty="0">
                          <a:latin typeface="Arial" panose="020B0604020202020204" pitchFamily="34" charset="0"/>
                          <a:cs typeface="Arial" panose="020B0604020202020204" pitchFamily="34" charset="0"/>
                        </a:rPr>
                        <a:t>101</a:t>
                      </a:r>
                      <a:endParaRPr lang="en-150" sz="105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31375892"/>
                  </a:ext>
                </a:extLst>
              </a:tr>
              <a:tr h="200639">
                <a:tc>
                  <a:txBody>
                    <a:bodyPr/>
                    <a:lstStyle/>
                    <a:p>
                      <a:endParaRPr lang="en-150" sz="120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a:latin typeface="Arial" panose="020B0604020202020204" pitchFamily="34" charset="0"/>
                          <a:cs typeface="Arial" panose="020B0604020202020204" pitchFamily="34" charset="0"/>
                        </a:rPr>
                        <a:t>3.1</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dirty="0" err="1">
                          <a:latin typeface="Arial" panose="020B0604020202020204" pitchFamily="34" charset="0"/>
                          <a:cs typeface="Arial" panose="020B0604020202020204" pitchFamily="34" charset="0"/>
                        </a:rPr>
                        <a:t>Definiranje</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brending</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sustava</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i</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brend</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arhitekture</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endParaRPr lang="en-US" sz="1200" dirty="0">
                        <a:latin typeface="Arial" panose="020B0604020202020204" pitchFamily="34" charset="0"/>
                        <a:cs typeface="Arial" panose="020B0604020202020204" pitchFamily="34" charset="0"/>
                      </a:endParaRPr>
                    </a:p>
                    <a:p>
                      <a:pPr algn="r"/>
                      <a:r>
                        <a:rPr lang="en-US" sz="1200" dirty="0">
                          <a:latin typeface="Arial" panose="020B0604020202020204" pitchFamily="34" charset="0"/>
                          <a:cs typeface="Arial" panose="020B0604020202020204" pitchFamily="34" charset="0"/>
                        </a:rPr>
                        <a:t>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endParaRPr lang="en-US" sz="1200" dirty="0">
                        <a:latin typeface="Arial" panose="020B0604020202020204" pitchFamily="34" charset="0"/>
                        <a:cs typeface="Arial" panose="020B0604020202020204" pitchFamily="34" charset="0"/>
                      </a:endParaRPr>
                    </a:p>
                    <a:p>
                      <a:pPr algn="r"/>
                      <a:r>
                        <a:rPr lang="en-US" sz="1200" dirty="0">
                          <a:latin typeface="Arial" panose="020B0604020202020204" pitchFamily="34" charset="0"/>
                          <a:cs typeface="Arial" panose="020B0604020202020204" pitchFamily="34" charset="0"/>
                        </a:rPr>
                        <a:t>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endParaRPr lang="en-US" sz="1200" dirty="0">
                        <a:latin typeface="Arial" panose="020B0604020202020204" pitchFamily="34" charset="0"/>
                        <a:cs typeface="Arial" panose="020B0604020202020204" pitchFamily="34" charset="0"/>
                      </a:endParaRPr>
                    </a:p>
                    <a:p>
                      <a:pPr algn="r"/>
                      <a:r>
                        <a:rPr lang="en-US" sz="1200" dirty="0">
                          <a:latin typeface="Arial" panose="020B0604020202020204" pitchFamily="34" charset="0"/>
                          <a:cs typeface="Arial" panose="020B0604020202020204" pitchFamily="34" charset="0"/>
                        </a:rPr>
                        <a:t>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hr-HR" sz="1200" dirty="0">
                        <a:latin typeface="Arial" panose="020B0604020202020204" pitchFamily="34" charset="0"/>
                        <a:cs typeface="Arial" panose="020B0604020202020204" pitchFamily="34" charset="0"/>
                      </a:endParaRPr>
                    </a:p>
                    <a:p>
                      <a:pPr algn="ctr"/>
                      <a:r>
                        <a:rPr lang="hr-HR" sz="1200" dirty="0">
                          <a:latin typeface="Arial" panose="020B0604020202020204" pitchFamily="34" charset="0"/>
                          <a:cs typeface="Arial" panose="020B0604020202020204" pitchFamily="34" charset="0"/>
                        </a:rPr>
                        <a:t>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hr-HR" sz="1050" dirty="0">
                        <a:latin typeface="Arial" panose="020B0604020202020204" pitchFamily="34" charset="0"/>
                        <a:cs typeface="Arial" panose="020B0604020202020204" pitchFamily="34" charset="0"/>
                      </a:endParaRPr>
                    </a:p>
                    <a:p>
                      <a:r>
                        <a:rPr lang="hr-HR" sz="1200" dirty="0">
                          <a:latin typeface="Arial" panose="020B0604020202020204" pitchFamily="34" charset="0"/>
                          <a:cs typeface="Arial" panose="020B0604020202020204" pitchFamily="34" charset="0"/>
                        </a:rPr>
                        <a:t>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65161438"/>
                  </a:ext>
                </a:extLst>
              </a:tr>
              <a:tr h="370840">
                <a:tc>
                  <a:txBody>
                    <a:bodyPr/>
                    <a:lstStyle/>
                    <a:p>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a:latin typeface="Arial" panose="020B0604020202020204" pitchFamily="34" charset="0"/>
                          <a:cs typeface="Arial" panose="020B0604020202020204" pitchFamily="34" charset="0"/>
                        </a:rPr>
                        <a:t>3.2</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dirty="0" err="1">
                          <a:latin typeface="Arial" panose="020B0604020202020204" pitchFamily="34" charset="0"/>
                          <a:cs typeface="Arial" panose="020B0604020202020204" pitchFamily="34" charset="0"/>
                        </a:rPr>
                        <a:t>Oglašavanje</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destinacijskog</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branda</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turističke</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ponude</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i</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proizvoda</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150" sz="1100" b="0" i="0" u="none" strike="noStrike" dirty="0">
                          <a:solidFill>
                            <a:srgbClr val="000000"/>
                          </a:solidFill>
                          <a:effectLst/>
                          <a:latin typeface="Arial" panose="020B0604020202020204" pitchFamily="34" charset="0"/>
                          <a:cs typeface="Arial" panose="020B0604020202020204" pitchFamily="34" charset="0"/>
                        </a:rPr>
                        <a:t>2</a:t>
                      </a:r>
                      <a:r>
                        <a:rPr lang="en-US" sz="1100" b="0" i="0" u="none" strike="noStrike" dirty="0">
                          <a:solidFill>
                            <a:srgbClr val="000000"/>
                          </a:solidFill>
                          <a:effectLst/>
                          <a:latin typeface="Arial" panose="020B0604020202020204" pitchFamily="34" charset="0"/>
                          <a:cs typeface="Arial" panose="020B0604020202020204" pitchFamily="34" charset="0"/>
                        </a:rPr>
                        <a:t>.</a:t>
                      </a:r>
                      <a:r>
                        <a:rPr lang="en-150" sz="1100" b="0" i="0" u="none" strike="noStrike" dirty="0">
                          <a:solidFill>
                            <a:srgbClr val="000000"/>
                          </a:solidFill>
                          <a:effectLst/>
                          <a:latin typeface="Arial" panose="020B0604020202020204" pitchFamily="34" charset="0"/>
                          <a:cs typeface="Arial" panose="020B0604020202020204" pitchFamily="34" charset="0"/>
                        </a:rPr>
                        <a:t>500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150" sz="1100" b="0" i="0" u="none" strike="noStrike" dirty="0">
                          <a:solidFill>
                            <a:srgbClr val="000000"/>
                          </a:solidFill>
                          <a:effectLst/>
                          <a:latin typeface="Arial" panose="020B0604020202020204" pitchFamily="34" charset="0"/>
                          <a:cs typeface="Arial" panose="020B0604020202020204" pitchFamily="34" charset="0"/>
                        </a:rPr>
                        <a:t>4</a:t>
                      </a:r>
                      <a:r>
                        <a:rPr lang="en-US" sz="1100" b="0" i="0" u="none" strike="noStrike" dirty="0">
                          <a:solidFill>
                            <a:srgbClr val="000000"/>
                          </a:solidFill>
                          <a:effectLst/>
                          <a:latin typeface="Arial" panose="020B0604020202020204" pitchFamily="34" charset="0"/>
                          <a:cs typeface="Arial" panose="020B0604020202020204" pitchFamily="34" charset="0"/>
                        </a:rPr>
                        <a:t>.</a:t>
                      </a:r>
                      <a:r>
                        <a:rPr lang="en-150" sz="1100" b="0" i="0" u="none" strike="noStrike" dirty="0">
                          <a:solidFill>
                            <a:srgbClr val="000000"/>
                          </a:solidFill>
                          <a:effectLst/>
                          <a:latin typeface="Arial" panose="020B0604020202020204" pitchFamily="34" charset="0"/>
                          <a:cs typeface="Arial" panose="020B0604020202020204" pitchFamily="34" charset="0"/>
                        </a:rPr>
                        <a:t>624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buNone/>
                      </a:pPr>
                      <a:r>
                        <a:rPr lang="hr-HR" sz="1100" b="0" i="0" u="none" strike="noStrike" dirty="0">
                          <a:solidFill>
                            <a:srgbClr val="000000"/>
                          </a:solidFill>
                          <a:effectLst/>
                          <a:latin typeface="Arial" panose="020B0604020202020204" pitchFamily="34" charset="0"/>
                          <a:cs typeface="Arial" panose="020B0604020202020204" pitchFamily="34" charset="0"/>
                        </a:rPr>
                        <a:t>         </a:t>
                      </a:r>
                      <a:r>
                        <a:rPr lang="en-150" sz="1100" b="0" i="0" u="none" strike="noStrike" dirty="0">
                          <a:solidFill>
                            <a:srgbClr val="000000"/>
                          </a:solidFill>
                          <a:effectLst/>
                          <a:latin typeface="Arial" panose="020B0604020202020204" pitchFamily="34" charset="0"/>
                          <a:cs typeface="Arial" panose="020B0604020202020204" pitchFamily="34" charset="0"/>
                        </a:rPr>
                        <a:t>4</a:t>
                      </a:r>
                      <a:r>
                        <a:rPr lang="en-US" sz="1100" b="0" i="0" u="none" strike="noStrike" dirty="0">
                          <a:solidFill>
                            <a:srgbClr val="000000"/>
                          </a:solidFill>
                          <a:effectLst/>
                          <a:latin typeface="Arial" panose="020B0604020202020204" pitchFamily="34" charset="0"/>
                          <a:cs typeface="Arial" panose="020B0604020202020204" pitchFamily="34" charset="0"/>
                        </a:rPr>
                        <a:t>.</a:t>
                      </a:r>
                      <a:r>
                        <a:rPr lang="en-150" sz="1100" b="0" i="0" u="none" strike="noStrike" dirty="0">
                          <a:solidFill>
                            <a:srgbClr val="000000"/>
                          </a:solidFill>
                          <a:effectLst/>
                          <a:latin typeface="Arial" panose="020B0604020202020204" pitchFamily="34" charset="0"/>
                          <a:cs typeface="Arial" panose="020B0604020202020204" pitchFamily="34" charset="0"/>
                        </a:rPr>
                        <a:t>62</a:t>
                      </a:r>
                      <a:r>
                        <a:rPr lang="hr-HR" sz="1100" b="0" i="0" u="none" strike="noStrike" dirty="0">
                          <a:solidFill>
                            <a:srgbClr val="000000"/>
                          </a:solidFill>
                          <a:effectLst/>
                          <a:latin typeface="Arial" panose="020B0604020202020204" pitchFamily="34" charset="0"/>
                          <a:cs typeface="Arial" panose="020B0604020202020204" pitchFamily="34" charset="0"/>
                        </a:rPr>
                        <a:t>5</a:t>
                      </a:r>
                      <a:endParaRPr lang="en-150"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hr-HR" sz="1200" dirty="0">
                        <a:latin typeface="Arial" panose="020B0604020202020204" pitchFamily="34" charset="0"/>
                        <a:cs typeface="Arial" panose="020B0604020202020204" pitchFamily="34" charset="0"/>
                      </a:endParaRPr>
                    </a:p>
                    <a:p>
                      <a:pPr algn="ctr"/>
                      <a:r>
                        <a:rPr lang="hr-HR" sz="1100" dirty="0">
                          <a:latin typeface="Arial" panose="020B0604020202020204" pitchFamily="34" charset="0"/>
                          <a:cs typeface="Arial" panose="020B0604020202020204" pitchFamily="34" charset="0"/>
                        </a:rPr>
                        <a:t>1,94</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hr-HR" sz="1050" dirty="0">
                        <a:latin typeface="Arial" panose="020B0604020202020204" pitchFamily="34" charset="0"/>
                        <a:cs typeface="Arial" panose="020B0604020202020204" pitchFamily="34" charset="0"/>
                      </a:endParaRPr>
                    </a:p>
                    <a:p>
                      <a:r>
                        <a:rPr lang="hr-HR" sz="1050" dirty="0">
                          <a:latin typeface="Arial" panose="020B0604020202020204" pitchFamily="34" charset="0"/>
                          <a:cs typeface="Arial" panose="020B0604020202020204" pitchFamily="34" charset="0"/>
                        </a:rPr>
                        <a:t>100</a:t>
                      </a:r>
                      <a:endParaRPr lang="en-150" sz="105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5604225"/>
                  </a:ext>
                </a:extLst>
              </a:tr>
              <a:tr h="370840">
                <a:tc>
                  <a:txBody>
                    <a:bodyPr/>
                    <a:lstStyle/>
                    <a:p>
                      <a:endParaRPr lang="en-150" sz="120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a:latin typeface="Arial" panose="020B0604020202020204" pitchFamily="34" charset="0"/>
                          <a:cs typeface="Arial" panose="020B0604020202020204" pitchFamily="34" charset="0"/>
                        </a:rPr>
                        <a:t>3.3</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pl-PL" sz="1100" dirty="0">
                          <a:latin typeface="Arial" panose="020B0604020202020204" pitchFamily="34" charset="0"/>
                          <a:cs typeface="Arial" panose="020B0604020202020204" pitchFamily="34" charset="0"/>
                        </a:rPr>
                        <a:t>Odnosi s javnošću: globalni i domaći PR</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500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400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1.400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100" dirty="0">
                          <a:latin typeface="Arial" panose="020B0604020202020204" pitchFamily="34" charset="0"/>
                          <a:cs typeface="Arial" panose="020B0604020202020204" pitchFamily="34" charset="0"/>
                        </a:rPr>
                        <a:t>0,59</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050" dirty="0">
                          <a:latin typeface="Arial" panose="020B0604020202020204" pitchFamily="34" charset="0"/>
                          <a:cs typeface="Arial" panose="020B0604020202020204" pitchFamily="34" charset="0"/>
                        </a:rPr>
                        <a:t>350</a:t>
                      </a:r>
                      <a:endParaRPr lang="en-150" sz="105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62177740"/>
                  </a:ext>
                </a:extLst>
              </a:tr>
              <a:tr h="370840">
                <a:tc>
                  <a:txBody>
                    <a:bodyPr/>
                    <a:lstStyle/>
                    <a:p>
                      <a:endParaRPr lang="en-150" sz="120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a:latin typeface="Arial" panose="020B0604020202020204" pitchFamily="34" charset="0"/>
                          <a:cs typeface="Arial" panose="020B0604020202020204" pitchFamily="34" charset="0"/>
                        </a:rPr>
                        <a:t>3.4</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dirty="0" err="1">
                          <a:latin typeface="Arial" panose="020B0604020202020204" pitchFamily="34" charset="0"/>
                          <a:cs typeface="Arial" panose="020B0604020202020204" pitchFamily="34" charset="0"/>
                        </a:rPr>
                        <a:t>Marketinške</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i</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poslovne</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suradnje</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6.000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5.795</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5.795</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100" dirty="0">
                          <a:latin typeface="Arial" panose="020B0604020202020204" pitchFamily="34" charset="0"/>
                          <a:cs typeface="Arial" panose="020B0604020202020204" pitchFamily="34" charset="0"/>
                        </a:rPr>
                        <a:t>2,44</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050" dirty="0">
                          <a:latin typeface="Arial" panose="020B0604020202020204" pitchFamily="34" charset="0"/>
                          <a:cs typeface="Arial" panose="020B0604020202020204" pitchFamily="34" charset="0"/>
                        </a:rPr>
                        <a:t>100</a:t>
                      </a:r>
                      <a:endParaRPr lang="en-150" sz="105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11506188"/>
                  </a:ext>
                </a:extLst>
              </a:tr>
              <a:tr h="370840">
                <a:tc>
                  <a:txBody>
                    <a:bodyPr/>
                    <a:lstStyle/>
                    <a:p>
                      <a:endParaRPr lang="en-150" sz="120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a:latin typeface="Arial" panose="020B0604020202020204" pitchFamily="34" charset="0"/>
                          <a:cs typeface="Arial" panose="020B0604020202020204" pitchFamily="34" charset="0"/>
                        </a:rPr>
                        <a:t>3.5</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pl-PL" sz="1100" dirty="0">
                          <a:latin typeface="Arial" panose="020B0604020202020204" pitchFamily="34" charset="0"/>
                          <a:cs typeface="Arial" panose="020B0604020202020204" pitchFamily="34" charset="0"/>
                        </a:rPr>
                        <a:t>Sajmovi, posebne prezentacije i poslovne radionice</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2.000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200" dirty="0">
                          <a:latin typeface="Arial" panose="020B0604020202020204" pitchFamily="34" charset="0"/>
                          <a:cs typeface="Arial" panose="020B0604020202020204" pitchFamily="34" charset="0"/>
                        </a:rPr>
                        <a:t>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050" dirty="0">
                          <a:latin typeface="Arial" panose="020B0604020202020204" pitchFamily="34" charset="0"/>
                          <a:cs typeface="Arial" panose="020B0604020202020204" pitchFamily="34" charset="0"/>
                        </a:rPr>
                        <a:t>0</a:t>
                      </a:r>
                      <a:endParaRPr lang="en-150" sz="105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93185090"/>
                  </a:ext>
                </a:extLst>
              </a:tr>
              <a:tr h="370840">
                <a:tc>
                  <a:txBody>
                    <a:bodyPr/>
                    <a:lstStyle/>
                    <a:p>
                      <a:endParaRPr lang="en-150" sz="120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a:latin typeface="Arial" panose="020B0604020202020204" pitchFamily="34" charset="0"/>
                          <a:cs typeface="Arial" panose="020B0604020202020204" pitchFamily="34" charset="0"/>
                        </a:rPr>
                        <a:t>3.6</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dirty="0" err="1">
                          <a:latin typeface="Arial" panose="020B0604020202020204" pitchFamily="34" charset="0"/>
                          <a:cs typeface="Arial" panose="020B0604020202020204" pitchFamily="34" charset="0"/>
                        </a:rPr>
                        <a:t>Suradnja</a:t>
                      </a:r>
                      <a:r>
                        <a:rPr lang="en-US" sz="1100" dirty="0">
                          <a:latin typeface="Arial" panose="020B0604020202020204" pitchFamily="34" charset="0"/>
                          <a:cs typeface="Arial" panose="020B0604020202020204" pitchFamily="34" charset="0"/>
                        </a:rPr>
                        <a:t> s </a:t>
                      </a:r>
                      <a:r>
                        <a:rPr lang="en-US" sz="1100" dirty="0" err="1">
                          <a:latin typeface="Arial" panose="020B0604020202020204" pitchFamily="34" charset="0"/>
                          <a:cs typeface="Arial" panose="020B0604020202020204" pitchFamily="34" charset="0"/>
                        </a:rPr>
                        <a:t>organizatorima</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putovanja</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200" dirty="0">
                          <a:latin typeface="Arial" panose="020B0604020202020204" pitchFamily="34" charset="0"/>
                          <a:cs typeface="Arial" panose="020B0604020202020204" pitchFamily="34" charset="0"/>
                        </a:rPr>
                        <a:t>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050" dirty="0">
                          <a:latin typeface="Arial" panose="020B0604020202020204" pitchFamily="34" charset="0"/>
                          <a:cs typeface="Arial" panose="020B0604020202020204" pitchFamily="34" charset="0"/>
                        </a:rPr>
                        <a:t>0</a:t>
                      </a:r>
                      <a:endParaRPr lang="en-150" sz="105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18383909"/>
                  </a:ext>
                </a:extLst>
              </a:tr>
              <a:tr h="370840">
                <a:tc>
                  <a:txBody>
                    <a:bodyPr/>
                    <a:lstStyle/>
                    <a:p>
                      <a:endParaRPr lang="en-150" sz="120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a:latin typeface="Arial" panose="020B0604020202020204" pitchFamily="34" charset="0"/>
                          <a:cs typeface="Arial" panose="020B0604020202020204" pitchFamily="34" charset="0"/>
                        </a:rPr>
                        <a:t>3.7</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dirty="0" err="1">
                          <a:latin typeface="Arial" panose="020B0604020202020204" pitchFamily="34" charset="0"/>
                          <a:cs typeface="Arial" panose="020B0604020202020204" pitchFamily="34" charset="0"/>
                        </a:rPr>
                        <a:t>Kreiranje</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promotivnog</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materijala</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3.500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1.987</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hr-HR" sz="1200" dirty="0">
                          <a:latin typeface="Arial" panose="020B0604020202020204" pitchFamily="34" charset="0"/>
                          <a:cs typeface="Arial" panose="020B0604020202020204" pitchFamily="34" charset="0"/>
                        </a:rPr>
                        <a:t>2.196</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100" dirty="0">
                          <a:latin typeface="Arial" panose="020B0604020202020204" pitchFamily="34" charset="0"/>
                          <a:cs typeface="Arial" panose="020B0604020202020204" pitchFamily="34" charset="0"/>
                        </a:rPr>
                        <a:t>0,92</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050" dirty="0">
                          <a:latin typeface="Arial" panose="020B0604020202020204" pitchFamily="34" charset="0"/>
                          <a:cs typeface="Arial" panose="020B0604020202020204" pitchFamily="34" charset="0"/>
                        </a:rPr>
                        <a:t>110</a:t>
                      </a:r>
                      <a:endParaRPr lang="en-150" sz="105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10289592"/>
                  </a:ext>
                </a:extLst>
              </a:tr>
              <a:tr h="370840">
                <a:tc>
                  <a:txBody>
                    <a:bodyPr/>
                    <a:lstStyle/>
                    <a:p>
                      <a:endParaRPr lang="en-150" sz="120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a:latin typeface="Arial" panose="020B0604020202020204" pitchFamily="34" charset="0"/>
                          <a:cs typeface="Arial" panose="020B0604020202020204" pitchFamily="34" charset="0"/>
                        </a:rPr>
                        <a:t>3.8</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dirty="0" err="1">
                          <a:latin typeface="Arial" panose="020B0604020202020204" pitchFamily="34" charset="0"/>
                          <a:cs typeface="Arial" panose="020B0604020202020204" pitchFamily="34" charset="0"/>
                        </a:rPr>
                        <a:t>Internetske</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stranice</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2.000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443</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hr-HR" sz="1200" dirty="0">
                          <a:latin typeface="Arial" panose="020B0604020202020204" pitchFamily="34" charset="0"/>
                          <a:cs typeface="Arial" panose="020B0604020202020204" pitchFamily="34" charset="0"/>
                        </a:rPr>
                        <a:t>369</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200" dirty="0">
                          <a:latin typeface="Arial" panose="020B0604020202020204" pitchFamily="34" charset="0"/>
                          <a:cs typeface="Arial" panose="020B0604020202020204" pitchFamily="34" charset="0"/>
                        </a:rPr>
                        <a:t>0,1</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050" dirty="0">
                          <a:latin typeface="Arial" panose="020B0604020202020204" pitchFamily="34" charset="0"/>
                          <a:cs typeface="Arial" panose="020B0604020202020204" pitchFamily="34" charset="0"/>
                        </a:rPr>
                        <a:t>83</a:t>
                      </a:r>
                      <a:endParaRPr lang="en-150" sz="105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6878757"/>
                  </a:ext>
                </a:extLst>
              </a:tr>
              <a:tr h="370840">
                <a:tc>
                  <a:txBody>
                    <a:bodyPr/>
                    <a:lstStyle/>
                    <a:p>
                      <a:endParaRPr lang="en-150" sz="120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a:latin typeface="Arial" panose="020B0604020202020204" pitchFamily="34" charset="0"/>
                          <a:cs typeface="Arial" panose="020B0604020202020204" pitchFamily="34" charset="0"/>
                        </a:rPr>
                        <a:t>3.9</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nn-NO" sz="1100" dirty="0">
                          <a:latin typeface="Arial" panose="020B0604020202020204" pitchFamily="34" charset="0"/>
                          <a:cs typeface="Arial" panose="020B0604020202020204" pitchFamily="34" charset="0"/>
                        </a:rPr>
                        <a:t>Kreiranje i upravljanje bazama turističkih podataka</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1.500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1.650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1.652</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200" dirty="0">
                          <a:latin typeface="Arial" panose="020B0604020202020204" pitchFamily="34" charset="0"/>
                          <a:cs typeface="Arial" panose="020B0604020202020204" pitchFamily="34" charset="0"/>
                        </a:rPr>
                        <a:t>0,7</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050" dirty="0">
                          <a:latin typeface="Arial" panose="020B0604020202020204" pitchFamily="34" charset="0"/>
                          <a:cs typeface="Arial" panose="020B0604020202020204" pitchFamily="34" charset="0"/>
                        </a:rPr>
                        <a:t>100</a:t>
                      </a:r>
                      <a:endParaRPr lang="en-150" sz="105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53828583"/>
                  </a:ext>
                </a:extLst>
              </a:tr>
              <a:tr h="370840">
                <a:tc>
                  <a:txBody>
                    <a:bodyPr/>
                    <a:lstStyle/>
                    <a:p>
                      <a:endParaRPr lang="en-150" sz="120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dirty="0">
                          <a:latin typeface="Arial" panose="020B0604020202020204" pitchFamily="34" charset="0"/>
                          <a:cs typeface="Arial" panose="020B0604020202020204" pitchFamily="34" charset="0"/>
                        </a:rPr>
                        <a:t>3.10</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dirty="0" err="1">
                          <a:latin typeface="Arial" panose="020B0604020202020204" pitchFamily="34" charset="0"/>
                          <a:cs typeface="Arial" panose="020B0604020202020204" pitchFamily="34" charset="0"/>
                        </a:rPr>
                        <a:t>Turističko-informativne</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aktivnosti</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26.000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30.347</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30.</a:t>
                      </a:r>
                      <a:r>
                        <a:rPr lang="hr-HR" sz="1200" dirty="0">
                          <a:latin typeface="Arial" panose="020B0604020202020204" pitchFamily="34" charset="0"/>
                          <a:cs typeface="Arial" panose="020B0604020202020204" pitchFamily="34" charset="0"/>
                        </a:rPr>
                        <a:t>520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200" dirty="0">
                          <a:latin typeface="Arial" panose="020B0604020202020204" pitchFamily="34" charset="0"/>
                          <a:cs typeface="Arial" panose="020B0604020202020204" pitchFamily="34" charset="0"/>
                        </a:rPr>
                        <a:t>13</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050" dirty="0">
                          <a:latin typeface="Arial" panose="020B0604020202020204" pitchFamily="34" charset="0"/>
                          <a:cs typeface="Arial" panose="020B0604020202020204" pitchFamily="34" charset="0"/>
                        </a:rPr>
                        <a:t>100</a:t>
                      </a:r>
                      <a:endParaRPr lang="en-150" sz="105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41207876"/>
                  </a:ext>
                </a:extLst>
              </a:tr>
              <a:tr h="370840">
                <a:tc>
                  <a:txBody>
                    <a:bodyPr/>
                    <a:lstStyle/>
                    <a:p>
                      <a:r>
                        <a:rPr lang="en-US" sz="1200" dirty="0">
                          <a:latin typeface="Arial" panose="020B0604020202020204" pitchFamily="34" charset="0"/>
                          <a:cs typeface="Arial" panose="020B0604020202020204" pitchFamily="34" charset="0"/>
                        </a:rPr>
                        <a:t>4</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b="1" dirty="0">
                          <a:latin typeface="Arial" panose="020B0604020202020204" pitchFamily="34" charset="0"/>
                          <a:cs typeface="Arial" panose="020B0604020202020204" pitchFamily="34" charset="0"/>
                        </a:rPr>
                        <a:t>DESTINACIJSKI</a:t>
                      </a:r>
                      <a:r>
                        <a:rPr lang="en-US" sz="1100" dirty="0">
                          <a:latin typeface="Arial" panose="020B0604020202020204" pitchFamily="34" charset="0"/>
                          <a:cs typeface="Arial" panose="020B0604020202020204" pitchFamily="34" charset="0"/>
                        </a:rPr>
                        <a:t> </a:t>
                      </a:r>
                      <a:r>
                        <a:rPr lang="en-US" sz="1100" b="1" dirty="0">
                          <a:latin typeface="Arial" panose="020B0604020202020204" pitchFamily="34" charset="0"/>
                          <a:cs typeface="Arial" panose="020B0604020202020204" pitchFamily="34" charset="0"/>
                        </a:rPr>
                        <a:t>MENADŽMENT</a:t>
                      </a:r>
                      <a:endParaRPr lang="en-150" sz="1100" b="1"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hr-HR" sz="1200" b="1" dirty="0">
                          <a:latin typeface="Arial" panose="020B0604020202020204" pitchFamily="34" charset="0"/>
                          <a:cs typeface="Arial" panose="020B0604020202020204" pitchFamily="34" charset="0"/>
                        </a:rPr>
                        <a:t>7.000</a:t>
                      </a:r>
                      <a:endParaRPr lang="en-150" sz="1200" b="1"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hr-HR" sz="1200" b="1" dirty="0">
                          <a:latin typeface="Arial" panose="020B0604020202020204" pitchFamily="34" charset="0"/>
                          <a:cs typeface="Arial" panose="020B0604020202020204" pitchFamily="34" charset="0"/>
                        </a:rPr>
                        <a:t>1.938</a:t>
                      </a:r>
                      <a:endParaRPr lang="en-150" sz="1200" b="1"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hr-HR" sz="1200" b="1" dirty="0">
                          <a:latin typeface="Arial" panose="020B0604020202020204" pitchFamily="34" charset="0"/>
                          <a:cs typeface="Arial" panose="020B0604020202020204" pitchFamily="34" charset="0"/>
                        </a:rPr>
                        <a:t>2.433</a:t>
                      </a:r>
                      <a:endParaRPr lang="en-150" sz="1200" b="1"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200" dirty="0">
                          <a:latin typeface="Arial" panose="020B0604020202020204" pitchFamily="34" charset="0"/>
                          <a:cs typeface="Arial" panose="020B0604020202020204" pitchFamily="34" charset="0"/>
                        </a:rPr>
                        <a:t>1</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050" dirty="0">
                          <a:latin typeface="Arial" panose="020B0604020202020204" pitchFamily="34" charset="0"/>
                          <a:cs typeface="Arial" panose="020B0604020202020204" pitchFamily="34" charset="0"/>
                        </a:rPr>
                        <a:t>125</a:t>
                      </a:r>
                      <a:endParaRPr lang="en-150" sz="105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51911733"/>
                  </a:ext>
                </a:extLst>
              </a:tr>
              <a:tr h="370840">
                <a:tc>
                  <a:txBody>
                    <a:bodyPr/>
                    <a:lstStyle/>
                    <a:p>
                      <a:endParaRPr lang="en-150" sz="120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a:latin typeface="Arial" panose="020B0604020202020204" pitchFamily="34" charset="0"/>
                          <a:cs typeface="Arial" panose="020B0604020202020204" pitchFamily="34" charset="0"/>
                        </a:rPr>
                        <a:t>4.1</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dirty="0" err="1">
                          <a:latin typeface="Arial" panose="020B0604020202020204" pitchFamily="34" charset="0"/>
                          <a:cs typeface="Arial" panose="020B0604020202020204" pitchFamily="34" charset="0"/>
                        </a:rPr>
                        <a:t>Turistički</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informacijski</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sustavi</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i</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aplikacije</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eVisitor</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500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600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765</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200" dirty="0">
                          <a:latin typeface="Arial" panose="020B0604020202020204" pitchFamily="34" charset="0"/>
                          <a:cs typeface="Arial" panose="020B0604020202020204" pitchFamily="34" charset="0"/>
                        </a:rPr>
                        <a:t>0,3</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050" dirty="0">
                          <a:latin typeface="Arial" panose="020B0604020202020204" pitchFamily="34" charset="0"/>
                          <a:cs typeface="Arial" panose="020B0604020202020204" pitchFamily="34" charset="0"/>
                        </a:rPr>
                        <a:t>127</a:t>
                      </a:r>
                      <a:endParaRPr lang="en-150" sz="105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24618099"/>
                  </a:ext>
                </a:extLst>
              </a:tr>
              <a:tr h="370840">
                <a:tc>
                  <a:txBody>
                    <a:bodyPr/>
                    <a:lstStyle/>
                    <a:p>
                      <a:endParaRPr lang="en-150" sz="120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a:latin typeface="Arial" panose="020B0604020202020204" pitchFamily="34" charset="0"/>
                          <a:cs typeface="Arial" panose="020B0604020202020204" pitchFamily="34" charset="0"/>
                        </a:rPr>
                        <a:t>4.2</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dirty="0" err="1">
                          <a:latin typeface="Arial" panose="020B0604020202020204" pitchFamily="34" charset="0"/>
                          <a:cs typeface="Arial" panose="020B0604020202020204" pitchFamily="34" charset="0"/>
                        </a:rPr>
                        <a:t>Stručni</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skupovi</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i</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edukacije</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1.500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335</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hr-HR" sz="1200" dirty="0">
                          <a:latin typeface="Arial" panose="020B0604020202020204" pitchFamily="34" charset="0"/>
                          <a:cs typeface="Arial" panose="020B0604020202020204" pitchFamily="34" charset="0"/>
                        </a:rPr>
                        <a:t>664</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200" dirty="0">
                          <a:latin typeface="Arial" panose="020B0604020202020204" pitchFamily="34" charset="0"/>
                          <a:cs typeface="Arial" panose="020B0604020202020204" pitchFamily="34" charset="0"/>
                        </a:rPr>
                        <a:t>0,3</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050" dirty="0">
                          <a:latin typeface="Arial" panose="020B0604020202020204" pitchFamily="34" charset="0"/>
                          <a:cs typeface="Arial" panose="020B0604020202020204" pitchFamily="34" charset="0"/>
                        </a:rPr>
                        <a:t>198</a:t>
                      </a:r>
                      <a:endParaRPr lang="en-150" sz="105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31338415"/>
                  </a:ext>
                </a:extLst>
              </a:tr>
            </a:tbl>
          </a:graphicData>
        </a:graphic>
      </p:graphicFrame>
    </p:spTree>
    <p:extLst>
      <p:ext uri="{BB962C8B-B14F-4D97-AF65-F5344CB8AC3E}">
        <p14:creationId xmlns:p14="http://schemas.microsoft.com/office/powerpoint/2010/main" val="153230896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ica 1">
            <a:extLst>
              <a:ext uri="{FF2B5EF4-FFF2-40B4-BE49-F238E27FC236}">
                <a16:creationId xmlns:a16="http://schemas.microsoft.com/office/drawing/2014/main" id="{61EB285A-EBC9-F305-C3DC-18379EA469C4}"/>
              </a:ext>
            </a:extLst>
          </p:cNvPr>
          <p:cNvGraphicFramePr>
            <a:graphicFrameLocks noGrp="1"/>
          </p:cNvGraphicFramePr>
          <p:nvPr>
            <p:extLst>
              <p:ext uri="{D42A27DB-BD31-4B8C-83A1-F6EECF244321}">
                <p14:modId xmlns:p14="http://schemas.microsoft.com/office/powerpoint/2010/main" val="3231340322"/>
              </p:ext>
            </p:extLst>
          </p:nvPr>
        </p:nvGraphicFramePr>
        <p:xfrm>
          <a:off x="576263" y="420914"/>
          <a:ext cx="5835688" cy="7586923"/>
        </p:xfrm>
        <a:graphic>
          <a:graphicData uri="http://schemas.openxmlformats.org/drawingml/2006/table">
            <a:tbl>
              <a:tblPr firstRow="1" bandRow="1">
                <a:tableStyleId>{5C22544A-7EE6-4342-B048-85BDC9FD1C3A}</a:tableStyleId>
              </a:tblPr>
              <a:tblGrid>
                <a:gridCol w="208280">
                  <a:extLst>
                    <a:ext uri="{9D8B030D-6E8A-4147-A177-3AD203B41FA5}">
                      <a16:colId xmlns:a16="http://schemas.microsoft.com/office/drawing/2014/main" val="2077388505"/>
                    </a:ext>
                  </a:extLst>
                </a:gridCol>
                <a:gridCol w="458894">
                  <a:extLst>
                    <a:ext uri="{9D8B030D-6E8A-4147-A177-3AD203B41FA5}">
                      <a16:colId xmlns:a16="http://schemas.microsoft.com/office/drawing/2014/main" val="1370914824"/>
                    </a:ext>
                  </a:extLst>
                </a:gridCol>
                <a:gridCol w="1916935">
                  <a:extLst>
                    <a:ext uri="{9D8B030D-6E8A-4147-A177-3AD203B41FA5}">
                      <a16:colId xmlns:a16="http://schemas.microsoft.com/office/drawing/2014/main" val="1816803364"/>
                    </a:ext>
                  </a:extLst>
                </a:gridCol>
                <a:gridCol w="716096">
                  <a:extLst>
                    <a:ext uri="{9D8B030D-6E8A-4147-A177-3AD203B41FA5}">
                      <a16:colId xmlns:a16="http://schemas.microsoft.com/office/drawing/2014/main" val="823788559"/>
                    </a:ext>
                  </a:extLst>
                </a:gridCol>
                <a:gridCol w="779426">
                  <a:extLst>
                    <a:ext uri="{9D8B030D-6E8A-4147-A177-3AD203B41FA5}">
                      <a16:colId xmlns:a16="http://schemas.microsoft.com/office/drawing/2014/main" val="502746134"/>
                    </a:ext>
                  </a:extLst>
                </a:gridCol>
                <a:gridCol w="819355">
                  <a:extLst>
                    <a:ext uri="{9D8B030D-6E8A-4147-A177-3AD203B41FA5}">
                      <a16:colId xmlns:a16="http://schemas.microsoft.com/office/drawing/2014/main" val="1492715970"/>
                    </a:ext>
                  </a:extLst>
                </a:gridCol>
                <a:gridCol w="490653">
                  <a:extLst>
                    <a:ext uri="{9D8B030D-6E8A-4147-A177-3AD203B41FA5}">
                      <a16:colId xmlns:a16="http://schemas.microsoft.com/office/drawing/2014/main" val="2950837123"/>
                    </a:ext>
                  </a:extLst>
                </a:gridCol>
                <a:gridCol w="446049">
                  <a:extLst>
                    <a:ext uri="{9D8B030D-6E8A-4147-A177-3AD203B41FA5}">
                      <a16:colId xmlns:a16="http://schemas.microsoft.com/office/drawing/2014/main" val="1417743064"/>
                    </a:ext>
                  </a:extLst>
                </a:gridCol>
              </a:tblGrid>
              <a:tr h="603436">
                <a:tc>
                  <a:txBody>
                    <a:bodyPr/>
                    <a:lstStyle/>
                    <a:p>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600" dirty="0">
                          <a:solidFill>
                            <a:schemeClr val="accent2">
                              <a:lumMod val="50000"/>
                            </a:schemeClr>
                          </a:solidFill>
                          <a:latin typeface="Arial Narrow" panose="020B0606020202030204" pitchFamily="34" charset="0"/>
                        </a:rPr>
                        <a:t>AKTIVNOSTI</a:t>
                      </a:r>
                    </a:p>
                    <a:p>
                      <a:pPr algn="ctr"/>
                      <a:endParaRPr lang="hr-HR" sz="1000" dirty="0">
                        <a:solidFill>
                          <a:schemeClr val="accent2">
                            <a:lumMod val="50000"/>
                          </a:schemeClr>
                        </a:solidFill>
                        <a:latin typeface="Arial Narrow" panose="020B0606020202030204" pitchFamily="34" charset="0"/>
                      </a:endParaRPr>
                    </a:p>
                    <a:p>
                      <a:pPr algn="ctr"/>
                      <a:r>
                        <a:rPr lang="hr-HR" sz="1000" dirty="0">
                          <a:solidFill>
                            <a:schemeClr val="accent2">
                              <a:lumMod val="50000"/>
                            </a:schemeClr>
                          </a:solidFill>
                          <a:latin typeface="Arial Narrow" panose="020B0606020202030204" pitchFamily="34"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100" dirty="0">
                          <a:solidFill>
                            <a:schemeClr val="accent2">
                              <a:lumMod val="50000"/>
                            </a:schemeClr>
                          </a:solidFill>
                          <a:latin typeface="Arial Narrow" panose="020B0606020202030204" pitchFamily="34" charset="0"/>
                        </a:rPr>
                        <a:t>PLAN</a:t>
                      </a:r>
                    </a:p>
                    <a:p>
                      <a:pPr algn="ctr"/>
                      <a:r>
                        <a:rPr lang="hr-HR" sz="1400" dirty="0">
                          <a:solidFill>
                            <a:schemeClr val="accent2">
                              <a:lumMod val="50000"/>
                            </a:schemeClr>
                          </a:solidFill>
                          <a:latin typeface="Arial Narrow" panose="020B0606020202030204" pitchFamily="34" charset="0"/>
                        </a:rPr>
                        <a:t>2025.</a:t>
                      </a:r>
                    </a:p>
                    <a:p>
                      <a:pPr algn="ctr"/>
                      <a:r>
                        <a:rPr lang="hr-HR" sz="1000" dirty="0">
                          <a:solidFill>
                            <a:schemeClr val="accent2">
                              <a:lumMod val="50000"/>
                            </a:schemeClr>
                          </a:solidFill>
                          <a:latin typeface="Arial Narrow" panose="020B0606020202030204" pitchFamily="34" charset="0"/>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000" dirty="0">
                          <a:solidFill>
                            <a:schemeClr val="accent2">
                              <a:lumMod val="50000"/>
                            </a:schemeClr>
                          </a:solidFill>
                          <a:latin typeface="Arial Narrow" panose="020B0606020202030204" pitchFamily="34" charset="0"/>
                        </a:rPr>
                        <a:t>REBALANS</a:t>
                      </a:r>
                    </a:p>
                    <a:p>
                      <a:pPr algn="ctr"/>
                      <a:r>
                        <a:rPr lang="hr-HR" sz="1400" dirty="0">
                          <a:solidFill>
                            <a:schemeClr val="accent2">
                              <a:lumMod val="50000"/>
                            </a:schemeClr>
                          </a:solidFill>
                          <a:latin typeface="Arial Narrow" panose="020B0606020202030204" pitchFamily="34" charset="0"/>
                        </a:rPr>
                        <a:t>2025.</a:t>
                      </a:r>
                    </a:p>
                    <a:p>
                      <a:pPr algn="ctr"/>
                      <a:r>
                        <a:rPr lang="hr-HR" sz="1000" dirty="0">
                          <a:solidFill>
                            <a:schemeClr val="accent2">
                              <a:lumMod val="50000"/>
                            </a:schemeClr>
                          </a:solidFill>
                          <a:latin typeface="Arial Narrow" panose="020B0606020202030204" pitchFamily="34" charset="0"/>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050" dirty="0">
                          <a:solidFill>
                            <a:schemeClr val="accent2">
                              <a:lumMod val="50000"/>
                            </a:schemeClr>
                          </a:solidFill>
                          <a:latin typeface="Arial Narrow" panose="020B0606020202030204" pitchFamily="34" charset="0"/>
                        </a:rPr>
                        <a:t>REALIZACIJA</a:t>
                      </a:r>
                    </a:p>
                    <a:p>
                      <a:pPr algn="ctr"/>
                      <a:r>
                        <a:rPr lang="hr-HR" sz="1400" dirty="0">
                          <a:solidFill>
                            <a:schemeClr val="accent2">
                              <a:lumMod val="50000"/>
                            </a:schemeClr>
                          </a:solidFill>
                          <a:latin typeface="Arial Narrow" panose="020B0606020202030204" pitchFamily="34" charset="0"/>
                        </a:rPr>
                        <a:t>2025</a:t>
                      </a:r>
                      <a:r>
                        <a:rPr lang="hr-HR" sz="1050" dirty="0">
                          <a:solidFill>
                            <a:schemeClr val="accent2">
                              <a:lumMod val="50000"/>
                            </a:schemeClr>
                          </a:solidFill>
                          <a:latin typeface="Arial Narrow" panose="020B0606020202030204" pitchFamily="34" charset="0"/>
                        </a:rPr>
                        <a:t>.</a:t>
                      </a:r>
                    </a:p>
                    <a:p>
                      <a:pPr algn="ctr"/>
                      <a:r>
                        <a:rPr lang="hr-HR" sz="1000" dirty="0">
                          <a:solidFill>
                            <a:schemeClr val="accent2">
                              <a:lumMod val="50000"/>
                            </a:schemeClr>
                          </a:solidFill>
                          <a:latin typeface="Arial Narrow" panose="020B0606020202030204" pitchFamily="34" charset="0"/>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hr-HR" dirty="0">
                        <a:solidFill>
                          <a:schemeClr val="accent2">
                            <a:lumMod val="50000"/>
                          </a:schemeClr>
                        </a:solidFill>
                        <a:latin typeface="Arial Narrow" panose="020B0606020202030204" pitchFamily="34" charset="0"/>
                      </a:endParaRPr>
                    </a:p>
                    <a:p>
                      <a:r>
                        <a:rPr lang="hr-HR" dirty="0">
                          <a:solidFill>
                            <a:schemeClr val="accent2">
                              <a:lumMod val="50000"/>
                            </a:schemeClr>
                          </a:solidFill>
                          <a:latin typeface="Arial Narrow" panose="020B0606020202030204" pitchFamily="34"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00" dirty="0">
                          <a:solidFill>
                            <a:schemeClr val="accent2">
                              <a:lumMod val="50000"/>
                            </a:schemeClr>
                          </a:solidFill>
                          <a:latin typeface="Arial Narrow" panose="020B0606020202030204" pitchFamily="34" charset="0"/>
                        </a:rPr>
                        <a:t>4</a:t>
                      </a:r>
                    </a:p>
                    <a:p>
                      <a:pPr algn="ctr"/>
                      <a:r>
                        <a:rPr lang="en-US" sz="1000" dirty="0">
                          <a:solidFill>
                            <a:schemeClr val="accent2">
                              <a:lumMod val="50000"/>
                            </a:schemeClr>
                          </a:solidFill>
                          <a:latin typeface="Arial Narrow" panose="020B0606020202030204" pitchFamily="34" charset="0"/>
                        </a:rPr>
                        <a:t>/</a:t>
                      </a:r>
                    </a:p>
                    <a:p>
                      <a:pPr algn="ctr"/>
                      <a:r>
                        <a:rPr lang="en-US" sz="1000" dirty="0">
                          <a:solidFill>
                            <a:schemeClr val="accent2">
                              <a:lumMod val="50000"/>
                            </a:schemeClr>
                          </a:solidFill>
                          <a:latin typeface="Arial Narrow" panose="020B0606020202030204" pitchFamily="34" charset="0"/>
                        </a:rPr>
                        <a:t>3</a:t>
                      </a:r>
                      <a:endParaRPr lang="hr-HR" sz="1000" dirty="0">
                        <a:solidFill>
                          <a:schemeClr val="accent2">
                            <a:lumMod val="50000"/>
                          </a:schemeClr>
                        </a:solidFill>
                        <a:latin typeface="Arial Narrow" panose="020B0606020202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88152670"/>
                  </a:ext>
                </a:extLst>
              </a:tr>
              <a:tr h="258615">
                <a:tc>
                  <a:txBody>
                    <a:bodyPr/>
                    <a:lstStyle/>
                    <a:p>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a:latin typeface="Arial" panose="020B0604020202020204" pitchFamily="34" charset="0"/>
                          <a:cs typeface="Arial" panose="020B0604020202020204" pitchFamily="34" charset="0"/>
                        </a:rPr>
                        <a:t>4.3</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dirty="0" err="1">
                          <a:latin typeface="Arial" panose="020B0604020202020204" pitchFamily="34" charset="0"/>
                          <a:cs typeface="Arial" panose="020B0604020202020204" pitchFamily="34" charset="0"/>
                        </a:rPr>
                        <a:t>Koordinacija</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i</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nadzor</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200" dirty="0">
                          <a:latin typeface="Arial" panose="020B0604020202020204" pitchFamily="34" charset="0"/>
                          <a:cs typeface="Arial" panose="020B0604020202020204" pitchFamily="34" charset="0"/>
                        </a:rPr>
                        <a:t>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200" dirty="0">
                          <a:latin typeface="Arial" panose="020B0604020202020204" pitchFamily="34" charset="0"/>
                          <a:cs typeface="Arial" panose="020B0604020202020204" pitchFamily="34" charset="0"/>
                        </a:rPr>
                        <a:t>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84187706"/>
                  </a:ext>
                </a:extLst>
              </a:tr>
              <a:tr h="402291">
                <a:tc>
                  <a:txBody>
                    <a:bodyPr/>
                    <a:lstStyle/>
                    <a:p>
                      <a:endParaRPr lang="en-150" sz="120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a:latin typeface="Arial" panose="020B0604020202020204" pitchFamily="34" charset="0"/>
                          <a:cs typeface="Arial" panose="020B0604020202020204" pitchFamily="34" charset="0"/>
                        </a:rPr>
                        <a:t>4.4</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dirty="0" err="1">
                          <a:latin typeface="Arial" panose="020B0604020202020204" pitchFamily="34" charset="0"/>
                          <a:cs typeface="Arial" panose="020B0604020202020204" pitchFamily="34" charset="0"/>
                        </a:rPr>
                        <a:t>Upravljanje</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kvalitetom</a:t>
                      </a:r>
                      <a:r>
                        <a:rPr lang="en-US" sz="1100" dirty="0">
                          <a:latin typeface="Arial" panose="020B0604020202020204" pitchFamily="34" charset="0"/>
                          <a:cs typeface="Arial" panose="020B0604020202020204" pitchFamily="34" charset="0"/>
                        </a:rPr>
                        <a:t> u </a:t>
                      </a:r>
                      <a:r>
                        <a:rPr lang="en-US" sz="1100" dirty="0" err="1">
                          <a:latin typeface="Arial" panose="020B0604020202020204" pitchFamily="34" charset="0"/>
                          <a:cs typeface="Arial" panose="020B0604020202020204" pitchFamily="34" charset="0"/>
                        </a:rPr>
                        <a:t>destinaciji</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1.000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200" dirty="0">
                          <a:latin typeface="Arial" panose="020B0604020202020204" pitchFamily="34" charset="0"/>
                          <a:cs typeface="Arial" panose="020B0604020202020204" pitchFamily="34" charset="0"/>
                        </a:rPr>
                        <a:t>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200" dirty="0">
                          <a:latin typeface="Arial" panose="020B0604020202020204" pitchFamily="34" charset="0"/>
                          <a:cs typeface="Arial" panose="020B0604020202020204" pitchFamily="34" charset="0"/>
                        </a:rPr>
                        <a:t>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54730509"/>
                  </a:ext>
                </a:extLst>
              </a:tr>
              <a:tr h="402291">
                <a:tc>
                  <a:txBody>
                    <a:bodyPr/>
                    <a:lstStyle/>
                    <a:p>
                      <a:endParaRPr lang="en-150" sz="120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a:latin typeface="Arial" panose="020B0604020202020204" pitchFamily="34" charset="0"/>
                          <a:cs typeface="Arial" panose="020B0604020202020204" pitchFamily="34" charset="0"/>
                        </a:rPr>
                        <a:t>4.5</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pl-PL" sz="1100" dirty="0">
                          <a:latin typeface="Arial" panose="020B0604020202020204" pitchFamily="34" charset="0"/>
                          <a:cs typeface="Arial" panose="020B0604020202020204" pitchFamily="34" charset="0"/>
                        </a:rPr>
                        <a:t>Poticanje na očuvanje i uređenje okoliša</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4.000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1.003</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dirty="0">
                          <a:latin typeface="Arial" panose="020B0604020202020204" pitchFamily="34" charset="0"/>
                          <a:cs typeface="Arial" panose="020B0604020202020204" pitchFamily="34" charset="0"/>
                        </a:rPr>
                        <a:t>1.003</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200" dirty="0">
                          <a:latin typeface="Arial" panose="020B0604020202020204" pitchFamily="34" charset="0"/>
                          <a:cs typeface="Arial" panose="020B0604020202020204" pitchFamily="34" charset="0"/>
                        </a:rPr>
                        <a:t>42</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100" dirty="0">
                          <a:latin typeface="Arial" panose="020B0604020202020204" pitchFamily="34" charset="0"/>
                          <a:cs typeface="Arial" panose="020B0604020202020204" pitchFamily="34" charset="0"/>
                        </a:rPr>
                        <a:t>100</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48603356"/>
                  </a:ext>
                </a:extLst>
              </a:tr>
              <a:tr h="560333">
                <a:tc>
                  <a:txBody>
                    <a:bodyPr/>
                    <a:lstStyle/>
                    <a:p>
                      <a:r>
                        <a:rPr lang="en-US" sz="1200" dirty="0">
                          <a:latin typeface="Arial" panose="020B0604020202020204" pitchFamily="34" charset="0"/>
                          <a:cs typeface="Arial" panose="020B0604020202020204" pitchFamily="34" charset="0"/>
                        </a:rPr>
                        <a:t>5</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b="1" dirty="0">
                          <a:latin typeface="Arial" panose="020B0604020202020204" pitchFamily="34" charset="0"/>
                          <a:cs typeface="Arial" panose="020B0604020202020204" pitchFamily="34" charset="0"/>
                        </a:rPr>
                        <a:t>ČLANSTVO</a:t>
                      </a:r>
                      <a:r>
                        <a:rPr lang="en-US" sz="1100" dirty="0">
                          <a:latin typeface="Arial" panose="020B0604020202020204" pitchFamily="34" charset="0"/>
                          <a:cs typeface="Arial" panose="020B0604020202020204" pitchFamily="34" charset="0"/>
                        </a:rPr>
                        <a:t> U </a:t>
                      </a:r>
                      <a:r>
                        <a:rPr lang="en-US" sz="1100" b="1" dirty="0">
                          <a:latin typeface="Arial" panose="020B0604020202020204" pitchFamily="34" charset="0"/>
                          <a:cs typeface="Arial" panose="020B0604020202020204" pitchFamily="34" charset="0"/>
                        </a:rPr>
                        <a:t>STRUKOVNIM</a:t>
                      </a:r>
                      <a:r>
                        <a:rPr lang="en-US" sz="1100" dirty="0">
                          <a:latin typeface="Arial" panose="020B0604020202020204" pitchFamily="34" charset="0"/>
                          <a:cs typeface="Arial" panose="020B0604020202020204" pitchFamily="34" charset="0"/>
                        </a:rPr>
                        <a:t> </a:t>
                      </a:r>
                      <a:r>
                        <a:rPr lang="en-US" sz="1100" b="1" dirty="0">
                          <a:latin typeface="Arial" panose="020B0604020202020204" pitchFamily="34" charset="0"/>
                          <a:cs typeface="Arial" panose="020B0604020202020204" pitchFamily="34" charset="0"/>
                        </a:rPr>
                        <a:t>ORGANIZACIJAMA</a:t>
                      </a:r>
                      <a:endParaRPr lang="en-150" sz="1100" b="1"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sz="1200" b="0" i="0" u="none" strike="noStrike" dirty="0">
                          <a:solidFill>
                            <a:srgbClr val="000000"/>
                          </a:solidFill>
                          <a:effectLst/>
                          <a:latin typeface="Arial" panose="020B0604020202020204" pitchFamily="34" charset="0"/>
                          <a:cs typeface="Arial" panose="020B0604020202020204" pitchFamily="34" charset="0"/>
                        </a:rPr>
                        <a:t>0</a:t>
                      </a:r>
                      <a:endParaRPr lang="en-150"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sz="1200" b="0" i="0" u="none" strike="noStrike" dirty="0">
                          <a:solidFill>
                            <a:srgbClr val="000000"/>
                          </a:solidFill>
                          <a:effectLst/>
                          <a:latin typeface="Arial" panose="020B0604020202020204" pitchFamily="34" charset="0"/>
                          <a:cs typeface="Arial" panose="020B0604020202020204" pitchFamily="34" charset="0"/>
                        </a:rPr>
                        <a:t>0</a:t>
                      </a:r>
                      <a:endParaRPr lang="en-150"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sz="1200" b="0" i="0" u="none" strike="noStrike" dirty="0">
                          <a:solidFill>
                            <a:srgbClr val="000000"/>
                          </a:solidFill>
                          <a:effectLst/>
                          <a:latin typeface="Arial" panose="020B0604020202020204" pitchFamily="34" charset="0"/>
                          <a:cs typeface="Arial" panose="020B0604020202020204" pitchFamily="34" charset="0"/>
                        </a:rPr>
                        <a:t>0</a:t>
                      </a:r>
                      <a:endParaRPr lang="en-150"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hr-HR" sz="1200" dirty="0">
                        <a:latin typeface="Arial" panose="020B0604020202020204" pitchFamily="34" charset="0"/>
                        <a:cs typeface="Arial" panose="020B0604020202020204" pitchFamily="34" charset="0"/>
                      </a:endParaRPr>
                    </a:p>
                    <a:p>
                      <a:pPr algn="ctr"/>
                      <a:r>
                        <a:rPr lang="hr-HR" sz="1200" dirty="0">
                          <a:latin typeface="Arial" panose="020B0604020202020204" pitchFamily="34" charset="0"/>
                          <a:cs typeface="Arial" panose="020B0604020202020204" pitchFamily="34" charset="0"/>
                        </a:rPr>
                        <a:t>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hr-HR" sz="1100" dirty="0">
                        <a:latin typeface="Arial" panose="020B0604020202020204" pitchFamily="34" charset="0"/>
                        <a:cs typeface="Arial" panose="020B0604020202020204" pitchFamily="34" charset="0"/>
                      </a:endParaRPr>
                    </a:p>
                    <a:p>
                      <a:r>
                        <a:rPr lang="hr-HR" sz="1100" dirty="0">
                          <a:latin typeface="Arial" panose="020B0604020202020204" pitchFamily="34" charset="0"/>
                          <a:cs typeface="Arial" panose="020B0604020202020204" pitchFamily="34" charset="0"/>
                        </a:rPr>
                        <a:t>0</a:t>
                      </a:r>
                    </a:p>
                    <a:p>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12348636"/>
                  </a:ext>
                </a:extLst>
              </a:tr>
              <a:tr h="402291">
                <a:tc>
                  <a:txBody>
                    <a:bodyPr/>
                    <a:lstStyle/>
                    <a:p>
                      <a:r>
                        <a:rPr lang="en-US" sz="1200" dirty="0">
                          <a:latin typeface="Arial" panose="020B0604020202020204" pitchFamily="34" charset="0"/>
                          <a:cs typeface="Arial" panose="020B0604020202020204" pitchFamily="34" charset="0"/>
                        </a:rPr>
                        <a:t>6</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b="1" dirty="0">
                          <a:latin typeface="Arial" panose="020B0604020202020204" pitchFamily="34" charset="0"/>
                          <a:cs typeface="Arial" panose="020B0604020202020204" pitchFamily="34" charset="0"/>
                        </a:rPr>
                        <a:t>ADMINISTRATIVNI</a:t>
                      </a:r>
                      <a:r>
                        <a:rPr lang="en-US" sz="1100" dirty="0">
                          <a:latin typeface="Arial" panose="020B0604020202020204" pitchFamily="34" charset="0"/>
                          <a:cs typeface="Arial" panose="020B0604020202020204" pitchFamily="34" charset="0"/>
                        </a:rPr>
                        <a:t> </a:t>
                      </a:r>
                      <a:r>
                        <a:rPr lang="en-US" sz="1100" b="1" dirty="0">
                          <a:latin typeface="Arial" panose="020B0604020202020204" pitchFamily="34" charset="0"/>
                          <a:cs typeface="Arial" panose="020B0604020202020204" pitchFamily="34" charset="0"/>
                        </a:rPr>
                        <a:t>POSLOVI</a:t>
                      </a:r>
                      <a:endParaRPr lang="en-150" sz="1100" b="1"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b="1" dirty="0">
                          <a:latin typeface="Arial" panose="020B0604020202020204" pitchFamily="34" charset="0"/>
                          <a:cs typeface="Arial" panose="020B0604020202020204" pitchFamily="34" charset="0"/>
                        </a:rPr>
                        <a:t>24.000</a:t>
                      </a:r>
                      <a:endParaRPr lang="en-150" sz="1200" b="1"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hr-HR" sz="1200" b="1" dirty="0">
                          <a:latin typeface="Arial" panose="020B0604020202020204" pitchFamily="34" charset="0"/>
                          <a:cs typeface="Arial" panose="020B0604020202020204" pitchFamily="34" charset="0"/>
                        </a:rPr>
                        <a:t>35.500</a:t>
                      </a:r>
                      <a:endParaRPr lang="en-150" sz="1200" b="1"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200" b="1" dirty="0">
                          <a:latin typeface="Arial" panose="020B0604020202020204" pitchFamily="34" charset="0"/>
                          <a:cs typeface="Arial" panose="020B0604020202020204" pitchFamily="34" charset="0"/>
                        </a:rPr>
                        <a:t>34.0</a:t>
                      </a:r>
                      <a:r>
                        <a:rPr lang="hr-HR" sz="1200" b="1" dirty="0">
                          <a:latin typeface="Arial" panose="020B0604020202020204" pitchFamily="34" charset="0"/>
                          <a:cs typeface="Arial" panose="020B0604020202020204" pitchFamily="34" charset="0"/>
                        </a:rPr>
                        <a:t>43</a:t>
                      </a:r>
                      <a:endParaRPr lang="en-150" sz="1200" b="1"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200" dirty="0">
                          <a:latin typeface="Arial" panose="020B0604020202020204" pitchFamily="34" charset="0"/>
                          <a:cs typeface="Arial" panose="020B0604020202020204" pitchFamily="34" charset="0"/>
                        </a:rPr>
                        <a:t>14</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100" dirty="0">
                          <a:latin typeface="Arial" panose="020B0604020202020204" pitchFamily="34" charset="0"/>
                          <a:cs typeface="Arial" panose="020B0604020202020204" pitchFamily="34" charset="0"/>
                        </a:rPr>
                        <a:t> 97</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21921592"/>
                  </a:ext>
                </a:extLst>
              </a:tr>
              <a:tr h="402291">
                <a:tc>
                  <a:txBody>
                    <a:bodyPr/>
                    <a:lstStyle/>
                    <a:p>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a:latin typeface="Arial" panose="020B0604020202020204" pitchFamily="34" charset="0"/>
                          <a:cs typeface="Arial" panose="020B0604020202020204" pitchFamily="34" charset="0"/>
                        </a:rPr>
                        <a:t>6.1</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dirty="0" err="1">
                          <a:latin typeface="Arial" panose="020B0604020202020204" pitchFamily="34" charset="0"/>
                          <a:cs typeface="Arial" panose="020B0604020202020204" pitchFamily="34" charset="0"/>
                        </a:rPr>
                        <a:t>Plaće</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zaposlenika</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Turističke</a:t>
                      </a:r>
                      <a:r>
                        <a:rPr lang="en-US" sz="1100" dirty="0">
                          <a:latin typeface="Arial" panose="020B0604020202020204" pitchFamily="34" charset="0"/>
                          <a:cs typeface="Arial" panose="020B0604020202020204" pitchFamily="34" charset="0"/>
                        </a:rPr>
                        <a:t> zajednice</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sz="1200" b="0" i="0" u="none" strike="noStrike" dirty="0">
                          <a:solidFill>
                            <a:srgbClr val="000000"/>
                          </a:solidFill>
                          <a:effectLst/>
                          <a:latin typeface="Arial" panose="020B0604020202020204" pitchFamily="34" charset="0"/>
                          <a:cs typeface="Arial" panose="020B0604020202020204" pitchFamily="34" charset="0"/>
                        </a:rPr>
                        <a:t>21.000</a:t>
                      </a:r>
                      <a:endParaRPr lang="en-150"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sz="1200" b="0" i="0" u="none" strike="noStrike" dirty="0">
                          <a:solidFill>
                            <a:srgbClr val="000000"/>
                          </a:solidFill>
                          <a:effectLst/>
                          <a:latin typeface="Arial" panose="020B0604020202020204" pitchFamily="34" charset="0"/>
                          <a:cs typeface="Arial" panose="020B0604020202020204" pitchFamily="34" charset="0"/>
                        </a:rPr>
                        <a:t>30.000</a:t>
                      </a:r>
                      <a:endParaRPr lang="en-150"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sz="1200" b="0" i="0" u="none" strike="noStrike" dirty="0">
                          <a:solidFill>
                            <a:srgbClr val="000000"/>
                          </a:solidFill>
                          <a:effectLst/>
                          <a:latin typeface="Arial" panose="020B0604020202020204" pitchFamily="34" charset="0"/>
                          <a:cs typeface="Arial" panose="020B0604020202020204" pitchFamily="34" charset="0"/>
                        </a:rPr>
                        <a:t>25.588</a:t>
                      </a:r>
                      <a:endParaRPr lang="en-150"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200" dirty="0">
                          <a:latin typeface="Arial" panose="020B0604020202020204" pitchFamily="34" charset="0"/>
                          <a:cs typeface="Arial" panose="020B0604020202020204" pitchFamily="34" charset="0"/>
                        </a:rPr>
                        <a:t>11</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100" dirty="0">
                          <a:latin typeface="Arial" panose="020B0604020202020204" pitchFamily="34" charset="0"/>
                          <a:cs typeface="Arial" panose="020B0604020202020204" pitchFamily="34" charset="0"/>
                        </a:rPr>
                        <a:t>85</a:t>
                      </a:r>
                    </a:p>
                    <a:p>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78282486"/>
                  </a:ext>
                </a:extLst>
              </a:tr>
              <a:tr h="258615">
                <a:tc>
                  <a:txBody>
                    <a:bodyPr/>
                    <a:lstStyle/>
                    <a:p>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a:latin typeface="Arial" panose="020B0604020202020204" pitchFamily="34" charset="0"/>
                          <a:cs typeface="Arial" panose="020B0604020202020204" pitchFamily="34" charset="0"/>
                        </a:rPr>
                        <a:t>6.2</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dirty="0" err="1">
                          <a:latin typeface="Arial" panose="020B0604020202020204" pitchFamily="34" charset="0"/>
                          <a:cs typeface="Arial" panose="020B0604020202020204" pitchFamily="34" charset="0"/>
                        </a:rPr>
                        <a:t>Materijalni</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troškovi</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sz="1200" b="0" i="0" u="none" strike="noStrike" dirty="0">
                          <a:solidFill>
                            <a:srgbClr val="000000"/>
                          </a:solidFill>
                          <a:effectLst/>
                          <a:latin typeface="Arial" panose="020B0604020202020204" pitchFamily="34" charset="0"/>
                          <a:cs typeface="Arial" panose="020B0604020202020204" pitchFamily="34" charset="0"/>
                        </a:rPr>
                        <a:t>3.000</a:t>
                      </a:r>
                      <a:endParaRPr lang="en-150"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sz="1200" b="0" i="0" u="none" strike="noStrike" dirty="0">
                          <a:solidFill>
                            <a:srgbClr val="000000"/>
                          </a:solidFill>
                          <a:effectLst/>
                          <a:latin typeface="Arial" panose="020B0604020202020204" pitchFamily="34" charset="0"/>
                          <a:cs typeface="Arial" panose="020B0604020202020204" pitchFamily="34" charset="0"/>
                        </a:rPr>
                        <a:t>5.500</a:t>
                      </a:r>
                      <a:endParaRPr lang="en-150"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hr-HR" sz="1200" b="0" i="0" u="none" strike="noStrike" dirty="0">
                          <a:solidFill>
                            <a:srgbClr val="000000"/>
                          </a:solidFill>
                          <a:effectLst/>
                          <a:latin typeface="Arial" panose="020B0604020202020204" pitchFamily="34" charset="0"/>
                          <a:cs typeface="Arial" panose="020B0604020202020204" pitchFamily="34" charset="0"/>
                        </a:rPr>
                        <a:t>8.455</a:t>
                      </a:r>
                      <a:endParaRPr lang="en-150"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200" dirty="0">
                          <a:latin typeface="Arial" panose="020B0604020202020204" pitchFamily="34" charset="0"/>
                          <a:cs typeface="Arial" panose="020B0604020202020204" pitchFamily="34" charset="0"/>
                        </a:rPr>
                        <a:t>3</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100" dirty="0">
                          <a:latin typeface="Arial" panose="020B0604020202020204" pitchFamily="34" charset="0"/>
                          <a:cs typeface="Arial" panose="020B0604020202020204" pitchFamily="34" charset="0"/>
                        </a:rPr>
                        <a:t>154</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72902485"/>
                  </a:ext>
                </a:extLst>
              </a:tr>
              <a:tr h="260732">
                <a:tc>
                  <a:txBody>
                    <a:bodyPr/>
                    <a:lstStyle/>
                    <a:p>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a:latin typeface="Arial" panose="020B0604020202020204" pitchFamily="34" charset="0"/>
                          <a:cs typeface="Arial" panose="020B0604020202020204" pitchFamily="34" charset="0"/>
                        </a:rPr>
                        <a:t>6.3</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dirty="0" err="1">
                          <a:latin typeface="Arial" panose="020B0604020202020204" pitchFamily="34" charset="0"/>
                          <a:cs typeface="Arial" panose="020B0604020202020204" pitchFamily="34" charset="0"/>
                        </a:rPr>
                        <a:t>Tijela</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Turističke</a:t>
                      </a:r>
                      <a:r>
                        <a:rPr lang="en-US" sz="1100" dirty="0">
                          <a:latin typeface="Arial" panose="020B0604020202020204" pitchFamily="34" charset="0"/>
                          <a:cs typeface="Arial" panose="020B0604020202020204" pitchFamily="34" charset="0"/>
                        </a:rPr>
                        <a:t> zajednice</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sz="1200" b="0" i="0" u="none" strike="noStrike" dirty="0">
                          <a:solidFill>
                            <a:srgbClr val="000000"/>
                          </a:solidFill>
                          <a:effectLst/>
                          <a:latin typeface="Arial" panose="020B0604020202020204" pitchFamily="34" charset="0"/>
                          <a:cs typeface="Arial" panose="020B0604020202020204" pitchFamily="34" charset="0"/>
                        </a:rPr>
                        <a:t>0</a:t>
                      </a:r>
                      <a:endParaRPr lang="en-150"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sz="1200" b="0" i="0" u="none" strike="noStrike" dirty="0">
                          <a:solidFill>
                            <a:srgbClr val="000000"/>
                          </a:solidFill>
                          <a:effectLst/>
                          <a:latin typeface="Arial" panose="020B0604020202020204" pitchFamily="34" charset="0"/>
                          <a:cs typeface="Arial" panose="020B0604020202020204" pitchFamily="34" charset="0"/>
                        </a:rPr>
                        <a:t>0</a:t>
                      </a:r>
                      <a:endParaRPr lang="en-150"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sz="1200" b="0" i="0" u="none" strike="noStrike" dirty="0">
                          <a:solidFill>
                            <a:srgbClr val="000000"/>
                          </a:solidFill>
                          <a:effectLst/>
                          <a:latin typeface="Arial" panose="020B0604020202020204" pitchFamily="34" charset="0"/>
                          <a:cs typeface="Arial" panose="020B0604020202020204" pitchFamily="34" charset="0"/>
                        </a:rPr>
                        <a:t>0</a:t>
                      </a:r>
                      <a:endParaRPr lang="en-150"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200" dirty="0">
                          <a:latin typeface="Arial" panose="020B0604020202020204" pitchFamily="34" charset="0"/>
                          <a:cs typeface="Arial" panose="020B0604020202020204" pitchFamily="34" charset="0"/>
                        </a:rPr>
                        <a:t>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100" dirty="0">
                          <a:latin typeface="Arial" panose="020B0604020202020204" pitchFamily="34" charset="0"/>
                          <a:cs typeface="Arial" panose="020B0604020202020204" pitchFamily="34" charset="0"/>
                        </a:rPr>
                        <a:t>0</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03434434"/>
                  </a:ext>
                </a:extLst>
              </a:tr>
              <a:tr h="402291">
                <a:tc>
                  <a:txBody>
                    <a:bodyPr/>
                    <a:lstStyle/>
                    <a:p>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a:latin typeface="Arial" panose="020B0604020202020204" pitchFamily="34" charset="0"/>
                          <a:cs typeface="Arial" panose="020B0604020202020204" pitchFamily="34" charset="0"/>
                        </a:rPr>
                        <a:t>6.4</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dirty="0" err="1">
                          <a:latin typeface="Arial" panose="020B0604020202020204" pitchFamily="34" charset="0"/>
                          <a:cs typeface="Arial" panose="020B0604020202020204" pitchFamily="34" charset="0"/>
                        </a:rPr>
                        <a:t>Troškovi</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poslovanja</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mreže</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predstavništava</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ispostava</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sz="1200" b="0" i="0" u="none" strike="noStrike" dirty="0">
                          <a:solidFill>
                            <a:srgbClr val="000000"/>
                          </a:solidFill>
                          <a:effectLst/>
                          <a:latin typeface="Arial" panose="020B0604020202020204" pitchFamily="34" charset="0"/>
                          <a:cs typeface="Arial" panose="020B0604020202020204" pitchFamily="34" charset="0"/>
                        </a:rPr>
                        <a:t>0</a:t>
                      </a:r>
                      <a:endParaRPr lang="en-150"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sz="1200" b="0" i="0" u="none" strike="noStrike" dirty="0">
                          <a:solidFill>
                            <a:srgbClr val="000000"/>
                          </a:solidFill>
                          <a:effectLst/>
                          <a:latin typeface="Arial" panose="020B0604020202020204" pitchFamily="34" charset="0"/>
                          <a:cs typeface="Arial" panose="020B0604020202020204" pitchFamily="34" charset="0"/>
                        </a:rPr>
                        <a:t>0</a:t>
                      </a:r>
                      <a:endParaRPr lang="en-150"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sz="1200" b="0" i="0" u="none" strike="noStrike" dirty="0">
                          <a:solidFill>
                            <a:srgbClr val="000000"/>
                          </a:solidFill>
                          <a:effectLst/>
                          <a:latin typeface="Arial" panose="020B0604020202020204" pitchFamily="34" charset="0"/>
                          <a:cs typeface="Arial" panose="020B0604020202020204" pitchFamily="34" charset="0"/>
                        </a:rPr>
                        <a:t>0</a:t>
                      </a:r>
                      <a:endParaRPr lang="en-150"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200" dirty="0">
                          <a:latin typeface="Arial" panose="020B0604020202020204" pitchFamily="34" charset="0"/>
                          <a:cs typeface="Arial" panose="020B0604020202020204" pitchFamily="34" charset="0"/>
                        </a:rPr>
                        <a:t>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100" dirty="0">
                          <a:latin typeface="Arial" panose="020B0604020202020204" pitchFamily="34" charset="0"/>
                          <a:cs typeface="Arial" panose="020B0604020202020204" pitchFamily="34" charset="0"/>
                        </a:rPr>
                        <a:t>0</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60517364"/>
                  </a:ext>
                </a:extLst>
              </a:tr>
              <a:tr h="258615">
                <a:tc>
                  <a:txBody>
                    <a:bodyPr/>
                    <a:lstStyle/>
                    <a:p>
                      <a:r>
                        <a:rPr lang="en-US" sz="1200" dirty="0">
                          <a:latin typeface="Arial" panose="020B0604020202020204" pitchFamily="34" charset="0"/>
                          <a:cs typeface="Arial" panose="020B0604020202020204" pitchFamily="34" charset="0"/>
                        </a:rPr>
                        <a:t>7</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b="1" dirty="0">
                          <a:latin typeface="Arial" panose="020B0604020202020204" pitchFamily="34" charset="0"/>
                          <a:cs typeface="Arial" panose="020B0604020202020204" pitchFamily="34" charset="0"/>
                        </a:rPr>
                        <a:t>REZERVA</a:t>
                      </a:r>
                      <a:endParaRPr lang="en-150" sz="1100" b="1"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sz="1100" b="1" i="0" u="none" strike="noStrike" dirty="0">
                          <a:solidFill>
                            <a:srgbClr val="000000"/>
                          </a:solidFill>
                          <a:effectLst/>
                          <a:latin typeface="Arial" panose="020B0604020202020204" pitchFamily="34" charset="0"/>
                          <a:cs typeface="Arial" panose="020B0604020202020204" pitchFamily="34" charset="0"/>
                        </a:rPr>
                        <a:t>0</a:t>
                      </a:r>
                      <a:endParaRPr lang="en-150" sz="11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sz="1100" b="1" i="0" u="none" strike="noStrike" dirty="0">
                          <a:solidFill>
                            <a:srgbClr val="000000"/>
                          </a:solidFill>
                          <a:effectLst/>
                          <a:latin typeface="Arial" panose="020B0604020202020204" pitchFamily="34" charset="0"/>
                          <a:cs typeface="Arial" panose="020B0604020202020204" pitchFamily="34" charset="0"/>
                        </a:rPr>
                        <a:t>0</a:t>
                      </a:r>
                      <a:endParaRPr lang="en-150" sz="11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sz="1100" b="1" i="0" u="none" strike="noStrike" dirty="0">
                          <a:solidFill>
                            <a:srgbClr val="000000"/>
                          </a:solidFill>
                          <a:effectLst/>
                          <a:latin typeface="Arial" panose="020B0604020202020204" pitchFamily="34" charset="0"/>
                          <a:cs typeface="Arial" panose="020B0604020202020204" pitchFamily="34" charset="0"/>
                        </a:rPr>
                        <a:t>0</a:t>
                      </a:r>
                      <a:endParaRPr lang="en-150" sz="11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200" dirty="0">
                          <a:latin typeface="Arial" panose="020B0604020202020204" pitchFamily="34" charset="0"/>
                          <a:cs typeface="Arial" panose="020B0604020202020204" pitchFamily="34" charset="0"/>
                        </a:rPr>
                        <a:t>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100" dirty="0">
                          <a:latin typeface="Arial" panose="020B0604020202020204" pitchFamily="34" charset="0"/>
                          <a:cs typeface="Arial" panose="020B0604020202020204" pitchFamily="34" charset="0"/>
                        </a:rPr>
                        <a:t>0</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255022"/>
                  </a:ext>
                </a:extLst>
              </a:tr>
              <a:tr h="402559">
                <a:tc>
                  <a:txBody>
                    <a:bodyPr/>
                    <a:lstStyle/>
                    <a:p>
                      <a:r>
                        <a:rPr lang="en-US" sz="1200" dirty="0">
                          <a:latin typeface="Arial" panose="020B0604020202020204" pitchFamily="34" charset="0"/>
                          <a:cs typeface="Arial" panose="020B0604020202020204" pitchFamily="34" charset="0"/>
                        </a:rPr>
                        <a:t>8</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b="1" dirty="0">
                          <a:latin typeface="Arial" panose="020B0604020202020204" pitchFamily="34" charset="0"/>
                          <a:cs typeface="Arial" panose="020B0604020202020204" pitchFamily="34" charset="0"/>
                        </a:rPr>
                        <a:t>POKRIVANJE</a:t>
                      </a:r>
                      <a:r>
                        <a:rPr lang="en-US" sz="1100" dirty="0">
                          <a:latin typeface="Arial" panose="020B0604020202020204" pitchFamily="34" charset="0"/>
                          <a:cs typeface="Arial" panose="020B0604020202020204" pitchFamily="34" charset="0"/>
                        </a:rPr>
                        <a:t> </a:t>
                      </a:r>
                      <a:r>
                        <a:rPr lang="en-US" sz="1100" b="1" dirty="0">
                          <a:latin typeface="Arial" panose="020B0604020202020204" pitchFamily="34" charset="0"/>
                          <a:cs typeface="Arial" panose="020B0604020202020204" pitchFamily="34" charset="0"/>
                        </a:rPr>
                        <a:t>MANJKA</a:t>
                      </a:r>
                      <a:r>
                        <a:rPr lang="en-US" sz="1100" dirty="0">
                          <a:latin typeface="Arial" panose="020B0604020202020204" pitchFamily="34" charset="0"/>
                          <a:cs typeface="Arial" panose="020B0604020202020204" pitchFamily="34" charset="0"/>
                        </a:rPr>
                        <a:t> </a:t>
                      </a:r>
                      <a:r>
                        <a:rPr lang="en-US" sz="1100" b="1" dirty="0">
                          <a:latin typeface="Arial" panose="020B0604020202020204" pitchFamily="34" charset="0"/>
                          <a:cs typeface="Arial" panose="020B0604020202020204" pitchFamily="34" charset="0"/>
                        </a:rPr>
                        <a:t>IZ</a:t>
                      </a:r>
                      <a:r>
                        <a:rPr lang="en-US" sz="1100" dirty="0">
                          <a:latin typeface="Arial" panose="020B0604020202020204" pitchFamily="34" charset="0"/>
                          <a:cs typeface="Arial" panose="020B0604020202020204" pitchFamily="34" charset="0"/>
                        </a:rPr>
                        <a:t> </a:t>
                      </a:r>
                      <a:r>
                        <a:rPr lang="en-US" sz="1100" b="1" dirty="0">
                          <a:latin typeface="Arial" panose="020B0604020202020204" pitchFamily="34" charset="0"/>
                          <a:cs typeface="Arial" panose="020B0604020202020204" pitchFamily="34" charset="0"/>
                        </a:rPr>
                        <a:t>PRETHODNE</a:t>
                      </a:r>
                      <a:r>
                        <a:rPr lang="en-US" sz="1100" dirty="0">
                          <a:latin typeface="Arial" panose="020B0604020202020204" pitchFamily="34" charset="0"/>
                          <a:cs typeface="Arial" panose="020B0604020202020204" pitchFamily="34" charset="0"/>
                        </a:rPr>
                        <a:t> </a:t>
                      </a:r>
                      <a:r>
                        <a:rPr lang="en-US" sz="1100" b="1" dirty="0">
                          <a:latin typeface="Arial" panose="020B0604020202020204" pitchFamily="34" charset="0"/>
                          <a:cs typeface="Arial" panose="020B0604020202020204" pitchFamily="34" charset="0"/>
                        </a:rPr>
                        <a:t>GODINE</a:t>
                      </a:r>
                      <a:endParaRPr lang="en-150" sz="1100" b="1"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sz="1200" b="1" i="0" u="none" strike="noStrike" dirty="0">
                          <a:solidFill>
                            <a:srgbClr val="000000"/>
                          </a:solidFill>
                          <a:effectLst/>
                          <a:latin typeface="Arial" panose="020B0604020202020204" pitchFamily="34" charset="0"/>
                          <a:cs typeface="Arial" panose="020B0604020202020204" pitchFamily="34" charset="0"/>
                        </a:rPr>
                        <a:t>25.000</a:t>
                      </a:r>
                      <a:endParaRPr lang="en-150" sz="12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sz="1200" b="1" i="0" u="none" strike="noStrike" dirty="0">
                          <a:solidFill>
                            <a:srgbClr val="000000"/>
                          </a:solidFill>
                          <a:effectLst/>
                          <a:latin typeface="Arial" panose="020B0604020202020204" pitchFamily="34" charset="0"/>
                          <a:cs typeface="Arial" panose="020B0604020202020204" pitchFamily="34" charset="0"/>
                        </a:rPr>
                        <a:t>40.348</a:t>
                      </a:r>
                      <a:endParaRPr lang="en-150" sz="12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sz="1200" b="1" i="0" u="none" strike="noStrike" dirty="0">
                          <a:solidFill>
                            <a:srgbClr val="000000"/>
                          </a:solidFill>
                          <a:effectLst/>
                          <a:latin typeface="Arial" panose="020B0604020202020204" pitchFamily="34" charset="0"/>
                          <a:cs typeface="Arial" panose="020B0604020202020204" pitchFamily="34" charset="0"/>
                        </a:rPr>
                        <a:t>47.913</a:t>
                      </a:r>
                      <a:endParaRPr lang="en-150" sz="12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200" dirty="0">
                          <a:latin typeface="Arial" panose="020B0604020202020204" pitchFamily="34" charset="0"/>
                          <a:cs typeface="Arial" panose="020B0604020202020204" pitchFamily="34" charset="0"/>
                        </a:rPr>
                        <a:t>20</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100" dirty="0">
                          <a:latin typeface="Arial" panose="020B0604020202020204" pitchFamily="34" charset="0"/>
                          <a:cs typeface="Arial" panose="020B0604020202020204" pitchFamily="34" charset="0"/>
                        </a:rPr>
                        <a:t>119</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83953726"/>
                  </a:ext>
                </a:extLst>
              </a:tr>
              <a:tr h="265866">
                <a:tc>
                  <a:txBody>
                    <a:bodyPr/>
                    <a:lstStyle/>
                    <a:p>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b="1" i="1" dirty="0">
                          <a:latin typeface="Arial" panose="020B0604020202020204" pitchFamily="34" charset="0"/>
                          <a:cs typeface="Arial" panose="020B0604020202020204" pitchFamily="34" charset="0"/>
                        </a:rPr>
                        <a:t>SVEUKUPNO</a:t>
                      </a:r>
                      <a:r>
                        <a:rPr lang="en-US" sz="1100" dirty="0">
                          <a:latin typeface="Arial" panose="020B0604020202020204" pitchFamily="34" charset="0"/>
                          <a:cs typeface="Arial" panose="020B0604020202020204" pitchFamily="34" charset="0"/>
                        </a:rPr>
                        <a:t> 1</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hr-HR" sz="1200" b="1" i="0" u="none" strike="noStrike" dirty="0">
                          <a:solidFill>
                            <a:srgbClr val="000000"/>
                          </a:solidFill>
                          <a:effectLst/>
                          <a:latin typeface="Arial" panose="020B0604020202020204" pitchFamily="34" charset="0"/>
                          <a:cs typeface="Arial" panose="020B0604020202020204" pitchFamily="34" charset="0"/>
                        </a:rPr>
                        <a:t>170.000</a:t>
                      </a:r>
                      <a:endParaRPr lang="en-150" sz="12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hr-HR" sz="1200" b="1" i="0" u="none" strike="noStrike" dirty="0">
                          <a:solidFill>
                            <a:srgbClr val="000000"/>
                          </a:solidFill>
                          <a:effectLst/>
                          <a:latin typeface="Arial" panose="020B0604020202020204" pitchFamily="34" charset="0"/>
                          <a:cs typeface="Arial" panose="020B0604020202020204" pitchFamily="34" charset="0"/>
                        </a:rPr>
                        <a:t>228.893</a:t>
                      </a:r>
                      <a:endParaRPr lang="en-150" sz="12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hr-HR" sz="1200" b="1" i="0" u="none" strike="noStrike" dirty="0">
                          <a:solidFill>
                            <a:srgbClr val="000000"/>
                          </a:solidFill>
                          <a:effectLst/>
                          <a:latin typeface="Arial" panose="020B0604020202020204" pitchFamily="34" charset="0"/>
                          <a:cs typeface="Arial" panose="020B0604020202020204" pitchFamily="34" charset="0"/>
                        </a:rPr>
                        <a:t>237.678</a:t>
                      </a:r>
                      <a:endParaRPr lang="en-150" sz="12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hr-HR" sz="1200" b="1" dirty="0">
                          <a:latin typeface="Arial" panose="020B0604020202020204" pitchFamily="34" charset="0"/>
                          <a:cs typeface="Arial" panose="020B0604020202020204" pitchFamily="34" charset="0"/>
                        </a:rPr>
                        <a:t>100</a:t>
                      </a:r>
                      <a:endParaRPr lang="en-150" sz="1200" b="1"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sz="1100" dirty="0">
                          <a:latin typeface="Arial" panose="020B0604020202020204" pitchFamily="34" charset="0"/>
                          <a:cs typeface="Arial" panose="020B0604020202020204" pitchFamily="34" charset="0"/>
                        </a:rPr>
                        <a:t>104</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91462113"/>
                  </a:ext>
                </a:extLst>
              </a:tr>
              <a:tr h="402291">
                <a:tc>
                  <a:txBody>
                    <a:bodyPr/>
                    <a:lstStyle/>
                    <a:p>
                      <a:r>
                        <a:rPr lang="en-US" sz="1200" dirty="0">
                          <a:latin typeface="Arial" panose="020B0604020202020204" pitchFamily="34" charset="0"/>
                          <a:cs typeface="Arial" panose="020B0604020202020204" pitchFamily="34" charset="0"/>
                        </a:rPr>
                        <a:t>9</a:t>
                      </a:r>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b="1" dirty="0">
                          <a:latin typeface="Arial" panose="020B0604020202020204" pitchFamily="34" charset="0"/>
                          <a:cs typeface="Arial" panose="020B0604020202020204" pitchFamily="34" charset="0"/>
                        </a:rPr>
                        <a:t>FONDOVI</a:t>
                      </a:r>
                      <a:r>
                        <a:rPr lang="en-US" sz="1100" dirty="0">
                          <a:latin typeface="Arial" panose="020B0604020202020204" pitchFamily="34" charset="0"/>
                          <a:cs typeface="Arial" panose="020B0604020202020204" pitchFamily="34" charset="0"/>
                        </a:rPr>
                        <a:t> </a:t>
                      </a:r>
                      <a:r>
                        <a:rPr lang="en-US" sz="1100" b="1" dirty="0">
                          <a:latin typeface="Arial" panose="020B0604020202020204" pitchFamily="34" charset="0"/>
                          <a:cs typeface="Arial" panose="020B0604020202020204" pitchFamily="34" charset="0"/>
                        </a:rPr>
                        <a:t>POSEBNE</a:t>
                      </a:r>
                      <a:r>
                        <a:rPr lang="en-US" sz="1100" dirty="0">
                          <a:latin typeface="Arial" panose="020B0604020202020204" pitchFamily="34" charset="0"/>
                          <a:cs typeface="Arial" panose="020B0604020202020204" pitchFamily="34" charset="0"/>
                        </a:rPr>
                        <a:t> </a:t>
                      </a:r>
                      <a:r>
                        <a:rPr lang="en-US" sz="1100" b="1" dirty="0">
                          <a:latin typeface="Arial" panose="020B0604020202020204" pitchFamily="34" charset="0"/>
                          <a:cs typeface="Arial" panose="020B0604020202020204" pitchFamily="34" charset="0"/>
                        </a:rPr>
                        <a:t>NAMJENE</a:t>
                      </a:r>
                      <a:endParaRPr lang="en-150" sz="1100" b="1"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hr-HR" sz="1100" b="0" i="0" u="none" strike="noStrike" dirty="0">
                          <a:solidFill>
                            <a:srgbClr val="000000"/>
                          </a:solidFill>
                          <a:effectLst/>
                          <a:latin typeface="Arial" panose="020B0604020202020204" pitchFamily="34" charset="0"/>
                          <a:cs typeface="Arial" panose="020B0604020202020204" pitchFamily="34" charset="0"/>
                        </a:rPr>
                        <a:t>0</a:t>
                      </a:r>
                      <a:endParaRPr lang="en-150"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hr-HR" sz="1100" b="0" i="0" u="none" strike="noStrike" dirty="0">
                          <a:solidFill>
                            <a:srgbClr val="000000"/>
                          </a:solidFill>
                          <a:effectLst/>
                          <a:latin typeface="Arial" panose="020B0604020202020204" pitchFamily="34" charset="0"/>
                          <a:cs typeface="Arial" panose="020B0604020202020204" pitchFamily="34" charset="0"/>
                        </a:rPr>
                        <a:t>0</a:t>
                      </a:r>
                      <a:endParaRPr lang="en-150"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hr-HR" sz="1100" b="0" i="0" u="none" strike="noStrike" dirty="0">
                          <a:solidFill>
                            <a:srgbClr val="000000"/>
                          </a:solidFill>
                          <a:effectLst/>
                          <a:latin typeface="Arial" panose="020B0604020202020204" pitchFamily="34" charset="0"/>
                          <a:cs typeface="Arial" panose="020B0604020202020204" pitchFamily="34" charset="0"/>
                        </a:rPr>
                        <a:t>0</a:t>
                      </a:r>
                      <a:endParaRPr lang="en-150"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hr-HR" sz="1100" dirty="0">
                          <a:latin typeface="Arial" panose="020B0604020202020204" pitchFamily="34" charset="0"/>
                          <a:cs typeface="Arial" panose="020B0604020202020204" pitchFamily="34" charset="0"/>
                        </a:rPr>
                        <a:t> 0</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73015146"/>
                  </a:ext>
                </a:extLst>
              </a:tr>
              <a:tr h="517231">
                <a:tc>
                  <a:txBody>
                    <a:bodyPr/>
                    <a:lstStyle/>
                    <a:p>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000" dirty="0">
                          <a:latin typeface="Arial" panose="020B0604020202020204" pitchFamily="34" charset="0"/>
                          <a:cs typeface="Arial" panose="020B0604020202020204" pitchFamily="34" charset="0"/>
                        </a:rPr>
                        <a:t>Fond za </a:t>
                      </a:r>
                      <a:r>
                        <a:rPr lang="en-US" sz="1000" dirty="0" err="1">
                          <a:latin typeface="Arial" panose="020B0604020202020204" pitchFamily="34" charset="0"/>
                          <a:cs typeface="Arial" panose="020B0604020202020204" pitchFamily="34" charset="0"/>
                        </a:rPr>
                        <a:t>turističke</a:t>
                      </a:r>
                      <a:r>
                        <a:rPr lang="en-US" sz="1000" dirty="0">
                          <a:latin typeface="Arial" panose="020B0604020202020204" pitchFamily="34" charset="0"/>
                          <a:cs typeface="Arial" panose="020B0604020202020204" pitchFamily="34" charset="0"/>
                        </a:rPr>
                        <a:t> zajednice </a:t>
                      </a:r>
                      <a:r>
                        <a:rPr lang="en-US" sz="1000" dirty="0" err="1">
                          <a:latin typeface="Arial" panose="020B0604020202020204" pitchFamily="34" charset="0"/>
                          <a:cs typeface="Arial" panose="020B0604020202020204" pitchFamily="34" charset="0"/>
                        </a:rPr>
                        <a:t>na</a:t>
                      </a:r>
                      <a:r>
                        <a:rPr lang="en-US" sz="1000" dirty="0">
                          <a:latin typeface="Arial" panose="020B0604020202020204" pitchFamily="34" charset="0"/>
                          <a:cs typeface="Arial" panose="020B0604020202020204" pitchFamily="34" charset="0"/>
                        </a:rPr>
                        <a:t>  </a:t>
                      </a:r>
                      <a:r>
                        <a:rPr lang="en-US" sz="1000" dirty="0" err="1">
                          <a:latin typeface="Arial" panose="020B0604020202020204" pitchFamily="34" charset="0"/>
                          <a:cs typeface="Arial" panose="020B0604020202020204" pitchFamily="34" charset="0"/>
                        </a:rPr>
                        <a:t>turistički</a:t>
                      </a:r>
                      <a:r>
                        <a:rPr lang="en-US" sz="1000" dirty="0">
                          <a:latin typeface="Arial" panose="020B0604020202020204" pitchFamily="34" charset="0"/>
                          <a:cs typeface="Arial" panose="020B0604020202020204" pitchFamily="34" charset="0"/>
                        </a:rPr>
                        <a:t> </a:t>
                      </a:r>
                      <a:r>
                        <a:rPr lang="en-US" sz="1000" dirty="0" err="1">
                          <a:latin typeface="Arial" panose="020B0604020202020204" pitchFamily="34" charset="0"/>
                          <a:cs typeface="Arial" panose="020B0604020202020204" pitchFamily="34" charset="0"/>
                        </a:rPr>
                        <a:t>nedovoljno</a:t>
                      </a:r>
                      <a:r>
                        <a:rPr lang="en-US" sz="1000" dirty="0">
                          <a:latin typeface="Arial" panose="020B0604020202020204" pitchFamily="34" charset="0"/>
                          <a:cs typeface="Arial" panose="020B0604020202020204" pitchFamily="34" charset="0"/>
                        </a:rPr>
                        <a:t> </a:t>
                      </a:r>
                      <a:r>
                        <a:rPr lang="en-US" sz="1000" dirty="0" err="1">
                          <a:latin typeface="Arial" panose="020B0604020202020204" pitchFamily="34" charset="0"/>
                          <a:cs typeface="Arial" panose="020B0604020202020204" pitchFamily="34" charset="0"/>
                        </a:rPr>
                        <a:t>razvijenim</a:t>
                      </a:r>
                      <a:r>
                        <a:rPr lang="en-US" sz="1000" dirty="0">
                          <a:latin typeface="Arial" panose="020B0604020202020204" pitchFamily="34" charset="0"/>
                          <a:cs typeface="Arial" panose="020B0604020202020204" pitchFamily="34" charset="0"/>
                        </a:rPr>
                        <a:t> </a:t>
                      </a:r>
                      <a:r>
                        <a:rPr lang="en-US" sz="1000" dirty="0" err="1">
                          <a:latin typeface="Arial" panose="020B0604020202020204" pitchFamily="34" charset="0"/>
                          <a:cs typeface="Arial" panose="020B0604020202020204" pitchFamily="34" charset="0"/>
                        </a:rPr>
                        <a:t>područjima</a:t>
                      </a:r>
                      <a:r>
                        <a:rPr lang="en-US" sz="1000" dirty="0">
                          <a:latin typeface="Arial" panose="020B0604020202020204" pitchFamily="34" charset="0"/>
                          <a:cs typeface="Arial" panose="020B0604020202020204" pitchFamily="34" charset="0"/>
                        </a:rPr>
                        <a:t> </a:t>
                      </a:r>
                      <a:r>
                        <a:rPr lang="en-US" sz="1000" dirty="0" err="1">
                          <a:latin typeface="Arial" panose="020B0604020202020204" pitchFamily="34" charset="0"/>
                          <a:cs typeface="Arial" panose="020B0604020202020204" pitchFamily="34" charset="0"/>
                        </a:rPr>
                        <a:t>i</a:t>
                      </a:r>
                      <a:r>
                        <a:rPr lang="en-US" sz="1000" dirty="0">
                          <a:latin typeface="Arial" panose="020B0604020202020204" pitchFamily="34" charset="0"/>
                          <a:cs typeface="Arial" panose="020B0604020202020204" pitchFamily="34" charset="0"/>
                        </a:rPr>
                        <a:t> </a:t>
                      </a:r>
                      <a:r>
                        <a:rPr lang="en-US" sz="1000" dirty="0" err="1">
                          <a:latin typeface="Arial" panose="020B0604020202020204" pitchFamily="34" charset="0"/>
                          <a:cs typeface="Arial" panose="020B0604020202020204" pitchFamily="34" charset="0"/>
                        </a:rPr>
                        <a:t>kontinentu</a:t>
                      </a:r>
                      <a:endParaRPr lang="en-150"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sz="1100" b="0" i="0" u="none" strike="noStrike" dirty="0">
                          <a:solidFill>
                            <a:srgbClr val="000000"/>
                          </a:solidFill>
                          <a:effectLst/>
                          <a:latin typeface="Arial" panose="020B0604020202020204" pitchFamily="34" charset="0"/>
                          <a:cs typeface="Arial" panose="020B0604020202020204" pitchFamily="34" charset="0"/>
                        </a:rPr>
                        <a:t>0</a:t>
                      </a:r>
                      <a:endParaRPr lang="en-150"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sz="1100" b="0" i="0" u="none" strike="noStrike" dirty="0">
                          <a:solidFill>
                            <a:srgbClr val="000000"/>
                          </a:solidFill>
                          <a:effectLst/>
                          <a:latin typeface="Arial" panose="020B0604020202020204" pitchFamily="34" charset="0"/>
                          <a:cs typeface="Arial" panose="020B0604020202020204" pitchFamily="34" charset="0"/>
                        </a:rPr>
                        <a:t>0</a:t>
                      </a:r>
                      <a:endParaRPr lang="en-150"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sz="1100" b="0" i="0" u="none" strike="noStrike" dirty="0">
                          <a:solidFill>
                            <a:srgbClr val="000000"/>
                          </a:solidFill>
                          <a:effectLst/>
                          <a:latin typeface="Arial" panose="020B0604020202020204" pitchFamily="34" charset="0"/>
                          <a:cs typeface="Arial" panose="020B0604020202020204" pitchFamily="34" charset="0"/>
                        </a:rPr>
                        <a:t>0</a:t>
                      </a:r>
                      <a:endParaRPr lang="en-150"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endParaRPr lang="hr-HR" sz="1100" dirty="0">
                        <a:latin typeface="Arial" panose="020B0604020202020204" pitchFamily="34" charset="0"/>
                        <a:cs typeface="Arial" panose="020B0604020202020204" pitchFamily="34" charset="0"/>
                      </a:endParaRPr>
                    </a:p>
                    <a:p>
                      <a:pPr algn="r"/>
                      <a:r>
                        <a:rPr lang="hr-HR" sz="1100" dirty="0">
                          <a:latin typeface="Arial" panose="020B0604020202020204" pitchFamily="34" charset="0"/>
                          <a:cs typeface="Arial" panose="020B0604020202020204" pitchFamily="34" charset="0"/>
                        </a:rPr>
                        <a:t>0</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45846661"/>
                  </a:ext>
                </a:extLst>
              </a:tr>
              <a:tr h="531598">
                <a:tc>
                  <a:txBody>
                    <a:bodyPr/>
                    <a:lstStyle/>
                    <a:p>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000" dirty="0">
                          <a:latin typeface="Arial" panose="020B0604020202020204" pitchFamily="34" charset="0"/>
                          <a:cs typeface="Arial" panose="020B0604020202020204" pitchFamily="34" charset="0"/>
                        </a:rPr>
                        <a:t>Fond za </a:t>
                      </a:r>
                      <a:r>
                        <a:rPr lang="en-US" sz="1000" dirty="0" err="1">
                          <a:latin typeface="Arial" panose="020B0604020202020204" pitchFamily="34" charset="0"/>
                          <a:cs typeface="Arial" panose="020B0604020202020204" pitchFamily="34" charset="0"/>
                        </a:rPr>
                        <a:t>projekte</a:t>
                      </a:r>
                      <a:r>
                        <a:rPr lang="en-US" sz="1000" dirty="0">
                          <a:latin typeface="Arial" panose="020B0604020202020204" pitchFamily="34" charset="0"/>
                          <a:cs typeface="Arial" panose="020B0604020202020204" pitchFamily="34" charset="0"/>
                        </a:rPr>
                        <a:t> </a:t>
                      </a:r>
                      <a:r>
                        <a:rPr lang="en-US" sz="1000" dirty="0" err="1">
                          <a:latin typeface="Arial" panose="020B0604020202020204" pitchFamily="34" charset="0"/>
                          <a:cs typeface="Arial" panose="020B0604020202020204" pitchFamily="34" charset="0"/>
                        </a:rPr>
                        <a:t>udruženih</a:t>
                      </a:r>
                      <a:r>
                        <a:rPr lang="en-US" sz="1000" dirty="0">
                          <a:latin typeface="Arial" panose="020B0604020202020204" pitchFamily="34" charset="0"/>
                          <a:cs typeface="Arial" panose="020B0604020202020204" pitchFamily="34" charset="0"/>
                        </a:rPr>
                        <a:t> </a:t>
                      </a:r>
                      <a:r>
                        <a:rPr lang="en-US" sz="1000" dirty="0" err="1">
                          <a:latin typeface="Arial" panose="020B0604020202020204" pitchFamily="34" charset="0"/>
                          <a:cs typeface="Arial" panose="020B0604020202020204" pitchFamily="34" charset="0"/>
                        </a:rPr>
                        <a:t>turističkih</a:t>
                      </a:r>
                      <a:r>
                        <a:rPr lang="en-US" sz="1000" dirty="0">
                          <a:latin typeface="Arial" panose="020B0604020202020204" pitchFamily="34" charset="0"/>
                          <a:cs typeface="Arial" panose="020B0604020202020204" pitchFamily="34" charset="0"/>
                        </a:rPr>
                        <a:t> </a:t>
                      </a:r>
                      <a:r>
                        <a:rPr lang="en-US" sz="1000" dirty="0" err="1">
                          <a:latin typeface="Arial" panose="020B0604020202020204" pitchFamily="34" charset="0"/>
                          <a:cs typeface="Arial" panose="020B0604020202020204" pitchFamily="34" charset="0"/>
                        </a:rPr>
                        <a:t>zajednica</a:t>
                      </a:r>
                      <a:endParaRPr lang="en-US" sz="1000" dirty="0">
                        <a:latin typeface="Arial" panose="020B0604020202020204" pitchFamily="34" charset="0"/>
                        <a:cs typeface="Arial" panose="020B0604020202020204" pitchFamily="34" charset="0"/>
                      </a:endParaRPr>
                    </a:p>
                    <a:p>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sz="1100" b="0" i="0" u="none" strike="noStrike" dirty="0">
                          <a:solidFill>
                            <a:srgbClr val="000000"/>
                          </a:solidFill>
                          <a:effectLst/>
                          <a:latin typeface="Arial" panose="020B0604020202020204" pitchFamily="34" charset="0"/>
                          <a:cs typeface="Arial" panose="020B0604020202020204" pitchFamily="34" charset="0"/>
                        </a:rPr>
                        <a:t>0</a:t>
                      </a:r>
                      <a:endParaRPr lang="en-150"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sz="1100" b="0" i="0" u="none" strike="noStrike" dirty="0">
                          <a:solidFill>
                            <a:srgbClr val="000000"/>
                          </a:solidFill>
                          <a:effectLst/>
                          <a:latin typeface="Arial" panose="020B0604020202020204" pitchFamily="34" charset="0"/>
                          <a:cs typeface="Arial" panose="020B0604020202020204" pitchFamily="34" charset="0"/>
                        </a:rPr>
                        <a:t>0</a:t>
                      </a:r>
                      <a:endParaRPr lang="en-150"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sz="1100" b="0" i="0" u="none" strike="noStrike" dirty="0">
                          <a:solidFill>
                            <a:srgbClr val="000000"/>
                          </a:solidFill>
                          <a:effectLst/>
                          <a:latin typeface="Arial" panose="020B0604020202020204" pitchFamily="34" charset="0"/>
                          <a:cs typeface="Arial" panose="020B0604020202020204" pitchFamily="34" charset="0"/>
                        </a:rPr>
                        <a:t>0</a:t>
                      </a:r>
                      <a:endParaRPr lang="en-150"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endParaRPr lang="hr-HR" sz="1100" dirty="0">
                        <a:latin typeface="Arial" panose="020B0604020202020204" pitchFamily="34" charset="0"/>
                        <a:cs typeface="Arial" panose="020B0604020202020204" pitchFamily="34" charset="0"/>
                      </a:endParaRPr>
                    </a:p>
                    <a:p>
                      <a:pPr algn="r"/>
                      <a:r>
                        <a:rPr lang="hr-HR" sz="1100" dirty="0">
                          <a:latin typeface="Arial" panose="020B0604020202020204" pitchFamily="34" charset="0"/>
                          <a:cs typeface="Arial" panose="020B0604020202020204" pitchFamily="34" charset="0"/>
                        </a:rPr>
                        <a:t>0</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3482375"/>
                  </a:ext>
                </a:extLst>
              </a:tr>
              <a:tr h="258615">
                <a:tc>
                  <a:txBody>
                    <a:bodyPr/>
                    <a:lstStyle/>
                    <a:p>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b="1" i="1" dirty="0">
                          <a:latin typeface="Arial" panose="020B0604020202020204" pitchFamily="34" charset="0"/>
                          <a:cs typeface="Arial" panose="020B0604020202020204" pitchFamily="34" charset="0"/>
                        </a:rPr>
                        <a:t>SVEUKUPNO </a:t>
                      </a:r>
                      <a:r>
                        <a:rPr lang="en-US" sz="1100" dirty="0">
                          <a:latin typeface="Arial" panose="020B0604020202020204" pitchFamily="34" charset="0"/>
                          <a:cs typeface="Arial" panose="020B0604020202020204" pitchFamily="34" charset="0"/>
                        </a:rPr>
                        <a:t>2</a:t>
                      </a:r>
                      <a:endParaRPr lang="en-150" sz="11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hr-HR" sz="1200" b="0" i="0" u="none" strike="noStrike" dirty="0">
                          <a:solidFill>
                            <a:srgbClr val="000000"/>
                          </a:solidFill>
                          <a:effectLst/>
                          <a:latin typeface="Arial" panose="020B0604020202020204" pitchFamily="34" charset="0"/>
                          <a:cs typeface="Arial" panose="020B0604020202020204" pitchFamily="34" charset="0"/>
                        </a:rPr>
                        <a:t>170.000</a:t>
                      </a:r>
                      <a:endParaRPr lang="en-150"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hr-HR" sz="1200" b="0" i="0" u="none" strike="noStrike" dirty="0">
                          <a:solidFill>
                            <a:srgbClr val="000000"/>
                          </a:solidFill>
                          <a:effectLst/>
                          <a:latin typeface="Arial" panose="020B0604020202020204" pitchFamily="34" charset="0"/>
                          <a:cs typeface="Arial" panose="020B0604020202020204" pitchFamily="34" charset="0"/>
                        </a:rPr>
                        <a:t>228.893</a:t>
                      </a:r>
                      <a:endParaRPr lang="en-150"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hr-HR" sz="1200" b="0" i="0" u="none" strike="noStrike" dirty="0">
                          <a:solidFill>
                            <a:srgbClr val="000000"/>
                          </a:solidFill>
                          <a:effectLst/>
                          <a:latin typeface="Arial" panose="020B0604020202020204" pitchFamily="34" charset="0"/>
                          <a:cs typeface="Arial" panose="020B0604020202020204" pitchFamily="34" charset="0"/>
                        </a:rPr>
                        <a:t>237.678</a:t>
                      </a:r>
                      <a:endParaRPr lang="en-150"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59113036"/>
                  </a:ext>
                </a:extLst>
              </a:tr>
              <a:tr h="469843">
                <a:tc>
                  <a:txBody>
                    <a:bodyPr/>
                    <a:lstStyle/>
                    <a:p>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r>
                        <a:rPr lang="en-US" sz="1100" b="1" i="1" dirty="0">
                          <a:latin typeface="Arial" panose="020B0604020202020204" pitchFamily="34" charset="0"/>
                          <a:cs typeface="Arial" panose="020B0604020202020204" pitchFamily="34" charset="0"/>
                        </a:rPr>
                        <a:t>SVEUKUPNO 1 + SVEUKUPNO 2</a:t>
                      </a:r>
                      <a:endParaRPr lang="en-150" sz="1100" b="1" i="1"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buNone/>
                      </a:pPr>
                      <a:r>
                        <a:rPr lang="hr-HR" sz="1400" b="1" i="0" u="none" strike="noStrike" dirty="0">
                          <a:solidFill>
                            <a:srgbClr val="000000"/>
                          </a:solidFill>
                          <a:effectLst/>
                          <a:latin typeface="Arial" panose="020B0604020202020204" pitchFamily="34" charset="0"/>
                          <a:cs typeface="Arial" panose="020B0604020202020204" pitchFamily="34" charset="0"/>
                        </a:rPr>
                        <a:t>170.000</a:t>
                      </a:r>
                      <a:endParaRPr lang="en-150"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buNone/>
                      </a:pPr>
                      <a:r>
                        <a:rPr lang="hr-HR" sz="1400" b="1" i="0" u="none" strike="noStrike" dirty="0">
                          <a:solidFill>
                            <a:srgbClr val="000000"/>
                          </a:solidFill>
                          <a:effectLst/>
                          <a:latin typeface="Arial" panose="020B0604020202020204" pitchFamily="34" charset="0"/>
                          <a:cs typeface="Arial" panose="020B0604020202020204" pitchFamily="34" charset="0"/>
                        </a:rPr>
                        <a:t>228.893</a:t>
                      </a:r>
                      <a:endParaRPr lang="en-150"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buNone/>
                      </a:pPr>
                      <a:r>
                        <a:rPr lang="hr-HR" sz="1400" b="1" i="0" u="none" strike="noStrike" dirty="0">
                          <a:solidFill>
                            <a:srgbClr val="000000"/>
                          </a:solidFill>
                          <a:effectLst/>
                          <a:latin typeface="Arial" panose="020B0604020202020204" pitchFamily="34" charset="0"/>
                          <a:cs typeface="Arial" panose="020B0604020202020204" pitchFamily="34" charset="0"/>
                        </a:rPr>
                        <a:t>237.678</a:t>
                      </a:r>
                      <a:endParaRPr lang="en-150"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endParaRPr lang="en-150"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94468017"/>
                  </a:ext>
                </a:extLst>
              </a:tr>
            </a:tbl>
          </a:graphicData>
        </a:graphic>
      </p:graphicFrame>
    </p:spTree>
    <p:extLst>
      <p:ext uri="{BB962C8B-B14F-4D97-AF65-F5344CB8AC3E}">
        <p14:creationId xmlns:p14="http://schemas.microsoft.com/office/powerpoint/2010/main" val="406798372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4107" y="669073"/>
            <a:ext cx="5832088" cy="8289449"/>
          </a:xfrm>
          <a:prstGeom prst="rect">
            <a:avLst/>
          </a:prstGeom>
          <a:noFill/>
        </p:spPr>
        <p:txBody>
          <a:bodyPr wrap="square" rtlCol="0">
            <a:spAutoFit/>
          </a:bodyPr>
          <a:lstStyle/>
          <a:p>
            <a:r>
              <a:rPr lang="hr-HR" sz="1400" b="1" dirty="0" smtClean="0">
                <a:latin typeface="Verdana" panose="020B0604030504040204" pitchFamily="34" charset="0"/>
                <a:ea typeface="Verdana" panose="020B0604030504040204" pitchFamily="34" charset="0"/>
              </a:rPr>
              <a:t>         FINANCIJSKI REZULTAT POSLOVANJA</a:t>
            </a:r>
          </a:p>
          <a:p>
            <a:pPr lvl="0">
              <a:spcBef>
                <a:spcPts val="1000"/>
              </a:spcBef>
              <a:buClr>
                <a:srgbClr val="A53010"/>
              </a:buClr>
            </a:pPr>
            <a:endParaRPr lang="hr-HR" sz="1400" dirty="0" smtClean="0">
              <a:solidFill>
                <a:prstClr val="black">
                  <a:lumMod val="75000"/>
                  <a:lumOff val="25000"/>
                </a:prstClr>
              </a:solidFill>
              <a:latin typeface="Century Gothic" panose="020B0502020202020204"/>
            </a:endParaRPr>
          </a:p>
          <a:p>
            <a:pPr lvl="0">
              <a:spcBef>
                <a:spcPts val="1000"/>
              </a:spcBef>
              <a:buClr>
                <a:srgbClr val="A53010"/>
              </a:buClr>
            </a:pPr>
            <a:r>
              <a:rPr lang="hr-HR" sz="1400" dirty="0">
                <a:solidFill>
                  <a:prstClr val="black">
                    <a:lumMod val="75000"/>
                    <a:lumOff val="25000"/>
                  </a:prstClr>
                </a:solidFill>
                <a:latin typeface="Century Gothic" panose="020B0502020202020204"/>
              </a:rPr>
              <a:t> </a:t>
            </a:r>
            <a:r>
              <a:rPr lang="hr-HR" sz="1400" dirty="0" smtClean="0">
                <a:solidFill>
                  <a:prstClr val="black">
                    <a:lumMod val="75000"/>
                    <a:lumOff val="25000"/>
                  </a:prstClr>
                </a:solidFill>
                <a:latin typeface="Century Gothic" panose="020B0502020202020204"/>
              </a:rPr>
              <a:t>                                  UKUPNI </a:t>
            </a:r>
            <a:r>
              <a:rPr lang="hr-HR" sz="1400" dirty="0">
                <a:solidFill>
                  <a:prstClr val="black">
                    <a:lumMod val="75000"/>
                    <a:lumOff val="25000"/>
                  </a:prstClr>
                </a:solidFill>
                <a:latin typeface="Century Gothic" panose="020B0502020202020204"/>
              </a:rPr>
              <a:t>PRIHODI      </a:t>
            </a:r>
            <a:r>
              <a:rPr lang="hr-HR" sz="1400" dirty="0" smtClean="0">
                <a:solidFill>
                  <a:prstClr val="black">
                    <a:lumMod val="75000"/>
                    <a:lumOff val="25000"/>
                  </a:prstClr>
                </a:solidFill>
                <a:latin typeface="Century Gothic" panose="020B0502020202020204"/>
              </a:rPr>
              <a:t>237.678 </a:t>
            </a:r>
            <a:r>
              <a:rPr lang="hr-HR" sz="1400" dirty="0">
                <a:solidFill>
                  <a:prstClr val="black">
                    <a:lumMod val="75000"/>
                    <a:lumOff val="25000"/>
                  </a:prstClr>
                </a:solidFill>
                <a:latin typeface="Century Gothic" panose="020B0502020202020204"/>
              </a:rPr>
              <a:t>eura</a:t>
            </a:r>
          </a:p>
          <a:p>
            <a:pPr lvl="0">
              <a:spcBef>
                <a:spcPts val="1000"/>
              </a:spcBef>
              <a:buClr>
                <a:srgbClr val="A53010"/>
              </a:buClr>
            </a:pPr>
            <a:r>
              <a:rPr lang="hr-HR" sz="1400" dirty="0">
                <a:solidFill>
                  <a:prstClr val="black">
                    <a:lumMod val="75000"/>
                    <a:lumOff val="25000"/>
                  </a:prstClr>
                </a:solidFill>
                <a:latin typeface="Century Gothic" panose="020B0502020202020204"/>
              </a:rPr>
              <a:t>                                   </a:t>
            </a:r>
            <a:r>
              <a:rPr lang="hr-HR" sz="1400" u="sng" dirty="0">
                <a:solidFill>
                  <a:prstClr val="black">
                    <a:lumMod val="75000"/>
                    <a:lumOff val="25000"/>
                  </a:prstClr>
                </a:solidFill>
                <a:latin typeface="Century Gothic" panose="020B0502020202020204"/>
              </a:rPr>
              <a:t>UKUPNI RASHODI    </a:t>
            </a:r>
            <a:r>
              <a:rPr lang="hr-HR" sz="1400" u="sng" dirty="0" smtClean="0">
                <a:solidFill>
                  <a:prstClr val="black">
                    <a:lumMod val="75000"/>
                    <a:lumOff val="25000"/>
                  </a:prstClr>
                </a:solidFill>
                <a:latin typeface="Century Gothic" panose="020B0502020202020204"/>
              </a:rPr>
              <a:t>189.765 eura</a:t>
            </a:r>
            <a:endParaRPr lang="hr-HR" sz="1400" u="sng" dirty="0">
              <a:solidFill>
                <a:prstClr val="black">
                  <a:lumMod val="75000"/>
                  <a:lumOff val="25000"/>
                </a:prstClr>
              </a:solidFill>
              <a:latin typeface="Century Gothic" panose="020B0502020202020204"/>
            </a:endParaRPr>
          </a:p>
          <a:p>
            <a:pPr lvl="0">
              <a:spcBef>
                <a:spcPts val="1000"/>
              </a:spcBef>
              <a:buClr>
                <a:srgbClr val="A53010"/>
              </a:buClr>
            </a:pPr>
            <a:r>
              <a:rPr lang="hr-HR" sz="1400" dirty="0">
                <a:solidFill>
                  <a:prstClr val="black">
                    <a:lumMod val="75000"/>
                    <a:lumOff val="25000"/>
                  </a:prstClr>
                </a:solidFill>
                <a:latin typeface="Century Gothic" panose="020B0502020202020204"/>
              </a:rPr>
              <a:t>                                   REZULTAT             +     </a:t>
            </a:r>
            <a:r>
              <a:rPr lang="hr-HR" sz="1400" dirty="0" smtClean="0">
                <a:solidFill>
                  <a:prstClr val="black">
                    <a:lumMod val="75000"/>
                    <a:lumOff val="25000"/>
                  </a:prstClr>
                </a:solidFill>
                <a:latin typeface="Century Gothic" panose="020B0502020202020204"/>
              </a:rPr>
              <a:t>47.913 </a:t>
            </a:r>
            <a:r>
              <a:rPr lang="hr-HR" sz="1400" dirty="0">
                <a:solidFill>
                  <a:prstClr val="black">
                    <a:lumMod val="75000"/>
                    <a:lumOff val="25000"/>
                  </a:prstClr>
                </a:solidFill>
                <a:latin typeface="Century Gothic" panose="020B0502020202020204"/>
              </a:rPr>
              <a:t>eura</a:t>
            </a:r>
          </a:p>
          <a:p>
            <a:endParaRPr lang="hr-HR" sz="1400" b="1" dirty="0">
              <a:latin typeface="Verdana" panose="020B0604030504040204" pitchFamily="34" charset="0"/>
              <a:ea typeface="Verdana" panose="020B0604030504040204" pitchFamily="34" charset="0"/>
            </a:endParaRPr>
          </a:p>
          <a:p>
            <a:pPr algn="ctr"/>
            <a:r>
              <a:rPr lang="hr-HR" sz="1400" b="1" dirty="0">
                <a:latin typeface="Verdana" panose="020B0604030504040204" pitchFamily="34" charset="0"/>
                <a:ea typeface="Verdana" panose="020B0604030504040204" pitchFamily="34" charset="0"/>
              </a:rPr>
              <a:t>USPOREDBA FINANCIJSKOG PLANA I NJEGOVA OSTVARENJA S OBRAZLOŽENJEM ODSTUPANJA</a:t>
            </a:r>
          </a:p>
          <a:p>
            <a:endParaRPr lang="hr-HR" sz="1400" b="1" dirty="0" smtClean="0">
              <a:latin typeface="Verdana" panose="020B0604030504040204" pitchFamily="34" charset="0"/>
              <a:ea typeface="Verdana" panose="020B0604030504040204" pitchFamily="34" charset="0"/>
            </a:endParaRPr>
          </a:p>
          <a:p>
            <a:r>
              <a:rPr lang="hr-HR" sz="1100" dirty="0" smtClean="0">
                <a:latin typeface="Verdana" panose="020B0604030504040204" pitchFamily="34" charset="0"/>
                <a:ea typeface="Verdana" panose="020B0604030504040204" pitchFamily="34" charset="0"/>
              </a:rPr>
              <a:t>Program rada za 2025. godinu usvojen je na izbornoj sjednici Skupštine Turističke zajednice Općine Povljana 9. prosinca 2024. godine. Aminess Avalona camping resort je 2024. godine bio nešto kasnije otvoren tako da su rezultati predsezone bili vrlo skromni u odnosu na mogućnosti. S obzirom da je većina prihoda koju ostvarimo uplaćena turistička pristojba ostvarena od noćenja u spomenutom objektu, prihod naše Zajednice značajno ovisi o Avaloni. Prilikom izrade Programa rada za 2025. godinu nismo htjeli prihode od bolje predsezone stavljati u plan nego smo radije čekali rezultate i rebalansom raspoređivali sredstva. Nedavna situacija planiranja prihoda za 2026. godinu je bila mnogo jednostavnija.</a:t>
            </a:r>
          </a:p>
          <a:p>
            <a:endParaRPr lang="hr-HR" sz="1100" dirty="0">
              <a:latin typeface="Verdana" panose="020B0604030504040204" pitchFamily="34" charset="0"/>
              <a:ea typeface="Verdana" panose="020B0604030504040204" pitchFamily="34" charset="0"/>
            </a:endParaRPr>
          </a:p>
          <a:p>
            <a:pPr algn="ctr"/>
            <a:r>
              <a:rPr lang="hr-HR" sz="1100" dirty="0">
                <a:latin typeface="Verdana" panose="020B0604030504040204" pitchFamily="34" charset="0"/>
                <a:ea typeface="Verdana" panose="020B0604030504040204" pitchFamily="34" charset="0"/>
              </a:rPr>
              <a:t> </a:t>
            </a:r>
            <a:r>
              <a:rPr lang="hr-HR" sz="1400" b="1" dirty="0" smtClean="0">
                <a:latin typeface="Verdana" panose="020B0604030504040204" pitchFamily="34" charset="0"/>
                <a:ea typeface="Verdana" panose="020B0604030504040204" pitchFamily="34" charset="0"/>
              </a:rPr>
              <a:t>ANALIZA I OCJENE IZVRŠENJA PROGRAMA RADA</a:t>
            </a:r>
          </a:p>
          <a:p>
            <a:pPr algn="ctr"/>
            <a:endParaRPr lang="hr-HR" sz="1400" b="1" dirty="0">
              <a:latin typeface="Verdana" panose="020B0604030504040204" pitchFamily="34" charset="0"/>
              <a:ea typeface="Verdana" panose="020B0604030504040204" pitchFamily="34" charset="0"/>
            </a:endParaRPr>
          </a:p>
          <a:p>
            <a:pPr lvl="0">
              <a:spcBef>
                <a:spcPts val="1000"/>
              </a:spcBef>
              <a:buClr>
                <a:srgbClr val="A53010"/>
              </a:buClr>
            </a:pPr>
            <a:r>
              <a:rPr lang="hr-HR" sz="1100" dirty="0" smtClean="0">
                <a:solidFill>
                  <a:prstClr val="black">
                    <a:lumMod val="75000"/>
                    <a:lumOff val="25000"/>
                  </a:prstClr>
                </a:solidFill>
                <a:latin typeface="Verdana" panose="020B0604030504040204" pitchFamily="34" charset="0"/>
                <a:ea typeface="Verdana" panose="020B0604030504040204" pitchFamily="34" charset="0"/>
              </a:rPr>
              <a:t>Program rada Turističke zajednice Općine Povljana, kako je usvojen, za cilj ima realizaciju aktivnosti kojima će se pospješiti turistički razvoj Općine Povljana. Nikako se ne može zaobići činjenica da je nositelj turističkog razvoja i najvažniji turističko-ugostiteljski subjekt na našem području Aminess Avalona camping resort. Djelatnost kojom Avalona povlači Povljanu naprijed je visokokvalitetna (i tražena!) camping usluga. Nakon evo dvije godine rada campinga, možemo sada slobodno reći da znamo i zapreke koje su se pojavile i koje usporavaju naš razvoj. Iz pozicije Turističke zajednice Povljana, a sve kako bi naš turizam dobio brži zamah potrebno je:</a:t>
            </a:r>
          </a:p>
          <a:p>
            <a:pPr marL="228600" lvl="0" indent="-228600">
              <a:spcBef>
                <a:spcPts val="1000"/>
              </a:spcBef>
              <a:buClr>
                <a:srgbClr val="A53010"/>
              </a:buClr>
              <a:buAutoNum type="arabicPeriod"/>
            </a:pPr>
            <a:r>
              <a:rPr lang="hr-HR" sz="1100" dirty="0" smtClean="0">
                <a:solidFill>
                  <a:prstClr val="black">
                    <a:lumMod val="75000"/>
                    <a:lumOff val="25000"/>
                  </a:prstClr>
                </a:solidFill>
                <a:latin typeface="Verdana" panose="020B0604030504040204" pitchFamily="34" charset="0"/>
                <a:ea typeface="Verdana" panose="020B0604030504040204" pitchFamily="34" charset="0"/>
              </a:rPr>
              <a:t>Čim prije otvoriti obilaznicu kako bi sav promet prema camping resortu prošao mimo centra Općine tj. da ne ulazi u ulice Ante Starčevića i Vladimira Nazora s obzirom da se ova potonja ljeti pretvori u slijepo crijevo zbog neovlaštenog parkinga,</a:t>
            </a:r>
          </a:p>
          <a:p>
            <a:pPr marL="228600" lvl="0" indent="-228600">
              <a:spcBef>
                <a:spcPts val="1000"/>
              </a:spcBef>
              <a:buClr>
                <a:srgbClr val="A53010"/>
              </a:buClr>
              <a:buAutoNum type="arabicPeriod"/>
            </a:pPr>
            <a:r>
              <a:rPr lang="hr-HR" sz="1100" dirty="0" smtClean="0">
                <a:solidFill>
                  <a:prstClr val="black">
                    <a:lumMod val="75000"/>
                    <a:lumOff val="25000"/>
                  </a:prstClr>
                </a:solidFill>
                <a:latin typeface="Verdana" panose="020B0604030504040204" pitchFamily="34" charset="0"/>
                <a:ea typeface="Verdana" panose="020B0604030504040204" pitchFamily="34" charset="0"/>
              </a:rPr>
              <a:t>U dogovoru između Općine Povljana i Avalone iznaći način kako prometno povezati centar mjesta i camping resort s obzirom na dislociranost,</a:t>
            </a:r>
          </a:p>
          <a:p>
            <a:pPr lvl="0">
              <a:spcBef>
                <a:spcPts val="1000"/>
              </a:spcBef>
              <a:buClr>
                <a:srgbClr val="A53010"/>
              </a:buClr>
            </a:pPr>
            <a:endParaRPr lang="hr-HR" sz="1200" dirty="0">
              <a:solidFill>
                <a:prstClr val="black">
                  <a:lumMod val="75000"/>
                  <a:lumOff val="25000"/>
                </a:prstClr>
              </a:solidFill>
              <a:latin typeface="Century Gothic" panose="020B0502020202020204"/>
            </a:endParaRPr>
          </a:p>
          <a:p>
            <a:pPr algn="ctr"/>
            <a:endParaRPr lang="hr-HR" sz="14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80537654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1" y="682315"/>
            <a:ext cx="6229349" cy="4611519"/>
          </a:xfrm>
          <a:prstGeom prst="rect">
            <a:avLst/>
          </a:prstGeom>
          <a:noFill/>
        </p:spPr>
        <p:txBody>
          <a:bodyPr wrap="square" rtlCol="0">
            <a:spAutoFit/>
          </a:bodyPr>
          <a:lstStyle/>
          <a:p>
            <a:pPr lvl="0">
              <a:spcBef>
                <a:spcPts val="1000"/>
              </a:spcBef>
              <a:buClr>
                <a:srgbClr val="A53010"/>
              </a:buClr>
            </a:pPr>
            <a:r>
              <a:rPr lang="hr-HR" sz="1100" dirty="0">
                <a:solidFill>
                  <a:prstClr val="black">
                    <a:lumMod val="75000"/>
                    <a:lumOff val="25000"/>
                  </a:prstClr>
                </a:solidFill>
                <a:latin typeface="Verdana" panose="020B0604030504040204" pitchFamily="34" charset="0"/>
                <a:ea typeface="Verdana" panose="020B0604030504040204" pitchFamily="34" charset="0"/>
              </a:rPr>
              <a:t> 3. </a:t>
            </a:r>
            <a:r>
              <a:rPr lang="hr-HR" sz="1100" dirty="0" smtClean="0">
                <a:solidFill>
                  <a:prstClr val="black">
                    <a:lumMod val="75000"/>
                    <a:lumOff val="25000"/>
                  </a:prstClr>
                </a:solidFill>
                <a:latin typeface="Verdana" panose="020B0604030504040204" pitchFamily="34" charset="0"/>
                <a:ea typeface="Verdana" panose="020B0604030504040204" pitchFamily="34" charset="0"/>
              </a:rPr>
              <a:t>Dosadašnja </a:t>
            </a:r>
            <a:r>
              <a:rPr lang="hr-HR" sz="1100" dirty="0">
                <a:solidFill>
                  <a:prstClr val="black">
                    <a:lumMod val="75000"/>
                    <a:lumOff val="25000"/>
                  </a:prstClr>
                </a:solidFill>
                <a:latin typeface="Verdana" panose="020B0604030504040204" pitchFamily="34" charset="0"/>
                <a:ea typeface="Verdana" panose="020B0604030504040204" pitchFamily="34" charset="0"/>
              </a:rPr>
              <a:t>i planirana daljnja urbanizacija nikako </a:t>
            </a:r>
            <a:r>
              <a:rPr lang="hr-HR" sz="1100" dirty="0" smtClean="0">
                <a:solidFill>
                  <a:prstClr val="black">
                    <a:lumMod val="75000"/>
                    <a:lumOff val="25000"/>
                  </a:prstClr>
                </a:solidFill>
                <a:latin typeface="Verdana" panose="020B0604030504040204" pitchFamily="34" charset="0"/>
                <a:ea typeface="Verdana" panose="020B0604030504040204" pitchFamily="34" charset="0"/>
              </a:rPr>
              <a:t>ne doprinosi turističkoj </a:t>
            </a:r>
            <a:r>
              <a:rPr lang="hr-HR" sz="1100" dirty="0">
                <a:solidFill>
                  <a:prstClr val="black">
                    <a:lumMod val="75000"/>
                    <a:lumOff val="25000"/>
                  </a:prstClr>
                </a:solidFill>
                <a:latin typeface="Verdana" panose="020B0604030504040204" pitchFamily="34" charset="0"/>
                <a:ea typeface="Verdana" panose="020B0604030504040204" pitchFamily="34" charset="0"/>
              </a:rPr>
              <a:t>prepoznatljivosti tj. održivom razvoju prostora. Svakom novom </a:t>
            </a:r>
            <a:r>
              <a:rPr lang="hr-HR" sz="1100" dirty="0" smtClean="0">
                <a:solidFill>
                  <a:prstClr val="black">
                    <a:lumMod val="75000"/>
                    <a:lumOff val="25000"/>
                  </a:prstClr>
                </a:solidFill>
                <a:latin typeface="Verdana" panose="020B0604030504040204" pitchFamily="34" charset="0"/>
                <a:ea typeface="Verdana" panose="020B0604030504040204" pitchFamily="34" charset="0"/>
              </a:rPr>
              <a:t>višestambenom zgradom </a:t>
            </a:r>
            <a:r>
              <a:rPr lang="hr-HR" sz="1100" dirty="0">
                <a:solidFill>
                  <a:prstClr val="black">
                    <a:lumMod val="75000"/>
                    <a:lumOff val="25000"/>
                  </a:prstClr>
                </a:solidFill>
                <a:latin typeface="Verdana" panose="020B0604030504040204" pitchFamily="34" charset="0"/>
                <a:ea typeface="Verdana" panose="020B0604030504040204" pitchFamily="34" charset="0"/>
              </a:rPr>
              <a:t>bez krova Povljana prestaje biti autohtona </a:t>
            </a:r>
            <a:r>
              <a:rPr lang="hr-HR" sz="1100" dirty="0" smtClean="0">
                <a:solidFill>
                  <a:prstClr val="black">
                    <a:lumMod val="75000"/>
                    <a:lumOff val="25000"/>
                  </a:prstClr>
                </a:solidFill>
                <a:latin typeface="Verdana" panose="020B0604030504040204" pitchFamily="34" charset="0"/>
                <a:ea typeface="Verdana" panose="020B0604030504040204" pitchFamily="34" charset="0"/>
              </a:rPr>
              <a:t>sredina, </a:t>
            </a:r>
            <a:r>
              <a:rPr lang="hr-HR" sz="1100" dirty="0">
                <a:solidFill>
                  <a:prstClr val="black">
                    <a:lumMod val="75000"/>
                    <a:lumOff val="25000"/>
                  </a:prstClr>
                </a:solidFill>
                <a:latin typeface="Verdana" panose="020B0604030504040204" pitchFamily="34" charset="0"/>
                <a:ea typeface="Verdana" panose="020B0604030504040204" pitchFamily="34" charset="0"/>
              </a:rPr>
              <a:t>a postaje bilo koja urbana</a:t>
            </a:r>
            <a:r>
              <a:rPr lang="hr-HR" sz="1100" dirty="0" smtClean="0">
                <a:solidFill>
                  <a:prstClr val="black">
                    <a:lumMod val="75000"/>
                    <a:lumOff val="25000"/>
                  </a:prstClr>
                </a:solidFill>
                <a:latin typeface="Verdana" panose="020B0604030504040204" pitchFamily="34" charset="0"/>
                <a:ea typeface="Verdana" panose="020B0604030504040204" pitchFamily="34" charset="0"/>
              </a:rPr>
              <a:t>; ova </a:t>
            </a:r>
            <a:r>
              <a:rPr lang="hr-HR" sz="1100" dirty="0">
                <a:solidFill>
                  <a:prstClr val="black">
                    <a:lumMod val="75000"/>
                    <a:lumOff val="25000"/>
                  </a:prstClr>
                </a:solidFill>
                <a:latin typeface="Verdana" panose="020B0604030504040204" pitchFamily="34" charset="0"/>
                <a:ea typeface="Verdana" panose="020B0604030504040204" pitchFamily="34" charset="0"/>
              </a:rPr>
              <a:t>situacija je potpuno nelogična kad se uzme u obzir da Povljana gubi stalno </a:t>
            </a:r>
            <a:r>
              <a:rPr lang="hr-HR" sz="1100" dirty="0" smtClean="0">
                <a:solidFill>
                  <a:prstClr val="black">
                    <a:lumMod val="75000"/>
                    <a:lumOff val="25000"/>
                  </a:prstClr>
                </a:solidFill>
                <a:latin typeface="Verdana" panose="020B0604030504040204" pitchFamily="34" charset="0"/>
                <a:ea typeface="Verdana" panose="020B0604030504040204" pitchFamily="34" charset="0"/>
              </a:rPr>
              <a:t>stanovništvo </a:t>
            </a:r>
            <a:r>
              <a:rPr lang="hr-HR" sz="1100" dirty="0">
                <a:solidFill>
                  <a:prstClr val="black">
                    <a:lumMod val="75000"/>
                    <a:lumOff val="25000"/>
                  </a:prstClr>
                </a:solidFill>
                <a:latin typeface="Verdana" panose="020B0604030504040204" pitchFamily="34" charset="0"/>
                <a:ea typeface="Verdana" panose="020B0604030504040204" pitchFamily="34" charset="0"/>
              </a:rPr>
              <a:t>tj. po </a:t>
            </a:r>
            <a:r>
              <a:rPr lang="hr-HR" sz="1100" dirty="0" smtClean="0">
                <a:solidFill>
                  <a:prstClr val="black">
                    <a:lumMod val="75000"/>
                    <a:lumOff val="25000"/>
                  </a:prstClr>
                </a:solidFill>
                <a:latin typeface="Verdana" panose="020B0604030504040204" pitchFamily="34" charset="0"/>
                <a:ea typeface="Verdana" panose="020B0604030504040204" pitchFamily="34" charset="0"/>
              </a:rPr>
              <a:t>zadnjem </a:t>
            </a:r>
            <a:r>
              <a:rPr lang="hr-HR" sz="1100" dirty="0">
                <a:solidFill>
                  <a:prstClr val="black">
                    <a:lumMod val="75000"/>
                    <a:lumOff val="25000"/>
                  </a:prstClr>
                </a:solidFill>
                <a:latin typeface="Verdana" panose="020B0604030504040204" pitchFamily="34" charset="0"/>
                <a:ea typeface="Verdana" panose="020B0604030504040204" pitchFamily="34" charset="0"/>
              </a:rPr>
              <a:t>popisu manjak stalnih stanovnika </a:t>
            </a:r>
            <a:r>
              <a:rPr lang="hr-HR" sz="1100" dirty="0" smtClean="0">
                <a:solidFill>
                  <a:prstClr val="black">
                    <a:lumMod val="75000"/>
                    <a:lumOff val="25000"/>
                  </a:prstClr>
                </a:solidFill>
                <a:latin typeface="Verdana" panose="020B0604030504040204" pitchFamily="34" charset="0"/>
                <a:ea typeface="Verdana" panose="020B0604030504040204" pitchFamily="34" charset="0"/>
              </a:rPr>
              <a:t>je 12%;  stanovništvo je uglavnom starije </a:t>
            </a:r>
            <a:r>
              <a:rPr lang="hr-HR" sz="1100" dirty="0">
                <a:solidFill>
                  <a:prstClr val="black">
                    <a:lumMod val="75000"/>
                    <a:lumOff val="25000"/>
                  </a:prstClr>
                </a:solidFill>
                <a:latin typeface="Verdana" panose="020B0604030504040204" pitchFamily="34" charset="0"/>
                <a:ea typeface="Verdana" panose="020B0604030504040204" pitchFamily="34" charset="0"/>
              </a:rPr>
              <a:t>dobi (demografsko starenje stanovništva</a:t>
            </a:r>
            <a:r>
              <a:rPr lang="hr-HR" sz="1100" dirty="0" smtClean="0">
                <a:solidFill>
                  <a:prstClr val="black">
                    <a:lumMod val="75000"/>
                    <a:lumOff val="25000"/>
                  </a:prstClr>
                </a:solidFill>
                <a:latin typeface="Verdana" panose="020B0604030504040204" pitchFamily="34" charset="0"/>
                <a:ea typeface="Verdana" panose="020B0604030504040204" pitchFamily="34" charset="0"/>
              </a:rPr>
              <a:t>),</a:t>
            </a:r>
          </a:p>
          <a:p>
            <a:pPr lvl="0">
              <a:spcBef>
                <a:spcPts val="1000"/>
              </a:spcBef>
              <a:buClr>
                <a:srgbClr val="A53010"/>
              </a:buClr>
            </a:pPr>
            <a:r>
              <a:rPr lang="hr-HR" sz="1100" dirty="0" smtClean="0">
                <a:solidFill>
                  <a:prstClr val="black">
                    <a:lumMod val="75000"/>
                    <a:lumOff val="25000"/>
                  </a:prstClr>
                </a:solidFill>
                <a:latin typeface="Verdana" panose="020B0604030504040204" pitchFamily="34" charset="0"/>
                <a:ea typeface="Verdana" panose="020B0604030504040204" pitchFamily="34" charset="0"/>
              </a:rPr>
              <a:t>4. I zadnje jednako bitno...i dalje je na potezu Ministarstvo turizma u smislu promjene Zakona (ako treba) kako bi se nadzor rada na crno provodio osobito u nadzoru objekata za odmor i prijave turističke pristojbe. Alternativa ovome su promjene Zakona o prijavljivanju pristojbe u objektima za odmor. </a:t>
            </a:r>
          </a:p>
          <a:p>
            <a:pPr lvl="0">
              <a:spcBef>
                <a:spcPts val="1000"/>
              </a:spcBef>
              <a:buClr>
                <a:srgbClr val="A53010"/>
              </a:buClr>
            </a:pPr>
            <a:endParaRPr lang="hr-HR" sz="1100" dirty="0" smtClean="0">
              <a:solidFill>
                <a:prstClr val="black">
                  <a:lumMod val="75000"/>
                  <a:lumOff val="25000"/>
                </a:prstClr>
              </a:solidFill>
              <a:latin typeface="Verdana" panose="020B0604030504040204" pitchFamily="34" charset="0"/>
              <a:ea typeface="Verdana" panose="020B0604030504040204" pitchFamily="34" charset="0"/>
            </a:endParaRPr>
          </a:p>
          <a:p>
            <a:pPr lvl="0">
              <a:spcBef>
                <a:spcPts val="1000"/>
              </a:spcBef>
              <a:buClr>
                <a:srgbClr val="A53010"/>
              </a:buClr>
            </a:pPr>
            <a:r>
              <a:rPr lang="hr-HR" sz="1100" dirty="0" smtClean="0">
                <a:solidFill>
                  <a:prstClr val="black">
                    <a:lumMod val="75000"/>
                    <a:lumOff val="25000"/>
                  </a:prstClr>
                </a:solidFill>
                <a:latin typeface="Verdana" panose="020B0604030504040204" pitchFamily="34" charset="0"/>
                <a:ea typeface="Verdana" panose="020B0604030504040204" pitchFamily="34" charset="0"/>
              </a:rPr>
              <a:t>Mišljenja smo da Povljana ima snage prepoznati interes zajednice u vremenima koja dolaze i da će parcijalne privatne interese ostaviti po strani, a budućim stanovnicima neće ostaviti komunalne i prostorne probleme nego odličnu startnu poziciju za daljnji razvoj.</a:t>
            </a:r>
          </a:p>
          <a:p>
            <a:pPr lvl="0">
              <a:spcBef>
                <a:spcPts val="1000"/>
              </a:spcBef>
              <a:buClr>
                <a:srgbClr val="A53010"/>
              </a:buClr>
            </a:pPr>
            <a:endParaRPr lang="hr-HR" sz="1100" dirty="0">
              <a:solidFill>
                <a:prstClr val="black">
                  <a:lumMod val="75000"/>
                  <a:lumOff val="25000"/>
                </a:prstClr>
              </a:solidFill>
              <a:latin typeface="Verdana" panose="020B0604030504040204" pitchFamily="34" charset="0"/>
              <a:ea typeface="Verdana" panose="020B0604030504040204" pitchFamily="34" charset="0"/>
            </a:endParaRPr>
          </a:p>
          <a:p>
            <a:pPr lvl="0">
              <a:spcBef>
                <a:spcPts val="1000"/>
              </a:spcBef>
              <a:buClr>
                <a:srgbClr val="A53010"/>
              </a:buClr>
            </a:pPr>
            <a:endParaRPr lang="hr-HR" sz="1100" dirty="0" smtClean="0">
              <a:solidFill>
                <a:prstClr val="black">
                  <a:lumMod val="75000"/>
                  <a:lumOff val="25000"/>
                </a:prstClr>
              </a:solidFill>
              <a:latin typeface="Verdana" panose="020B0604030504040204" pitchFamily="34" charset="0"/>
              <a:ea typeface="Verdana" panose="020B0604030504040204" pitchFamily="34" charset="0"/>
            </a:endParaRPr>
          </a:p>
          <a:p>
            <a:pPr lvl="0">
              <a:spcBef>
                <a:spcPts val="1000"/>
              </a:spcBef>
              <a:buClr>
                <a:srgbClr val="A53010"/>
              </a:buClr>
            </a:pPr>
            <a:r>
              <a:rPr lang="hr-HR" sz="1100" dirty="0" smtClean="0">
                <a:solidFill>
                  <a:prstClr val="black">
                    <a:lumMod val="75000"/>
                    <a:lumOff val="25000"/>
                  </a:prstClr>
                </a:solidFill>
                <a:latin typeface="Verdana" panose="020B0604030504040204" pitchFamily="34" charset="0"/>
                <a:ea typeface="Verdana" panose="020B0604030504040204" pitchFamily="34" charset="0"/>
              </a:rPr>
              <a:t>Povljana, 11.ožujka 2026. godine                                     Izvješće napravio:</a:t>
            </a:r>
          </a:p>
          <a:p>
            <a:pPr lvl="0">
              <a:spcBef>
                <a:spcPts val="1000"/>
              </a:spcBef>
              <a:buClr>
                <a:srgbClr val="A53010"/>
              </a:buClr>
            </a:pPr>
            <a:r>
              <a:rPr lang="hr-HR" sz="1100" dirty="0">
                <a:solidFill>
                  <a:prstClr val="black">
                    <a:lumMod val="75000"/>
                    <a:lumOff val="25000"/>
                  </a:prstClr>
                </a:solidFill>
                <a:latin typeface="Verdana" panose="020B0604030504040204" pitchFamily="34" charset="0"/>
                <a:ea typeface="Verdana" panose="020B0604030504040204" pitchFamily="34" charset="0"/>
              </a:rPr>
              <a:t> </a:t>
            </a:r>
            <a:r>
              <a:rPr lang="hr-HR" sz="1100" dirty="0" smtClean="0">
                <a:solidFill>
                  <a:prstClr val="black">
                    <a:lumMod val="75000"/>
                    <a:lumOff val="25000"/>
                  </a:prstClr>
                </a:solidFill>
                <a:latin typeface="Verdana" panose="020B0604030504040204" pitchFamily="34" charset="0"/>
                <a:ea typeface="Verdana" panose="020B0604030504040204" pitchFamily="34" charset="0"/>
              </a:rPr>
              <a:t>                                                                                     Neven Tičić </a:t>
            </a:r>
            <a:endParaRPr lang="hr-HR" sz="1100" dirty="0">
              <a:solidFill>
                <a:prstClr val="black">
                  <a:lumMod val="75000"/>
                  <a:lumOff val="25000"/>
                </a:prstClr>
              </a:solidFill>
              <a:latin typeface="Verdana" panose="020B0604030504040204" pitchFamily="34" charset="0"/>
              <a:ea typeface="Verdana" panose="020B0604030504040204" pitchFamily="34" charset="0"/>
            </a:endParaRPr>
          </a:p>
          <a:p>
            <a:pPr lvl="0">
              <a:spcBef>
                <a:spcPts val="1000"/>
              </a:spcBef>
              <a:buClr>
                <a:srgbClr val="A53010"/>
              </a:buClr>
            </a:pPr>
            <a:endParaRPr lang="hr-HR" dirty="0"/>
          </a:p>
        </p:txBody>
      </p:sp>
    </p:spTree>
    <p:extLst>
      <p:ext uri="{BB962C8B-B14F-4D97-AF65-F5344CB8AC3E}">
        <p14:creationId xmlns:p14="http://schemas.microsoft.com/office/powerpoint/2010/main" val="7593719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8916" y="780291"/>
            <a:ext cx="6069469" cy="680555"/>
          </a:xfrm>
        </p:spPr>
        <p:txBody>
          <a:bodyPr>
            <a:normAutofit/>
          </a:bodyPr>
          <a:lstStyle/>
          <a:p>
            <a:pPr algn="ctr"/>
            <a:r>
              <a:rPr lang="hr-HR" sz="1200" b="1" dirty="0">
                <a:latin typeface="Verdana" panose="020B0604030504040204" pitchFamily="34" charset="0"/>
                <a:ea typeface="Verdana" panose="020B0604030504040204" pitchFamily="34" charset="0"/>
              </a:rPr>
              <a:t>STATISTIČKI</a:t>
            </a:r>
            <a:r>
              <a:rPr lang="hr-HR" sz="1600" b="1" dirty="0">
                <a:latin typeface="Verdana" panose="020B0604030504040204" pitchFamily="34" charset="0"/>
                <a:ea typeface="Verdana" panose="020B0604030504040204" pitchFamily="34" charset="0"/>
              </a:rPr>
              <a:t> </a:t>
            </a:r>
            <a:r>
              <a:rPr lang="hr-HR" sz="1200" b="1" dirty="0">
                <a:latin typeface="Verdana" panose="020B0604030504040204" pitchFamily="34" charset="0"/>
                <a:ea typeface="Verdana" panose="020B0604030504040204" pitchFamily="34" charset="0"/>
              </a:rPr>
              <a:t>POKAZATELJI TURISTIČKOG PROMETA U 2025. GODINI</a:t>
            </a:r>
          </a:p>
        </p:txBody>
      </p:sp>
      <p:sp>
        <p:nvSpPr>
          <p:cNvPr id="3" name="Content Placeholder 2"/>
          <p:cNvSpPr>
            <a:spLocks noGrp="1"/>
          </p:cNvSpPr>
          <p:nvPr>
            <p:ph idx="1"/>
          </p:nvPr>
        </p:nvSpPr>
        <p:spPr>
          <a:xfrm>
            <a:off x="439615" y="1274121"/>
            <a:ext cx="5978770" cy="7296673"/>
          </a:xfrm>
        </p:spPr>
        <p:txBody>
          <a:bodyPr>
            <a:normAutofit/>
          </a:bodyPr>
          <a:lstStyle/>
          <a:p>
            <a:r>
              <a:rPr lang="hr-HR" sz="1467" dirty="0">
                <a:latin typeface="Verdana" panose="020B0604030504040204" pitchFamily="34" charset="0"/>
                <a:ea typeface="Verdana" panose="020B0604030504040204" pitchFamily="34" charset="0"/>
              </a:rPr>
              <a:t>OSTVARENI PROMET</a:t>
            </a:r>
          </a:p>
          <a:p>
            <a:r>
              <a:rPr lang="hr-HR" sz="1100" dirty="0">
                <a:latin typeface="Verdana" panose="020B0604030504040204" pitchFamily="34" charset="0"/>
                <a:ea typeface="Verdana" panose="020B0604030504040204" pitchFamily="34" charset="0"/>
              </a:rPr>
              <a:t>Prema podacima Hrvatske turističke zajednice (HTZ), u Republici Hrvatskoj je tijekom 2025. godine ostvareno 21,8 milijuna dolazaka (lani 21,3 milijuna dolazaka) što predstavlja povećanje od 2% i 110,1 milijuna noćenja (lani 108,7 milijuna)  što je opet u odnosu na 2024. godinu rast od 1 % . Od toga je na Jadranu ostvareno 104,6 milijuna noćenja (lani 103,3 milijuna). Strani turisti su ostvarili 90% ukupnog prometa, a u noćenjima to izgleda ovako:</a:t>
            </a:r>
          </a:p>
          <a:p>
            <a:r>
              <a:rPr lang="hr-HR" sz="1100" dirty="0">
                <a:latin typeface="Verdana" panose="020B0604030504040204" pitchFamily="34" charset="0"/>
                <a:ea typeface="Verdana" panose="020B0604030504040204" pitchFamily="34" charset="0"/>
              </a:rPr>
              <a:t>1. Njemačka   22,3 miljuna noćenja</a:t>
            </a:r>
          </a:p>
          <a:p>
            <a:r>
              <a:rPr lang="hr-HR" sz="1100" dirty="0">
                <a:latin typeface="Verdana" panose="020B0604030504040204" pitchFamily="34" charset="0"/>
                <a:ea typeface="Verdana" panose="020B0604030504040204" pitchFamily="34" charset="0"/>
              </a:rPr>
              <a:t>2. Slovenija 11,1 milijuna noćenja</a:t>
            </a:r>
          </a:p>
          <a:p>
            <a:r>
              <a:rPr lang="hr-HR" sz="1100" dirty="0">
                <a:latin typeface="Verdana" panose="020B0604030504040204" pitchFamily="34" charset="0"/>
                <a:ea typeface="Verdana" panose="020B0604030504040204" pitchFamily="34" charset="0"/>
              </a:rPr>
              <a:t>3. Austrija 8,2 milijuna noćenja</a:t>
            </a:r>
          </a:p>
          <a:p>
            <a:r>
              <a:rPr lang="hr-HR" sz="1100" dirty="0">
                <a:latin typeface="Verdana" panose="020B0604030504040204" pitchFamily="34" charset="0"/>
                <a:ea typeface="Verdana" panose="020B0604030504040204" pitchFamily="34" charset="0"/>
              </a:rPr>
              <a:t>4. Poljska 7,3 milijuna noćenja</a:t>
            </a:r>
          </a:p>
          <a:p>
            <a:r>
              <a:rPr lang="hr-HR" sz="1100" dirty="0">
                <a:latin typeface="Verdana" panose="020B0604030504040204" pitchFamily="34" charset="0"/>
                <a:ea typeface="Verdana" panose="020B0604030504040204" pitchFamily="34" charset="0"/>
              </a:rPr>
              <a:t>5. Češka 4,9 milijuna</a:t>
            </a:r>
          </a:p>
          <a:p>
            <a:r>
              <a:rPr lang="hr-HR" sz="1100" dirty="0">
                <a:latin typeface="Verdana" panose="020B0604030504040204" pitchFamily="34" charset="0"/>
                <a:ea typeface="Verdana" panose="020B0604030504040204" pitchFamily="34" charset="0"/>
              </a:rPr>
              <a:t>6. Velika Britanija 4,1 milijuna</a:t>
            </a:r>
          </a:p>
          <a:p>
            <a:r>
              <a:rPr lang="hr-HR" sz="1100" dirty="0">
                <a:latin typeface="Verdana" panose="020B0604030504040204" pitchFamily="34" charset="0"/>
                <a:ea typeface="Verdana" panose="020B0604030504040204" pitchFamily="34" charset="0"/>
              </a:rPr>
              <a:t>7. Ostalo    38,4 milijuna</a:t>
            </a:r>
          </a:p>
          <a:p>
            <a:r>
              <a:rPr lang="hr-HR" sz="1100" dirty="0">
                <a:latin typeface="Verdana" panose="020B0604030504040204" pitchFamily="34" charset="0"/>
                <a:ea typeface="Verdana" panose="020B0604030504040204" pitchFamily="34" charset="0"/>
              </a:rPr>
              <a:t>Zabilježeno je također 13,8 milijuna noćenja domaćih turista.</a:t>
            </a:r>
          </a:p>
          <a:p>
            <a:r>
              <a:rPr lang="hr-HR" sz="1100" dirty="0">
                <a:latin typeface="Verdana" panose="020B0604030504040204" pitchFamily="34" charset="0"/>
                <a:ea typeface="Verdana" panose="020B0604030504040204" pitchFamily="34" charset="0"/>
              </a:rPr>
              <a:t>Prema podacima sustava eVisitor obrađenim na dan 27. siječnja 2026., koji sadrži turistički promet ostvaren SAMO u komercijalnim objektima, na području Općine Povljana u razdoblju od 1. siječnja do 31. prosinca 2025. godine ostvareno je 51.516 dolazaka i 325.941 noćenje, što je 36,48 % više dolazaka, odnosno 33,52 % više noćenja u odnosu na isto razdoblje prethodne godine. </a:t>
            </a:r>
          </a:p>
          <a:p>
            <a:r>
              <a:rPr lang="hr-HR" sz="1100" dirty="0">
                <a:latin typeface="Verdana" panose="020B0604030504040204" pitchFamily="34" charset="0"/>
                <a:ea typeface="Verdana" panose="020B0604030504040204" pitchFamily="34" charset="0"/>
              </a:rPr>
              <a:t>Broj dolazaka stranih turista iznosio je 45.726 (38% više u usporedbi s 2024. godinom), dok je broj dolazaka domaćih turista istovremeno iznosio 5.790 . Promatrajući ostvarena noćenja, zabilježeno je 297.302 noćenja stranih turista (35 %  više). Što se tiče dolazaka i noćenja stranih turista sve je prikazano u sljedećoj tablici:</a:t>
            </a:r>
            <a:endParaRPr lang="en-US" sz="1100" dirty="0">
              <a:latin typeface="Verdana" panose="020B0604030504040204" pitchFamily="34" charset="0"/>
              <a:ea typeface="Verdana" panose="020B0604030504040204" pitchFamily="34" charset="0"/>
            </a:endParaRPr>
          </a:p>
          <a:p>
            <a:r>
              <a:rPr lang="en-US" sz="1200" dirty="0">
                <a:latin typeface="Verdana" panose="020B0604030504040204" pitchFamily="34" charset="0"/>
                <a:ea typeface="Verdana" panose="020B0604030504040204" pitchFamily="34" charset="0"/>
              </a:rPr>
              <a:t>TABLICA 1: </a:t>
            </a:r>
            <a:r>
              <a:rPr lang="en-US" sz="1200" dirty="0" err="1">
                <a:latin typeface="Verdana" panose="020B0604030504040204" pitchFamily="34" charset="0"/>
                <a:ea typeface="Verdana" panose="020B0604030504040204" pitchFamily="34" charset="0"/>
              </a:rPr>
              <a:t>Dolasci</a:t>
            </a:r>
            <a:r>
              <a:rPr lang="en-US" sz="1200" dirty="0">
                <a:latin typeface="Verdana" panose="020B0604030504040204" pitchFamily="34" charset="0"/>
                <a:ea typeface="Verdana" panose="020B0604030504040204" pitchFamily="34" charset="0"/>
              </a:rPr>
              <a:t> </a:t>
            </a:r>
            <a:r>
              <a:rPr lang="en-US" sz="1200" dirty="0" err="1">
                <a:latin typeface="Verdana" panose="020B0604030504040204" pitchFamily="34" charset="0"/>
                <a:ea typeface="Verdana" panose="020B0604030504040204" pitchFamily="34" charset="0"/>
              </a:rPr>
              <a:t>i</a:t>
            </a:r>
            <a:r>
              <a:rPr lang="en-US" sz="1200" dirty="0">
                <a:latin typeface="Verdana" panose="020B0604030504040204" pitchFamily="34" charset="0"/>
                <a:ea typeface="Verdana" panose="020B0604030504040204" pitchFamily="34" charset="0"/>
              </a:rPr>
              <a:t> </a:t>
            </a:r>
            <a:r>
              <a:rPr lang="en-US" sz="1200" dirty="0" err="1">
                <a:latin typeface="Verdana" panose="020B0604030504040204" pitchFamily="34" charset="0"/>
                <a:ea typeface="Verdana" panose="020B0604030504040204" pitchFamily="34" charset="0"/>
              </a:rPr>
              <a:t>noćenja</a:t>
            </a:r>
            <a:r>
              <a:rPr lang="en-US" sz="1200" dirty="0">
                <a:latin typeface="Verdana" panose="020B0604030504040204" pitchFamily="34" charset="0"/>
                <a:ea typeface="Verdana" panose="020B0604030504040204" pitchFamily="34" charset="0"/>
              </a:rPr>
              <a:t> </a:t>
            </a:r>
            <a:r>
              <a:rPr lang="en-US" sz="1200" dirty="0" err="1">
                <a:latin typeface="Verdana" panose="020B0604030504040204" pitchFamily="34" charset="0"/>
                <a:ea typeface="Verdana" panose="020B0604030504040204" pitchFamily="34" charset="0"/>
              </a:rPr>
              <a:t>stranih</a:t>
            </a:r>
            <a:r>
              <a:rPr lang="en-US" sz="1200" dirty="0">
                <a:latin typeface="Verdana" panose="020B0604030504040204" pitchFamily="34" charset="0"/>
                <a:ea typeface="Verdana" panose="020B0604030504040204" pitchFamily="34" charset="0"/>
              </a:rPr>
              <a:t> turista 2025. </a:t>
            </a:r>
            <a:endParaRPr lang="hr-HR" sz="1200" dirty="0">
              <a:latin typeface="Verdana" panose="020B0604030504040204" pitchFamily="34" charset="0"/>
              <a:ea typeface="Verdana" panose="020B0604030504040204" pitchFamily="34" charset="0"/>
            </a:endParaRPr>
          </a:p>
        </p:txBody>
      </p:sp>
      <p:graphicFrame>
        <p:nvGraphicFramePr>
          <p:cNvPr id="4" name="Tablica 3">
            <a:extLst>
              <a:ext uri="{FF2B5EF4-FFF2-40B4-BE49-F238E27FC236}">
                <a16:creationId xmlns:a16="http://schemas.microsoft.com/office/drawing/2014/main" id="{10F36E3D-5682-8B12-54CC-024CB1D12DCC}"/>
              </a:ext>
            </a:extLst>
          </p:cNvPr>
          <p:cNvGraphicFramePr>
            <a:graphicFrameLocks noGrp="1"/>
          </p:cNvGraphicFramePr>
          <p:nvPr>
            <p:extLst>
              <p:ext uri="{D42A27DB-BD31-4B8C-83A1-F6EECF244321}">
                <p14:modId xmlns:p14="http://schemas.microsoft.com/office/powerpoint/2010/main" val="4090394347"/>
              </p:ext>
            </p:extLst>
          </p:nvPr>
        </p:nvGraphicFramePr>
        <p:xfrm>
          <a:off x="545910" y="7096767"/>
          <a:ext cx="5872475" cy="1112520"/>
        </p:xfrm>
        <a:graphic>
          <a:graphicData uri="http://schemas.openxmlformats.org/drawingml/2006/table">
            <a:tbl>
              <a:tblPr firstRow="1" bandRow="1">
                <a:tableStyleId>{5C22544A-7EE6-4342-B048-85BDC9FD1C3A}</a:tableStyleId>
              </a:tblPr>
              <a:tblGrid>
                <a:gridCol w="1054873">
                  <a:extLst>
                    <a:ext uri="{9D8B030D-6E8A-4147-A177-3AD203B41FA5}">
                      <a16:colId xmlns:a16="http://schemas.microsoft.com/office/drawing/2014/main" val="3107581576"/>
                    </a:ext>
                  </a:extLst>
                </a:gridCol>
                <a:gridCol w="1016925">
                  <a:extLst>
                    <a:ext uri="{9D8B030D-6E8A-4147-A177-3AD203B41FA5}">
                      <a16:colId xmlns:a16="http://schemas.microsoft.com/office/drawing/2014/main" val="3190601790"/>
                    </a:ext>
                  </a:extLst>
                </a:gridCol>
                <a:gridCol w="811440">
                  <a:extLst>
                    <a:ext uri="{9D8B030D-6E8A-4147-A177-3AD203B41FA5}">
                      <a16:colId xmlns:a16="http://schemas.microsoft.com/office/drawing/2014/main" val="1174434335"/>
                    </a:ext>
                  </a:extLst>
                </a:gridCol>
                <a:gridCol w="1276955">
                  <a:extLst>
                    <a:ext uri="{9D8B030D-6E8A-4147-A177-3AD203B41FA5}">
                      <a16:colId xmlns:a16="http://schemas.microsoft.com/office/drawing/2014/main" val="702626928"/>
                    </a:ext>
                  </a:extLst>
                </a:gridCol>
                <a:gridCol w="986738">
                  <a:extLst>
                    <a:ext uri="{9D8B030D-6E8A-4147-A177-3AD203B41FA5}">
                      <a16:colId xmlns:a16="http://schemas.microsoft.com/office/drawing/2014/main" val="2173800573"/>
                    </a:ext>
                  </a:extLst>
                </a:gridCol>
                <a:gridCol w="725544">
                  <a:extLst>
                    <a:ext uri="{9D8B030D-6E8A-4147-A177-3AD203B41FA5}">
                      <a16:colId xmlns:a16="http://schemas.microsoft.com/office/drawing/2014/main" val="4270052417"/>
                    </a:ext>
                  </a:extLst>
                </a:gridCol>
              </a:tblGrid>
              <a:tr h="370840">
                <a:tc gridSpan="3">
                  <a:txBody>
                    <a:bodyPr/>
                    <a:lstStyle/>
                    <a:p>
                      <a:pPr algn="ctr"/>
                      <a:r>
                        <a:rPr lang="hr-HR" sz="1500" dirty="0"/>
                        <a:t>DOLASCI</a:t>
                      </a:r>
                    </a:p>
                  </a:txBody>
                  <a:tcPr marL="121920" marR="121920" marT="60961" marB="60961"/>
                </a:tc>
                <a:tc hMerge="1">
                  <a:txBody>
                    <a:bodyPr/>
                    <a:lstStyle/>
                    <a:p>
                      <a:endParaRPr lang="hr-HR" dirty="0"/>
                    </a:p>
                  </a:txBody>
                  <a:tcPr/>
                </a:tc>
                <a:tc hMerge="1">
                  <a:txBody>
                    <a:bodyPr/>
                    <a:lstStyle/>
                    <a:p>
                      <a:endParaRPr lang="hr-HR" dirty="0"/>
                    </a:p>
                  </a:txBody>
                  <a:tcPr/>
                </a:tc>
                <a:tc gridSpan="3">
                  <a:txBody>
                    <a:bodyPr/>
                    <a:lstStyle/>
                    <a:p>
                      <a:pPr algn="ctr"/>
                      <a:r>
                        <a:rPr lang="hr-HR" sz="1500" dirty="0"/>
                        <a:t>NOĆENJA</a:t>
                      </a:r>
                    </a:p>
                  </a:txBody>
                  <a:tcPr marL="121920" marR="121920" marT="60961" marB="60961"/>
                </a:tc>
                <a:tc hMerge="1">
                  <a:txBody>
                    <a:bodyPr/>
                    <a:lstStyle/>
                    <a:p>
                      <a:endParaRPr lang="hr-HR" dirty="0"/>
                    </a:p>
                  </a:txBody>
                  <a:tcPr/>
                </a:tc>
                <a:tc hMerge="1">
                  <a:txBody>
                    <a:bodyPr/>
                    <a:lstStyle/>
                    <a:p>
                      <a:endParaRPr lang="hr-HR" dirty="0"/>
                    </a:p>
                  </a:txBody>
                  <a:tcPr/>
                </a:tc>
                <a:extLst>
                  <a:ext uri="{0D108BD9-81ED-4DB2-BD59-A6C34878D82A}">
                    <a16:rowId xmlns:a16="http://schemas.microsoft.com/office/drawing/2014/main" val="3749969304"/>
                  </a:ext>
                </a:extLst>
              </a:tr>
              <a:tr h="370840">
                <a:tc>
                  <a:txBody>
                    <a:bodyPr/>
                    <a:lstStyle/>
                    <a:p>
                      <a:pPr algn="ctr"/>
                      <a:r>
                        <a:rPr lang="en-US" sz="1400" dirty="0"/>
                        <a:t>2025.</a:t>
                      </a:r>
                      <a:endParaRPr lang="hr-HR" sz="1400" dirty="0"/>
                    </a:p>
                  </a:txBody>
                  <a:tcPr marL="121920" marR="121920" marT="60961" marB="60961"/>
                </a:tc>
                <a:tc>
                  <a:txBody>
                    <a:bodyPr/>
                    <a:lstStyle/>
                    <a:p>
                      <a:pPr algn="ctr"/>
                      <a:r>
                        <a:rPr lang="hr-HR" sz="1400" dirty="0"/>
                        <a:t>2024.</a:t>
                      </a:r>
                    </a:p>
                  </a:txBody>
                  <a:tcPr marL="121920" marR="121920" marT="60961" marB="60961"/>
                </a:tc>
                <a:tc>
                  <a:txBody>
                    <a:bodyPr/>
                    <a:lstStyle/>
                    <a:p>
                      <a:pPr algn="ctr"/>
                      <a:r>
                        <a:rPr lang="hr-HR" sz="1400" dirty="0"/>
                        <a:t>indeks</a:t>
                      </a:r>
                    </a:p>
                  </a:txBody>
                  <a:tcPr marL="121920" marR="121920" marT="60961" marB="60961"/>
                </a:tc>
                <a:tc>
                  <a:txBody>
                    <a:bodyPr/>
                    <a:lstStyle/>
                    <a:p>
                      <a:pPr algn="ctr"/>
                      <a:r>
                        <a:rPr lang="en-US" sz="1400" dirty="0"/>
                        <a:t>2025.</a:t>
                      </a:r>
                      <a:endParaRPr lang="hr-HR" sz="1400" dirty="0"/>
                    </a:p>
                  </a:txBody>
                  <a:tcPr marL="121920" marR="121920" marT="60961" marB="60961"/>
                </a:tc>
                <a:tc>
                  <a:txBody>
                    <a:bodyPr/>
                    <a:lstStyle/>
                    <a:p>
                      <a:pPr algn="ctr"/>
                      <a:r>
                        <a:rPr lang="hr-HR" sz="1400" dirty="0"/>
                        <a:t>2024.</a:t>
                      </a:r>
                    </a:p>
                  </a:txBody>
                  <a:tcPr marL="121920" marR="121920" marT="60961" marB="60961"/>
                </a:tc>
                <a:tc>
                  <a:txBody>
                    <a:bodyPr/>
                    <a:lstStyle/>
                    <a:p>
                      <a:pPr algn="ctr"/>
                      <a:r>
                        <a:rPr lang="hr-HR" sz="1400" dirty="0"/>
                        <a:t>indeks</a:t>
                      </a:r>
                    </a:p>
                  </a:txBody>
                  <a:tcPr marL="121920" marR="121920" marT="60961" marB="60961"/>
                </a:tc>
                <a:extLst>
                  <a:ext uri="{0D108BD9-81ED-4DB2-BD59-A6C34878D82A}">
                    <a16:rowId xmlns:a16="http://schemas.microsoft.com/office/drawing/2014/main" val="1435260984"/>
                  </a:ext>
                </a:extLst>
              </a:tr>
              <a:tr h="370840">
                <a:tc>
                  <a:txBody>
                    <a:bodyPr/>
                    <a:lstStyle/>
                    <a:p>
                      <a:pPr algn="ctr"/>
                      <a:r>
                        <a:rPr lang="en-US" sz="1400" dirty="0">
                          <a:latin typeface="Verdana" panose="020B0604030504040204" pitchFamily="34" charset="0"/>
                          <a:ea typeface="Verdana" panose="020B0604030504040204" pitchFamily="34" charset="0"/>
                        </a:rPr>
                        <a:t>45.726</a:t>
                      </a:r>
                      <a:endParaRPr lang="hr-HR" sz="1400" dirty="0">
                        <a:latin typeface="Verdana" panose="020B0604030504040204" pitchFamily="34" charset="0"/>
                        <a:ea typeface="Verdana" panose="020B0604030504040204" pitchFamily="34" charset="0"/>
                      </a:endParaRPr>
                    </a:p>
                  </a:txBody>
                  <a:tcPr marL="121920" marR="121920" marT="60961" marB="60961"/>
                </a:tc>
                <a:tc>
                  <a:txBody>
                    <a:bodyPr/>
                    <a:lstStyle/>
                    <a:p>
                      <a:pPr algn="ctr"/>
                      <a:r>
                        <a:rPr lang="hr-HR" sz="1400" dirty="0">
                          <a:latin typeface="Verdana" panose="020B0604030504040204" pitchFamily="34" charset="0"/>
                          <a:ea typeface="Verdana" panose="020B0604030504040204" pitchFamily="34" charset="0"/>
                        </a:rPr>
                        <a:t>33.137</a:t>
                      </a:r>
                    </a:p>
                  </a:txBody>
                  <a:tcPr marL="121920" marR="121920" marT="60961" marB="60961"/>
                </a:tc>
                <a:tc>
                  <a:txBody>
                    <a:bodyPr/>
                    <a:lstStyle/>
                    <a:p>
                      <a:pPr algn="ctr"/>
                      <a:r>
                        <a:rPr lang="hr-HR" sz="1400" dirty="0">
                          <a:latin typeface="Verdana" panose="020B0604030504040204" pitchFamily="34" charset="0"/>
                          <a:ea typeface="Verdana" panose="020B0604030504040204" pitchFamily="34" charset="0"/>
                        </a:rPr>
                        <a:t>138</a:t>
                      </a:r>
                    </a:p>
                  </a:txBody>
                  <a:tcPr marL="121920" marR="121920" marT="60961" marB="60961"/>
                </a:tc>
                <a:tc>
                  <a:txBody>
                    <a:bodyPr/>
                    <a:lstStyle/>
                    <a:p>
                      <a:pPr algn="ctr"/>
                      <a:r>
                        <a:rPr lang="hr-HR" sz="1400" dirty="0">
                          <a:latin typeface="Verdana" panose="020B0604030504040204" pitchFamily="34" charset="0"/>
                          <a:ea typeface="Verdana" panose="020B0604030504040204" pitchFamily="34" charset="0"/>
                        </a:rPr>
                        <a:t>297.302</a:t>
                      </a:r>
                    </a:p>
                  </a:txBody>
                  <a:tcPr marL="121920" marR="121920" marT="60961" marB="60961"/>
                </a:tc>
                <a:tc>
                  <a:txBody>
                    <a:bodyPr/>
                    <a:lstStyle/>
                    <a:p>
                      <a:pPr algn="ctr"/>
                      <a:r>
                        <a:rPr lang="hr-HR" sz="1400" dirty="0">
                          <a:latin typeface="Verdana" panose="020B0604030504040204" pitchFamily="34" charset="0"/>
                          <a:ea typeface="Verdana" panose="020B0604030504040204" pitchFamily="34" charset="0"/>
                        </a:rPr>
                        <a:t>219.382</a:t>
                      </a:r>
                    </a:p>
                  </a:txBody>
                  <a:tcPr marL="121920" marR="121920" marT="60961" marB="60961"/>
                </a:tc>
                <a:tc>
                  <a:txBody>
                    <a:bodyPr/>
                    <a:lstStyle/>
                    <a:p>
                      <a:pPr algn="ctr"/>
                      <a:r>
                        <a:rPr lang="hr-HR" sz="1400" dirty="0">
                          <a:latin typeface="Verdana" panose="020B0604030504040204" pitchFamily="34" charset="0"/>
                          <a:ea typeface="Verdana" panose="020B0604030504040204" pitchFamily="34" charset="0"/>
                        </a:rPr>
                        <a:t>135</a:t>
                      </a:r>
                    </a:p>
                  </a:txBody>
                  <a:tcPr marL="121920" marR="121920" marT="60961" marB="60961"/>
                </a:tc>
                <a:extLst>
                  <a:ext uri="{0D108BD9-81ED-4DB2-BD59-A6C34878D82A}">
                    <a16:rowId xmlns:a16="http://schemas.microsoft.com/office/drawing/2014/main" val="1810296338"/>
                  </a:ext>
                </a:extLst>
              </a:tr>
            </a:tbl>
          </a:graphicData>
        </a:graphic>
      </p:graphicFrame>
      <p:sp>
        <p:nvSpPr>
          <p:cNvPr id="7" name="TekstniOkvir 6">
            <a:extLst>
              <a:ext uri="{FF2B5EF4-FFF2-40B4-BE49-F238E27FC236}">
                <a16:creationId xmlns:a16="http://schemas.microsoft.com/office/drawing/2014/main" id="{E93ED9E6-9018-888C-C862-F900026CC8C8}"/>
              </a:ext>
            </a:extLst>
          </p:cNvPr>
          <p:cNvSpPr txBox="1"/>
          <p:nvPr/>
        </p:nvSpPr>
        <p:spPr>
          <a:xfrm>
            <a:off x="3005808" y="8206918"/>
            <a:ext cx="1153457" cy="276999"/>
          </a:xfrm>
          <a:prstGeom prst="rect">
            <a:avLst/>
          </a:prstGeom>
          <a:noFill/>
        </p:spPr>
        <p:txBody>
          <a:bodyPr wrap="none" rtlCol="0">
            <a:spAutoFit/>
          </a:bodyPr>
          <a:lstStyle/>
          <a:p>
            <a:r>
              <a:rPr lang="en-US" sz="1200" dirty="0"/>
              <a:t>Izvor: eVisitor.hr</a:t>
            </a:r>
            <a:endParaRPr lang="en-150" sz="1200" dirty="0"/>
          </a:p>
        </p:txBody>
      </p:sp>
    </p:spTree>
    <p:extLst>
      <p:ext uri="{BB962C8B-B14F-4D97-AF65-F5344CB8AC3E}">
        <p14:creationId xmlns:p14="http://schemas.microsoft.com/office/powerpoint/2010/main" val="625055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1FD1E9A8-3894-DFE7-BD85-90D5E00EAE24}"/>
              </a:ext>
            </a:extLst>
          </p:cNvPr>
          <p:cNvSpPr>
            <a:spLocks noGrp="1"/>
          </p:cNvSpPr>
          <p:nvPr>
            <p:ph idx="1"/>
          </p:nvPr>
        </p:nvSpPr>
        <p:spPr>
          <a:xfrm>
            <a:off x="412300" y="805218"/>
            <a:ext cx="5467541" cy="6114197"/>
          </a:xfrm>
        </p:spPr>
        <p:txBody>
          <a:bodyPr/>
          <a:lstStyle/>
          <a:p>
            <a:r>
              <a:rPr lang="en-US" sz="1100" dirty="0" err="1">
                <a:latin typeface="Verdana" panose="020B0604030504040204" pitchFamily="34" charset="0"/>
                <a:ea typeface="Verdana" panose="020B0604030504040204" pitchFamily="34" charset="0"/>
              </a:rPr>
              <a:t>Zabilježeni</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dolasci</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i</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noćenja</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stranaca</a:t>
            </a:r>
            <a:r>
              <a:rPr lang="en-US" sz="1100" dirty="0">
                <a:latin typeface="Verdana" panose="020B0604030504040204" pitchFamily="34" charset="0"/>
                <a:ea typeface="Verdana" panose="020B0604030504040204" pitchFamily="34" charset="0"/>
              </a:rPr>
              <a:t> u </a:t>
            </a:r>
            <a:r>
              <a:rPr lang="en-US" sz="1100" dirty="0" err="1">
                <a:latin typeface="Verdana" panose="020B0604030504040204" pitchFamily="34" charset="0"/>
                <a:ea typeface="Verdana" panose="020B0604030504040204" pitchFamily="34" charset="0"/>
              </a:rPr>
              <a:t>komercijalnim</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objektima</a:t>
            </a:r>
            <a:r>
              <a:rPr lang="en-US" sz="1100" dirty="0">
                <a:latin typeface="Verdana" panose="020B0604030504040204" pitchFamily="34" charset="0"/>
                <a:ea typeface="Verdana" panose="020B0604030504040204" pitchFamily="34" charset="0"/>
              </a:rPr>
              <a:t> – po </a:t>
            </a:r>
            <a:r>
              <a:rPr lang="en-US" sz="1100" dirty="0" err="1">
                <a:latin typeface="Verdana" panose="020B0604030504040204" pitchFamily="34" charset="0"/>
                <a:ea typeface="Verdana" panose="020B0604030504040204" pitchFamily="34" charset="0"/>
              </a:rPr>
              <a:t>državi</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gosta</a:t>
            </a:r>
            <a:r>
              <a:rPr lang="en-US" sz="1100" dirty="0">
                <a:latin typeface="Verdana" panose="020B0604030504040204" pitchFamily="34" charset="0"/>
                <a:ea typeface="Verdana" panose="020B0604030504040204" pitchFamily="34" charset="0"/>
              </a:rPr>
              <a:t> 10 </a:t>
            </a:r>
            <a:r>
              <a:rPr lang="en-US" sz="1100" dirty="0" err="1">
                <a:latin typeface="Verdana" panose="020B0604030504040204" pitchFamily="34" charset="0"/>
                <a:ea typeface="Verdana" panose="020B0604030504040204" pitchFamily="34" charset="0"/>
              </a:rPr>
              <a:t>najvećih</a:t>
            </a:r>
            <a:r>
              <a:rPr lang="en-US" sz="1100" dirty="0">
                <a:latin typeface="Verdana" panose="020B0604030504040204" pitchFamily="34" charset="0"/>
                <a:ea typeface="Verdana" panose="020B0604030504040204" pitchFamily="34" charset="0"/>
              </a:rPr>
              <a:t>:</a:t>
            </a:r>
          </a:p>
          <a:p>
            <a:r>
              <a:rPr lang="en-US" dirty="0"/>
              <a:t>1. </a:t>
            </a:r>
            <a:r>
              <a:rPr lang="en-US" sz="1100" dirty="0" err="1">
                <a:latin typeface="Verdana" panose="020B0604030504040204" pitchFamily="34" charset="0"/>
                <a:ea typeface="Verdana" panose="020B0604030504040204" pitchFamily="34" charset="0"/>
              </a:rPr>
              <a:t>Njemačka</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dolasci</a:t>
            </a:r>
            <a:r>
              <a:rPr lang="en-US" sz="1100" dirty="0">
                <a:latin typeface="Verdana" panose="020B0604030504040204" pitchFamily="34" charset="0"/>
                <a:ea typeface="Verdana" panose="020B0604030504040204" pitchFamily="34" charset="0"/>
              </a:rPr>
              <a:t> 11.119 – </a:t>
            </a:r>
            <a:r>
              <a:rPr lang="en-US" sz="1100" dirty="0" err="1">
                <a:latin typeface="Verdana" panose="020B0604030504040204" pitchFamily="34" charset="0"/>
                <a:ea typeface="Verdana" panose="020B0604030504040204" pitchFamily="34" charset="0"/>
              </a:rPr>
              <a:t>indeks</a:t>
            </a:r>
            <a:r>
              <a:rPr lang="en-US" sz="1100" dirty="0">
                <a:latin typeface="Verdana" panose="020B0604030504040204" pitchFamily="34" charset="0"/>
                <a:ea typeface="Verdana" panose="020B0604030504040204" pitchFamily="34" charset="0"/>
              </a:rPr>
              <a:t> 160; </a:t>
            </a:r>
            <a:r>
              <a:rPr lang="en-US" sz="1100" dirty="0" err="1">
                <a:latin typeface="Verdana" panose="020B0604030504040204" pitchFamily="34" charset="0"/>
                <a:ea typeface="Verdana" panose="020B0604030504040204" pitchFamily="34" charset="0"/>
              </a:rPr>
              <a:t>noćenja</a:t>
            </a:r>
            <a:r>
              <a:rPr lang="en-US" sz="1100" dirty="0">
                <a:latin typeface="Verdana" panose="020B0604030504040204" pitchFamily="34" charset="0"/>
                <a:ea typeface="Verdana" panose="020B0604030504040204" pitchFamily="34" charset="0"/>
              </a:rPr>
              <a:t> 83.351 – </a:t>
            </a:r>
            <a:r>
              <a:rPr lang="en-US" sz="1100" dirty="0" err="1">
                <a:latin typeface="Verdana" panose="020B0604030504040204" pitchFamily="34" charset="0"/>
                <a:ea typeface="Verdana" panose="020B0604030504040204" pitchFamily="34" charset="0"/>
              </a:rPr>
              <a:t>indeks</a:t>
            </a:r>
            <a:r>
              <a:rPr lang="en-US" sz="1100" dirty="0">
                <a:latin typeface="Verdana" panose="020B0604030504040204" pitchFamily="34" charset="0"/>
                <a:ea typeface="Verdana" panose="020B0604030504040204" pitchFamily="34" charset="0"/>
              </a:rPr>
              <a:t> 163),</a:t>
            </a:r>
          </a:p>
          <a:p>
            <a:r>
              <a:rPr lang="en-US" sz="1100" dirty="0">
                <a:latin typeface="Verdana" panose="020B0604030504040204" pitchFamily="34" charset="0"/>
                <a:ea typeface="Verdana" panose="020B0604030504040204" pitchFamily="34" charset="0"/>
              </a:rPr>
              <a:t>2. </a:t>
            </a:r>
            <a:r>
              <a:rPr lang="en-US" sz="1100" dirty="0" err="1">
                <a:latin typeface="Verdana" panose="020B0604030504040204" pitchFamily="34" charset="0"/>
                <a:ea typeface="Verdana" panose="020B0604030504040204" pitchFamily="34" charset="0"/>
              </a:rPr>
              <a:t>Austrija</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dolasci</a:t>
            </a:r>
            <a:r>
              <a:rPr lang="en-US" sz="1100" dirty="0">
                <a:latin typeface="Verdana" panose="020B0604030504040204" pitchFamily="34" charset="0"/>
                <a:ea typeface="Verdana" panose="020B0604030504040204" pitchFamily="34" charset="0"/>
              </a:rPr>
              <a:t> 6.675 – </a:t>
            </a:r>
            <a:r>
              <a:rPr lang="en-US" sz="1100" dirty="0" err="1">
                <a:latin typeface="Verdana" panose="020B0604030504040204" pitchFamily="34" charset="0"/>
                <a:ea typeface="Verdana" panose="020B0604030504040204" pitchFamily="34" charset="0"/>
              </a:rPr>
              <a:t>indeks</a:t>
            </a:r>
            <a:r>
              <a:rPr lang="en-US" sz="1100" dirty="0">
                <a:latin typeface="Verdana" panose="020B0604030504040204" pitchFamily="34" charset="0"/>
                <a:ea typeface="Verdana" panose="020B0604030504040204" pitchFamily="34" charset="0"/>
              </a:rPr>
              <a:t> 142; </a:t>
            </a:r>
            <a:r>
              <a:rPr lang="en-US" sz="1100" dirty="0" err="1">
                <a:latin typeface="Verdana" panose="020B0604030504040204" pitchFamily="34" charset="0"/>
                <a:ea typeface="Verdana" panose="020B0604030504040204" pitchFamily="34" charset="0"/>
              </a:rPr>
              <a:t>noćenja</a:t>
            </a:r>
            <a:r>
              <a:rPr lang="en-US" sz="1100" dirty="0">
                <a:latin typeface="Verdana" panose="020B0604030504040204" pitchFamily="34" charset="0"/>
                <a:ea typeface="Verdana" panose="020B0604030504040204" pitchFamily="34" charset="0"/>
              </a:rPr>
              <a:t> 39.976 – </a:t>
            </a:r>
            <a:r>
              <a:rPr lang="en-US" sz="1100" dirty="0" err="1">
                <a:latin typeface="Verdana" panose="020B0604030504040204" pitchFamily="34" charset="0"/>
                <a:ea typeface="Verdana" panose="020B0604030504040204" pitchFamily="34" charset="0"/>
              </a:rPr>
              <a:t>indeks</a:t>
            </a:r>
            <a:r>
              <a:rPr lang="en-US" sz="1100" dirty="0">
                <a:latin typeface="Verdana" panose="020B0604030504040204" pitchFamily="34" charset="0"/>
                <a:ea typeface="Verdana" panose="020B0604030504040204" pitchFamily="34" charset="0"/>
              </a:rPr>
              <a:t> 138),</a:t>
            </a:r>
          </a:p>
          <a:p>
            <a:r>
              <a:rPr lang="en-US" sz="1100" dirty="0">
                <a:latin typeface="Verdana" panose="020B0604030504040204" pitchFamily="34" charset="0"/>
                <a:ea typeface="Verdana" panose="020B0604030504040204" pitchFamily="34" charset="0"/>
              </a:rPr>
              <a:t>3. Slovenija (</a:t>
            </a:r>
            <a:r>
              <a:rPr lang="en-US" sz="1100" dirty="0" err="1">
                <a:latin typeface="Verdana" panose="020B0604030504040204" pitchFamily="34" charset="0"/>
                <a:ea typeface="Verdana" panose="020B0604030504040204" pitchFamily="34" charset="0"/>
              </a:rPr>
              <a:t>dolasci</a:t>
            </a:r>
            <a:r>
              <a:rPr lang="en-US" sz="1100" dirty="0">
                <a:latin typeface="Verdana" panose="020B0604030504040204" pitchFamily="34" charset="0"/>
                <a:ea typeface="Verdana" panose="020B0604030504040204" pitchFamily="34" charset="0"/>
              </a:rPr>
              <a:t> 6.653 – </a:t>
            </a:r>
            <a:r>
              <a:rPr lang="en-US" sz="1100" dirty="0" err="1">
                <a:latin typeface="Verdana" panose="020B0604030504040204" pitchFamily="34" charset="0"/>
                <a:ea typeface="Verdana" panose="020B0604030504040204" pitchFamily="34" charset="0"/>
              </a:rPr>
              <a:t>indeks</a:t>
            </a:r>
            <a:r>
              <a:rPr lang="en-US" sz="1100" dirty="0">
                <a:latin typeface="Verdana" panose="020B0604030504040204" pitchFamily="34" charset="0"/>
                <a:ea typeface="Verdana" panose="020B0604030504040204" pitchFamily="34" charset="0"/>
              </a:rPr>
              <a:t> 127; </a:t>
            </a:r>
            <a:r>
              <a:rPr lang="en-US" sz="1100" dirty="0" err="1">
                <a:latin typeface="Verdana" panose="020B0604030504040204" pitchFamily="34" charset="0"/>
                <a:ea typeface="Verdana" panose="020B0604030504040204" pitchFamily="34" charset="0"/>
              </a:rPr>
              <a:t>noćenja</a:t>
            </a:r>
            <a:r>
              <a:rPr lang="en-US" sz="1100" dirty="0">
                <a:latin typeface="Verdana" panose="020B0604030504040204" pitchFamily="34" charset="0"/>
                <a:ea typeface="Verdana" panose="020B0604030504040204" pitchFamily="34" charset="0"/>
              </a:rPr>
              <a:t>  40.089 – </a:t>
            </a:r>
            <a:r>
              <a:rPr lang="en-US" sz="1100" dirty="0" err="1">
                <a:latin typeface="Verdana" panose="020B0604030504040204" pitchFamily="34" charset="0"/>
                <a:ea typeface="Verdana" panose="020B0604030504040204" pitchFamily="34" charset="0"/>
              </a:rPr>
              <a:t>indeks</a:t>
            </a:r>
            <a:r>
              <a:rPr lang="en-US" sz="1100" dirty="0">
                <a:latin typeface="Verdana" panose="020B0604030504040204" pitchFamily="34" charset="0"/>
                <a:ea typeface="Verdana" panose="020B0604030504040204" pitchFamily="34" charset="0"/>
              </a:rPr>
              <a:t> 122),</a:t>
            </a:r>
          </a:p>
          <a:p>
            <a:r>
              <a:rPr lang="en-US" sz="1100" dirty="0">
                <a:latin typeface="Verdana" panose="020B0604030504040204" pitchFamily="34" charset="0"/>
                <a:ea typeface="Verdana" panose="020B0604030504040204" pitchFamily="34" charset="0"/>
              </a:rPr>
              <a:t>4. </a:t>
            </a:r>
            <a:r>
              <a:rPr lang="en-US" sz="1100" dirty="0" err="1">
                <a:latin typeface="Verdana" panose="020B0604030504040204" pitchFamily="34" charset="0"/>
                <a:ea typeface="Verdana" panose="020B0604030504040204" pitchFamily="34" charset="0"/>
              </a:rPr>
              <a:t>Poljska</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dolasci</a:t>
            </a:r>
            <a:r>
              <a:rPr lang="en-US" sz="1100" dirty="0">
                <a:latin typeface="Verdana" panose="020B0604030504040204" pitchFamily="34" charset="0"/>
                <a:ea typeface="Verdana" panose="020B0604030504040204" pitchFamily="34" charset="0"/>
              </a:rPr>
              <a:t> 5.047 - </a:t>
            </a:r>
            <a:r>
              <a:rPr lang="en-US" sz="1100" dirty="0" err="1">
                <a:latin typeface="Verdana" panose="020B0604030504040204" pitchFamily="34" charset="0"/>
                <a:ea typeface="Verdana" panose="020B0604030504040204" pitchFamily="34" charset="0"/>
              </a:rPr>
              <a:t>indeks</a:t>
            </a:r>
            <a:r>
              <a:rPr lang="en-US" sz="1100" dirty="0">
                <a:latin typeface="Verdana" panose="020B0604030504040204" pitchFamily="34" charset="0"/>
                <a:ea typeface="Verdana" panose="020B0604030504040204" pitchFamily="34" charset="0"/>
              </a:rPr>
              <a:t> 153; </a:t>
            </a:r>
            <a:r>
              <a:rPr lang="en-US" sz="1100" dirty="0" err="1">
                <a:latin typeface="Verdana" panose="020B0604030504040204" pitchFamily="34" charset="0"/>
                <a:ea typeface="Verdana" panose="020B0604030504040204" pitchFamily="34" charset="0"/>
              </a:rPr>
              <a:t>noćenja</a:t>
            </a:r>
            <a:r>
              <a:rPr lang="en-US" sz="1100" dirty="0">
                <a:latin typeface="Verdana" panose="020B0604030504040204" pitchFamily="34" charset="0"/>
                <a:ea typeface="Verdana" panose="020B0604030504040204" pitchFamily="34" charset="0"/>
              </a:rPr>
              <a:t> 33.002 – </a:t>
            </a:r>
            <a:r>
              <a:rPr lang="en-US" sz="1100" dirty="0" err="1">
                <a:latin typeface="Verdana" panose="020B0604030504040204" pitchFamily="34" charset="0"/>
                <a:ea typeface="Verdana" panose="020B0604030504040204" pitchFamily="34" charset="0"/>
              </a:rPr>
              <a:t>indeks</a:t>
            </a:r>
            <a:r>
              <a:rPr lang="en-US" sz="1100" dirty="0">
                <a:latin typeface="Verdana" panose="020B0604030504040204" pitchFamily="34" charset="0"/>
                <a:ea typeface="Verdana" panose="020B0604030504040204" pitchFamily="34" charset="0"/>
              </a:rPr>
              <a:t> 149),</a:t>
            </a:r>
          </a:p>
          <a:p>
            <a:r>
              <a:rPr lang="en-US" sz="1100" dirty="0">
                <a:latin typeface="Verdana" panose="020B0604030504040204" pitchFamily="34" charset="0"/>
                <a:ea typeface="Verdana" panose="020B0604030504040204" pitchFamily="34" charset="0"/>
              </a:rPr>
              <a:t>5. </a:t>
            </a:r>
            <a:r>
              <a:rPr lang="en-US" sz="1100" dirty="0" err="1">
                <a:latin typeface="Verdana" panose="020B0604030504040204" pitchFamily="34" charset="0"/>
                <a:ea typeface="Verdana" panose="020B0604030504040204" pitchFamily="34" charset="0"/>
              </a:rPr>
              <a:t>Češka</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dolasci</a:t>
            </a:r>
            <a:r>
              <a:rPr lang="en-US" sz="1100" dirty="0">
                <a:latin typeface="Verdana" panose="020B0604030504040204" pitchFamily="34" charset="0"/>
                <a:ea typeface="Verdana" panose="020B0604030504040204" pitchFamily="34" charset="0"/>
              </a:rPr>
              <a:t> 3.895 – </a:t>
            </a:r>
            <a:r>
              <a:rPr lang="en-US" sz="1100" dirty="0" err="1">
                <a:latin typeface="Verdana" panose="020B0604030504040204" pitchFamily="34" charset="0"/>
                <a:ea typeface="Verdana" panose="020B0604030504040204" pitchFamily="34" charset="0"/>
              </a:rPr>
              <a:t>indeks</a:t>
            </a:r>
            <a:r>
              <a:rPr lang="en-US" sz="1100" dirty="0">
                <a:latin typeface="Verdana" panose="020B0604030504040204" pitchFamily="34" charset="0"/>
                <a:ea typeface="Verdana" panose="020B0604030504040204" pitchFamily="34" charset="0"/>
              </a:rPr>
              <a:t> 119; </a:t>
            </a:r>
            <a:r>
              <a:rPr lang="en-US" sz="1100" dirty="0" err="1">
                <a:latin typeface="Verdana" panose="020B0604030504040204" pitchFamily="34" charset="0"/>
                <a:ea typeface="Verdana" panose="020B0604030504040204" pitchFamily="34" charset="0"/>
              </a:rPr>
              <a:t>noćenja</a:t>
            </a:r>
            <a:r>
              <a:rPr lang="en-US" sz="1100" dirty="0">
                <a:latin typeface="Verdana" panose="020B0604030504040204" pitchFamily="34" charset="0"/>
                <a:ea typeface="Verdana" panose="020B0604030504040204" pitchFamily="34" charset="0"/>
              </a:rPr>
              <a:t> 26.424 – </a:t>
            </a:r>
            <a:r>
              <a:rPr lang="en-US" sz="1100" dirty="0" err="1">
                <a:latin typeface="Verdana" panose="020B0604030504040204" pitchFamily="34" charset="0"/>
                <a:ea typeface="Verdana" panose="020B0604030504040204" pitchFamily="34" charset="0"/>
              </a:rPr>
              <a:t>indeks</a:t>
            </a:r>
            <a:r>
              <a:rPr lang="en-US" sz="1100" dirty="0">
                <a:latin typeface="Verdana" panose="020B0604030504040204" pitchFamily="34" charset="0"/>
                <a:ea typeface="Verdana" panose="020B0604030504040204" pitchFamily="34" charset="0"/>
              </a:rPr>
              <a:t> 115),</a:t>
            </a:r>
          </a:p>
          <a:p>
            <a:r>
              <a:rPr lang="en-US" sz="1100" dirty="0">
                <a:latin typeface="Verdana" panose="020B0604030504040204" pitchFamily="34" charset="0"/>
                <a:ea typeface="Verdana" panose="020B0604030504040204" pitchFamily="34" charset="0"/>
              </a:rPr>
              <a:t>6. </a:t>
            </a:r>
            <a:r>
              <a:rPr lang="en-US" sz="1100" dirty="0" err="1">
                <a:latin typeface="Verdana" panose="020B0604030504040204" pitchFamily="34" charset="0"/>
                <a:ea typeface="Verdana" panose="020B0604030504040204" pitchFamily="34" charset="0"/>
              </a:rPr>
              <a:t>Slovačka</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dolasci</a:t>
            </a:r>
            <a:r>
              <a:rPr lang="en-US" sz="1100" dirty="0">
                <a:latin typeface="Verdana" panose="020B0604030504040204" pitchFamily="34" charset="0"/>
                <a:ea typeface="Verdana" panose="020B0604030504040204" pitchFamily="34" charset="0"/>
              </a:rPr>
              <a:t> 3.199 – </a:t>
            </a:r>
            <a:r>
              <a:rPr lang="en-US" sz="1100" dirty="0" err="1">
                <a:latin typeface="Verdana" panose="020B0604030504040204" pitchFamily="34" charset="0"/>
                <a:ea typeface="Verdana" panose="020B0604030504040204" pitchFamily="34" charset="0"/>
              </a:rPr>
              <a:t>indeks</a:t>
            </a:r>
            <a:r>
              <a:rPr lang="en-US" sz="1100" dirty="0">
                <a:latin typeface="Verdana" panose="020B0604030504040204" pitchFamily="34" charset="0"/>
                <a:ea typeface="Verdana" panose="020B0604030504040204" pitchFamily="34" charset="0"/>
              </a:rPr>
              <a:t> 114; </a:t>
            </a:r>
            <a:r>
              <a:rPr lang="en-US" sz="1100" dirty="0" err="1">
                <a:latin typeface="Verdana" panose="020B0604030504040204" pitchFamily="34" charset="0"/>
                <a:ea typeface="Verdana" panose="020B0604030504040204" pitchFamily="34" charset="0"/>
              </a:rPr>
              <a:t>noćenja</a:t>
            </a:r>
            <a:r>
              <a:rPr lang="en-US" sz="1100" dirty="0">
                <a:latin typeface="Verdana" panose="020B0604030504040204" pitchFamily="34" charset="0"/>
                <a:ea typeface="Verdana" panose="020B0604030504040204" pitchFamily="34" charset="0"/>
              </a:rPr>
              <a:t> 22.966 – </a:t>
            </a:r>
            <a:r>
              <a:rPr lang="en-US" sz="1100" dirty="0" err="1">
                <a:latin typeface="Verdana" panose="020B0604030504040204" pitchFamily="34" charset="0"/>
                <a:ea typeface="Verdana" panose="020B0604030504040204" pitchFamily="34" charset="0"/>
              </a:rPr>
              <a:t>indeks</a:t>
            </a:r>
            <a:r>
              <a:rPr lang="en-US" sz="1100" dirty="0">
                <a:latin typeface="Verdana" panose="020B0604030504040204" pitchFamily="34" charset="0"/>
                <a:ea typeface="Verdana" panose="020B0604030504040204" pitchFamily="34" charset="0"/>
              </a:rPr>
              <a:t> 113),</a:t>
            </a:r>
          </a:p>
          <a:p>
            <a:r>
              <a:rPr lang="en-US" sz="1100" dirty="0">
                <a:latin typeface="Verdana" panose="020B0604030504040204" pitchFamily="34" charset="0"/>
                <a:ea typeface="Verdana" panose="020B0604030504040204" pitchFamily="34" charset="0"/>
              </a:rPr>
              <a:t>7. </a:t>
            </a:r>
            <a:r>
              <a:rPr lang="en-US" sz="1100" dirty="0" err="1">
                <a:latin typeface="Verdana" panose="020B0604030504040204" pitchFamily="34" charset="0"/>
                <a:ea typeface="Verdana" panose="020B0604030504040204" pitchFamily="34" charset="0"/>
              </a:rPr>
              <a:t>Mađarska</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dolasci</a:t>
            </a:r>
            <a:r>
              <a:rPr lang="en-US" sz="1100" dirty="0">
                <a:latin typeface="Verdana" panose="020B0604030504040204" pitchFamily="34" charset="0"/>
                <a:ea typeface="Verdana" panose="020B0604030504040204" pitchFamily="34" charset="0"/>
              </a:rPr>
              <a:t> 1.583 – </a:t>
            </a:r>
            <a:r>
              <a:rPr lang="en-US" sz="1100" dirty="0" err="1">
                <a:latin typeface="Verdana" panose="020B0604030504040204" pitchFamily="34" charset="0"/>
                <a:ea typeface="Verdana" panose="020B0604030504040204" pitchFamily="34" charset="0"/>
              </a:rPr>
              <a:t>indeks</a:t>
            </a:r>
            <a:r>
              <a:rPr lang="en-US" sz="1100" dirty="0">
                <a:latin typeface="Verdana" panose="020B0604030504040204" pitchFamily="34" charset="0"/>
                <a:ea typeface="Verdana" panose="020B0604030504040204" pitchFamily="34" charset="0"/>
              </a:rPr>
              <a:t> 103; </a:t>
            </a:r>
            <a:r>
              <a:rPr lang="en-US" sz="1100" dirty="0" err="1">
                <a:latin typeface="Verdana" panose="020B0604030504040204" pitchFamily="34" charset="0"/>
                <a:ea typeface="Verdana" panose="020B0604030504040204" pitchFamily="34" charset="0"/>
              </a:rPr>
              <a:t>noćenja</a:t>
            </a:r>
            <a:r>
              <a:rPr lang="en-US" sz="1100" dirty="0">
                <a:latin typeface="Verdana" panose="020B0604030504040204" pitchFamily="34" charset="0"/>
                <a:ea typeface="Verdana" panose="020B0604030504040204" pitchFamily="34" charset="0"/>
              </a:rPr>
              <a:t> 8.480 – </a:t>
            </a:r>
            <a:r>
              <a:rPr lang="en-US" sz="1100" dirty="0" err="1">
                <a:latin typeface="Verdana" panose="020B0604030504040204" pitchFamily="34" charset="0"/>
                <a:ea typeface="Verdana" panose="020B0604030504040204" pitchFamily="34" charset="0"/>
              </a:rPr>
              <a:t>indeks</a:t>
            </a:r>
            <a:r>
              <a:rPr lang="en-US" sz="1100" dirty="0">
                <a:latin typeface="Verdana" panose="020B0604030504040204" pitchFamily="34" charset="0"/>
                <a:ea typeface="Verdana" panose="020B0604030504040204" pitchFamily="34" charset="0"/>
              </a:rPr>
              <a:t> 100),</a:t>
            </a:r>
          </a:p>
          <a:p>
            <a:r>
              <a:rPr lang="en-US" sz="1100" dirty="0">
                <a:latin typeface="Verdana" panose="020B0604030504040204" pitchFamily="34" charset="0"/>
                <a:ea typeface="Verdana" panose="020B0604030504040204" pitchFamily="34" charset="0"/>
              </a:rPr>
              <a:t>8. </a:t>
            </a:r>
            <a:r>
              <a:rPr lang="en-US" sz="1100" dirty="0" err="1">
                <a:latin typeface="Verdana" panose="020B0604030504040204" pitchFamily="34" charset="0"/>
                <a:ea typeface="Verdana" panose="020B0604030504040204" pitchFamily="34" charset="0"/>
              </a:rPr>
              <a:t>Nizozemska</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dolasci</a:t>
            </a:r>
            <a:r>
              <a:rPr lang="en-US" sz="1100" dirty="0">
                <a:latin typeface="Verdana" panose="020B0604030504040204" pitchFamily="34" charset="0"/>
                <a:ea typeface="Verdana" panose="020B0604030504040204" pitchFamily="34" charset="0"/>
              </a:rPr>
              <a:t> 1.136 – </a:t>
            </a:r>
            <a:r>
              <a:rPr lang="en-US" sz="1100" dirty="0" err="1">
                <a:latin typeface="Verdana" panose="020B0604030504040204" pitchFamily="34" charset="0"/>
                <a:ea typeface="Verdana" panose="020B0604030504040204" pitchFamily="34" charset="0"/>
              </a:rPr>
              <a:t>indeks</a:t>
            </a:r>
            <a:r>
              <a:rPr lang="en-US" sz="1100" dirty="0">
                <a:latin typeface="Verdana" panose="020B0604030504040204" pitchFamily="34" charset="0"/>
                <a:ea typeface="Verdana" panose="020B0604030504040204" pitchFamily="34" charset="0"/>
              </a:rPr>
              <a:t> 152; </a:t>
            </a:r>
            <a:r>
              <a:rPr lang="en-US" sz="1100" dirty="0" err="1">
                <a:latin typeface="Verdana" panose="020B0604030504040204" pitchFamily="34" charset="0"/>
                <a:ea typeface="Verdana" panose="020B0604030504040204" pitchFamily="34" charset="0"/>
              </a:rPr>
              <a:t>noćenja</a:t>
            </a:r>
            <a:r>
              <a:rPr lang="en-US" sz="1100" dirty="0">
                <a:latin typeface="Verdana" panose="020B0604030504040204" pitchFamily="34" charset="0"/>
                <a:ea typeface="Verdana" panose="020B0604030504040204" pitchFamily="34" charset="0"/>
              </a:rPr>
              <a:t> 7.807 – </a:t>
            </a:r>
            <a:r>
              <a:rPr lang="en-US" sz="1100" dirty="0" err="1">
                <a:latin typeface="Verdana" panose="020B0604030504040204" pitchFamily="34" charset="0"/>
                <a:ea typeface="Verdana" panose="020B0604030504040204" pitchFamily="34" charset="0"/>
              </a:rPr>
              <a:t>indeks</a:t>
            </a:r>
            <a:r>
              <a:rPr lang="en-US" sz="1100" dirty="0">
                <a:latin typeface="Verdana" panose="020B0604030504040204" pitchFamily="34" charset="0"/>
                <a:ea typeface="Verdana" panose="020B0604030504040204" pitchFamily="34" charset="0"/>
              </a:rPr>
              <a:t> 148),</a:t>
            </a:r>
          </a:p>
          <a:p>
            <a:r>
              <a:rPr lang="en-US" sz="1100" dirty="0">
                <a:latin typeface="Verdana" panose="020B0604030504040204" pitchFamily="34" charset="0"/>
                <a:ea typeface="Verdana" panose="020B0604030504040204" pitchFamily="34" charset="0"/>
              </a:rPr>
              <a:t>9. </a:t>
            </a:r>
            <a:r>
              <a:rPr lang="en-US" sz="1100" dirty="0" err="1">
                <a:latin typeface="Verdana" panose="020B0604030504040204" pitchFamily="34" charset="0"/>
                <a:ea typeface="Verdana" panose="020B0604030504040204" pitchFamily="34" charset="0"/>
              </a:rPr>
              <a:t>Italija</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dolasci</a:t>
            </a:r>
            <a:r>
              <a:rPr lang="en-US" sz="1100" dirty="0">
                <a:latin typeface="Verdana" panose="020B0604030504040204" pitchFamily="34" charset="0"/>
                <a:ea typeface="Verdana" panose="020B0604030504040204" pitchFamily="34" charset="0"/>
              </a:rPr>
              <a:t> 1.080 – </a:t>
            </a:r>
            <a:r>
              <a:rPr lang="en-US" sz="1100" dirty="0" err="1">
                <a:latin typeface="Verdana" panose="020B0604030504040204" pitchFamily="34" charset="0"/>
                <a:ea typeface="Verdana" panose="020B0604030504040204" pitchFamily="34" charset="0"/>
              </a:rPr>
              <a:t>indeks</a:t>
            </a:r>
            <a:r>
              <a:rPr lang="en-US" sz="1100" dirty="0">
                <a:latin typeface="Verdana" panose="020B0604030504040204" pitchFamily="34" charset="0"/>
                <a:ea typeface="Verdana" panose="020B0604030504040204" pitchFamily="34" charset="0"/>
              </a:rPr>
              <a:t> 111; </a:t>
            </a:r>
            <a:r>
              <a:rPr lang="en-US" sz="1100" dirty="0" err="1">
                <a:latin typeface="Verdana" panose="020B0604030504040204" pitchFamily="34" charset="0"/>
                <a:ea typeface="Verdana" panose="020B0604030504040204" pitchFamily="34" charset="0"/>
              </a:rPr>
              <a:t>noćenja</a:t>
            </a:r>
            <a:r>
              <a:rPr lang="en-US" sz="1100" dirty="0">
                <a:latin typeface="Verdana" panose="020B0604030504040204" pitchFamily="34" charset="0"/>
                <a:ea typeface="Verdana" panose="020B0604030504040204" pitchFamily="34" charset="0"/>
              </a:rPr>
              <a:t> 6.563 – </a:t>
            </a:r>
            <a:r>
              <a:rPr lang="en-US" sz="1100" dirty="0" err="1">
                <a:latin typeface="Verdana" panose="020B0604030504040204" pitchFamily="34" charset="0"/>
                <a:ea typeface="Verdana" panose="020B0604030504040204" pitchFamily="34" charset="0"/>
              </a:rPr>
              <a:t>indeks</a:t>
            </a:r>
            <a:r>
              <a:rPr lang="en-US" sz="1100" dirty="0">
                <a:latin typeface="Verdana" panose="020B0604030504040204" pitchFamily="34" charset="0"/>
                <a:ea typeface="Verdana" panose="020B0604030504040204" pitchFamily="34" charset="0"/>
              </a:rPr>
              <a:t> 109),</a:t>
            </a:r>
          </a:p>
          <a:p>
            <a:r>
              <a:rPr lang="en-US" sz="1100" dirty="0">
                <a:latin typeface="Verdana" panose="020B0604030504040204" pitchFamily="34" charset="0"/>
                <a:ea typeface="Verdana" panose="020B0604030504040204" pitchFamily="34" charset="0"/>
              </a:rPr>
              <a:t>10. </a:t>
            </a:r>
            <a:r>
              <a:rPr lang="en-US" sz="1100" dirty="0" err="1">
                <a:latin typeface="Verdana" panose="020B0604030504040204" pitchFamily="34" charset="0"/>
                <a:ea typeface="Verdana" panose="020B0604030504040204" pitchFamily="34" charset="0"/>
              </a:rPr>
              <a:t>Švicarska</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dolasci</a:t>
            </a:r>
            <a:r>
              <a:rPr lang="en-US" sz="1100" dirty="0">
                <a:latin typeface="Verdana" panose="020B0604030504040204" pitchFamily="34" charset="0"/>
                <a:ea typeface="Verdana" panose="020B0604030504040204" pitchFamily="34" charset="0"/>
              </a:rPr>
              <a:t> 1.074 – </a:t>
            </a:r>
            <a:r>
              <a:rPr lang="en-US" sz="1100" dirty="0" err="1">
                <a:latin typeface="Verdana" panose="020B0604030504040204" pitchFamily="34" charset="0"/>
                <a:ea typeface="Verdana" panose="020B0604030504040204" pitchFamily="34" charset="0"/>
              </a:rPr>
              <a:t>indeks</a:t>
            </a:r>
            <a:r>
              <a:rPr lang="en-US" sz="1100" dirty="0">
                <a:latin typeface="Verdana" panose="020B0604030504040204" pitchFamily="34" charset="0"/>
                <a:ea typeface="Verdana" panose="020B0604030504040204" pitchFamily="34" charset="0"/>
              </a:rPr>
              <a:t> 167; </a:t>
            </a:r>
            <a:r>
              <a:rPr lang="en-US" sz="1100" dirty="0" err="1">
                <a:latin typeface="Verdana" panose="020B0604030504040204" pitchFamily="34" charset="0"/>
                <a:ea typeface="Verdana" panose="020B0604030504040204" pitchFamily="34" charset="0"/>
              </a:rPr>
              <a:t>noćenja</a:t>
            </a:r>
            <a:r>
              <a:rPr lang="en-US" sz="1100" dirty="0">
                <a:latin typeface="Verdana" panose="020B0604030504040204" pitchFamily="34" charset="0"/>
                <a:ea typeface="Verdana" panose="020B0604030504040204" pitchFamily="34" charset="0"/>
              </a:rPr>
              <a:t> 6.015 – </a:t>
            </a:r>
            <a:r>
              <a:rPr lang="en-US" sz="1100" dirty="0" err="1">
                <a:latin typeface="Verdana" panose="020B0604030504040204" pitchFamily="34" charset="0"/>
                <a:ea typeface="Verdana" panose="020B0604030504040204" pitchFamily="34" charset="0"/>
              </a:rPr>
              <a:t>indeks</a:t>
            </a:r>
            <a:r>
              <a:rPr lang="en-US" sz="1100" dirty="0">
                <a:latin typeface="Verdana" panose="020B0604030504040204" pitchFamily="34" charset="0"/>
                <a:ea typeface="Verdana" panose="020B0604030504040204" pitchFamily="34" charset="0"/>
              </a:rPr>
              <a:t> 150).</a:t>
            </a:r>
          </a:p>
          <a:p>
            <a:r>
              <a:rPr lang="en-US" sz="1100" dirty="0">
                <a:latin typeface="Verdana" panose="020B0604030504040204" pitchFamily="34" charset="0"/>
                <a:ea typeface="Verdana" panose="020B0604030504040204" pitchFamily="34" charset="0"/>
              </a:rPr>
              <a:t>Hrvatski </a:t>
            </a:r>
            <a:r>
              <a:rPr lang="en-US" sz="1100" dirty="0" err="1">
                <a:latin typeface="Verdana" panose="020B0604030504040204" pitchFamily="34" charset="0"/>
                <a:ea typeface="Verdana" panose="020B0604030504040204" pitchFamily="34" charset="0"/>
              </a:rPr>
              <a:t>turisti</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dolazaka</a:t>
            </a:r>
            <a:r>
              <a:rPr lang="en-US" sz="1100" dirty="0">
                <a:latin typeface="Verdana" panose="020B0604030504040204" pitchFamily="34" charset="0"/>
                <a:ea typeface="Verdana" panose="020B0604030504040204" pitchFamily="34" charset="0"/>
              </a:rPr>
              <a:t> 5.790 – </a:t>
            </a:r>
            <a:r>
              <a:rPr lang="en-US" sz="1100" dirty="0" err="1">
                <a:latin typeface="Verdana" panose="020B0604030504040204" pitchFamily="34" charset="0"/>
                <a:ea typeface="Verdana" panose="020B0604030504040204" pitchFamily="34" charset="0"/>
              </a:rPr>
              <a:t>indeks</a:t>
            </a:r>
            <a:r>
              <a:rPr lang="en-US" sz="1100" dirty="0">
                <a:latin typeface="Verdana" panose="020B0604030504040204" pitchFamily="34" charset="0"/>
                <a:ea typeface="Verdana" panose="020B0604030504040204" pitchFamily="34" charset="0"/>
              </a:rPr>
              <a:t> 126; </a:t>
            </a:r>
            <a:r>
              <a:rPr lang="en-US" sz="1100" dirty="0" err="1">
                <a:latin typeface="Verdana" panose="020B0604030504040204" pitchFamily="34" charset="0"/>
                <a:ea typeface="Verdana" panose="020B0604030504040204" pitchFamily="34" charset="0"/>
              </a:rPr>
              <a:t>noćenja</a:t>
            </a:r>
            <a:r>
              <a:rPr lang="en-US" sz="1100" dirty="0">
                <a:latin typeface="Verdana" panose="020B0604030504040204" pitchFamily="34" charset="0"/>
                <a:ea typeface="Verdana" panose="020B0604030504040204" pitchFamily="34" charset="0"/>
              </a:rPr>
              <a:t> 28.639 – </a:t>
            </a:r>
            <a:r>
              <a:rPr lang="en-US" sz="1100" dirty="0" err="1">
                <a:latin typeface="Verdana" panose="020B0604030504040204" pitchFamily="34" charset="0"/>
                <a:ea typeface="Verdana" panose="020B0604030504040204" pitchFamily="34" charset="0"/>
              </a:rPr>
              <a:t>indeks</a:t>
            </a:r>
            <a:r>
              <a:rPr lang="en-US" sz="1100" dirty="0">
                <a:latin typeface="Verdana" panose="020B0604030504040204" pitchFamily="34" charset="0"/>
                <a:ea typeface="Verdana" panose="020B0604030504040204" pitchFamily="34" charset="0"/>
              </a:rPr>
              <a:t> 116.</a:t>
            </a:r>
          </a:p>
          <a:p>
            <a:r>
              <a:rPr lang="en-US" sz="1100" dirty="0" err="1">
                <a:latin typeface="Verdana" panose="020B0604030504040204" pitchFamily="34" charset="0"/>
                <a:ea typeface="Verdana" panose="020B0604030504040204" pitchFamily="34" charset="0"/>
              </a:rPr>
              <a:t>Dužina</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boravka</a:t>
            </a:r>
            <a:r>
              <a:rPr lang="en-US" sz="1100" dirty="0">
                <a:latin typeface="Verdana" panose="020B0604030504040204" pitchFamily="34" charset="0"/>
                <a:ea typeface="Verdana" panose="020B0604030504040204" pitchFamily="34" charset="0"/>
              </a:rPr>
              <a:t> (od </a:t>
            </a:r>
            <a:r>
              <a:rPr lang="en-US" sz="1100" dirty="0" err="1">
                <a:latin typeface="Verdana" panose="020B0604030504040204" pitchFamily="34" charset="0"/>
                <a:ea typeface="Verdana" panose="020B0604030504040204" pitchFamily="34" charset="0"/>
              </a:rPr>
              <a:t>najvećeg</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prema</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najmanjem</a:t>
            </a:r>
            <a:r>
              <a:rPr lang="en-US" sz="1100" dirty="0">
                <a:latin typeface="Verdana" panose="020B0604030504040204" pitchFamily="34" charset="0"/>
                <a:ea typeface="Verdana" panose="020B0604030504040204" pitchFamily="34" charset="0"/>
              </a:rPr>
              <a:t> – 10 </a:t>
            </a:r>
            <a:r>
              <a:rPr lang="en-US" sz="1100" dirty="0" err="1">
                <a:latin typeface="Verdana" panose="020B0604030504040204" pitchFamily="34" charset="0"/>
                <a:ea typeface="Verdana" panose="020B0604030504040204" pitchFamily="34" charset="0"/>
              </a:rPr>
              <a:t>najvećih</a:t>
            </a:r>
            <a:r>
              <a:rPr lang="en-US" sz="1100" dirty="0">
                <a:latin typeface="Verdana" panose="020B0604030504040204" pitchFamily="34" charset="0"/>
                <a:ea typeface="Verdana" panose="020B0604030504040204" pitchFamily="34" charset="0"/>
              </a:rPr>
              <a:t>):</a:t>
            </a:r>
          </a:p>
          <a:p>
            <a:r>
              <a:rPr lang="en-US" sz="1100" dirty="0">
                <a:latin typeface="Verdana" panose="020B0604030504040204" pitchFamily="34" charset="0"/>
                <a:ea typeface="Verdana" panose="020B0604030504040204" pitchFamily="34" charset="0"/>
              </a:rPr>
              <a:t>1. </a:t>
            </a:r>
            <a:r>
              <a:rPr lang="en-US" sz="1100" dirty="0" err="1">
                <a:latin typeface="Verdana" panose="020B0604030504040204" pitchFamily="34" charset="0"/>
                <a:ea typeface="Verdana" panose="020B0604030504040204" pitchFamily="34" charset="0"/>
              </a:rPr>
              <a:t>Njemačka</a:t>
            </a:r>
            <a:r>
              <a:rPr lang="en-US" sz="1100" dirty="0">
                <a:latin typeface="Verdana" panose="020B0604030504040204" pitchFamily="34" charset="0"/>
                <a:ea typeface="Verdana" panose="020B0604030504040204" pitchFamily="34" charset="0"/>
              </a:rPr>
              <a:t> 7,50 dana                6. </a:t>
            </a:r>
            <a:r>
              <a:rPr lang="en-US" sz="1100" dirty="0" err="1">
                <a:latin typeface="Verdana" panose="020B0604030504040204" pitchFamily="34" charset="0"/>
                <a:ea typeface="Verdana" panose="020B0604030504040204" pitchFamily="34" charset="0"/>
              </a:rPr>
              <a:t>Italija</a:t>
            </a:r>
            <a:r>
              <a:rPr lang="en-US" sz="1100" dirty="0">
                <a:latin typeface="Verdana" panose="020B0604030504040204" pitchFamily="34" charset="0"/>
                <a:ea typeface="Verdana" panose="020B0604030504040204" pitchFamily="34" charset="0"/>
              </a:rPr>
              <a:t> 6,08 dana</a:t>
            </a:r>
          </a:p>
          <a:p>
            <a:r>
              <a:rPr lang="en-US" sz="1100" dirty="0">
                <a:latin typeface="Verdana" panose="020B0604030504040204" pitchFamily="34" charset="0"/>
                <a:ea typeface="Verdana" panose="020B0604030504040204" pitchFamily="34" charset="0"/>
              </a:rPr>
              <a:t>2.  </a:t>
            </a:r>
            <a:r>
              <a:rPr lang="en-US" sz="1100" dirty="0" err="1">
                <a:latin typeface="Verdana" panose="020B0604030504040204" pitchFamily="34" charset="0"/>
                <a:ea typeface="Verdana" panose="020B0604030504040204" pitchFamily="34" charset="0"/>
              </a:rPr>
              <a:t>Slovačka</a:t>
            </a:r>
            <a:r>
              <a:rPr lang="en-US" sz="1100" dirty="0">
                <a:latin typeface="Verdana" panose="020B0604030504040204" pitchFamily="34" charset="0"/>
                <a:ea typeface="Verdana" panose="020B0604030504040204" pitchFamily="34" charset="0"/>
              </a:rPr>
              <a:t> 7,18 dana                 7. Slovenija 6,02 dana</a:t>
            </a:r>
          </a:p>
          <a:p>
            <a:r>
              <a:rPr lang="en-US" sz="1100" dirty="0">
                <a:latin typeface="Verdana" panose="020B0604030504040204" pitchFamily="34" charset="0"/>
                <a:ea typeface="Verdana" panose="020B0604030504040204" pitchFamily="34" charset="0"/>
              </a:rPr>
              <a:t>3.  </a:t>
            </a:r>
            <a:r>
              <a:rPr lang="en-US" sz="1100" dirty="0" err="1">
                <a:latin typeface="Verdana" panose="020B0604030504040204" pitchFamily="34" charset="0"/>
                <a:ea typeface="Verdana" panose="020B0604030504040204" pitchFamily="34" charset="0"/>
              </a:rPr>
              <a:t>Nizozemska</a:t>
            </a:r>
            <a:r>
              <a:rPr lang="en-US" sz="1100" dirty="0">
                <a:latin typeface="Verdana" panose="020B0604030504040204" pitchFamily="34" charset="0"/>
                <a:ea typeface="Verdana" panose="020B0604030504040204" pitchFamily="34" charset="0"/>
              </a:rPr>
              <a:t> 6,87 dana             8. </a:t>
            </a:r>
            <a:r>
              <a:rPr lang="en-US" sz="1100" dirty="0" err="1">
                <a:latin typeface="Verdana" panose="020B0604030504040204" pitchFamily="34" charset="0"/>
                <a:ea typeface="Verdana" panose="020B0604030504040204" pitchFamily="34" charset="0"/>
              </a:rPr>
              <a:t>Austrija</a:t>
            </a:r>
            <a:r>
              <a:rPr lang="en-US" sz="1100" dirty="0">
                <a:latin typeface="Verdana" panose="020B0604030504040204" pitchFamily="34" charset="0"/>
                <a:ea typeface="Verdana" panose="020B0604030504040204" pitchFamily="34" charset="0"/>
              </a:rPr>
              <a:t> 5,99 dana</a:t>
            </a:r>
          </a:p>
          <a:p>
            <a:r>
              <a:rPr lang="en-US" sz="1100" dirty="0">
                <a:latin typeface="Verdana" panose="020B0604030504040204" pitchFamily="34" charset="0"/>
                <a:ea typeface="Verdana" panose="020B0604030504040204" pitchFamily="34" charset="0"/>
              </a:rPr>
              <a:t>4.  </a:t>
            </a:r>
            <a:r>
              <a:rPr lang="en-US" sz="1100" dirty="0" err="1">
                <a:latin typeface="Verdana" panose="020B0604030504040204" pitchFamily="34" charset="0"/>
                <a:ea typeface="Verdana" panose="020B0604030504040204" pitchFamily="34" charset="0"/>
              </a:rPr>
              <a:t>Češka</a:t>
            </a:r>
            <a:r>
              <a:rPr lang="en-US" sz="1100" dirty="0">
                <a:latin typeface="Verdana" panose="020B0604030504040204" pitchFamily="34" charset="0"/>
                <a:ea typeface="Verdana" panose="020B0604030504040204" pitchFamily="34" charset="0"/>
              </a:rPr>
              <a:t> 6,78 dana                      9. </a:t>
            </a:r>
            <a:r>
              <a:rPr lang="en-US" sz="1100" dirty="0" err="1">
                <a:latin typeface="Verdana" panose="020B0604030504040204" pitchFamily="34" charset="0"/>
                <a:ea typeface="Verdana" panose="020B0604030504040204" pitchFamily="34" charset="0"/>
              </a:rPr>
              <a:t>Švicarska</a:t>
            </a:r>
            <a:r>
              <a:rPr lang="en-US" sz="1100" dirty="0">
                <a:latin typeface="Verdana" panose="020B0604030504040204" pitchFamily="34" charset="0"/>
                <a:ea typeface="Verdana" panose="020B0604030504040204" pitchFamily="34" charset="0"/>
              </a:rPr>
              <a:t> 5,60 dana</a:t>
            </a:r>
          </a:p>
          <a:p>
            <a:r>
              <a:rPr lang="en-US" sz="1100" dirty="0">
                <a:latin typeface="Verdana" panose="020B0604030504040204" pitchFamily="34" charset="0"/>
                <a:ea typeface="Verdana" panose="020B0604030504040204" pitchFamily="34" charset="0"/>
              </a:rPr>
              <a:t>5.  </a:t>
            </a:r>
            <a:r>
              <a:rPr lang="en-US" sz="1100" dirty="0" err="1">
                <a:latin typeface="Verdana" panose="020B0604030504040204" pitchFamily="34" charset="0"/>
                <a:ea typeface="Verdana" panose="020B0604030504040204" pitchFamily="34" charset="0"/>
              </a:rPr>
              <a:t>Poljska</a:t>
            </a:r>
            <a:r>
              <a:rPr lang="en-US" sz="1100" dirty="0">
                <a:latin typeface="Verdana" panose="020B0604030504040204" pitchFamily="34" charset="0"/>
                <a:ea typeface="Verdana" panose="020B0604030504040204" pitchFamily="34" charset="0"/>
              </a:rPr>
              <a:t> 6,54 dana                   10. </a:t>
            </a:r>
            <a:r>
              <a:rPr lang="en-US" sz="1100" dirty="0" err="1">
                <a:latin typeface="Verdana" panose="020B0604030504040204" pitchFamily="34" charset="0"/>
                <a:ea typeface="Verdana" panose="020B0604030504040204" pitchFamily="34" charset="0"/>
              </a:rPr>
              <a:t>Mađarska</a:t>
            </a:r>
            <a:r>
              <a:rPr lang="en-US" sz="1100" dirty="0">
                <a:latin typeface="Verdana" panose="020B0604030504040204" pitchFamily="34" charset="0"/>
                <a:ea typeface="Verdana" panose="020B0604030504040204" pitchFamily="34" charset="0"/>
              </a:rPr>
              <a:t> 5,36 dana   </a:t>
            </a:r>
          </a:p>
          <a:p>
            <a:r>
              <a:rPr lang="en-US" sz="1100" dirty="0">
                <a:latin typeface="Verdana" panose="020B0604030504040204" pitchFamily="34" charset="0"/>
                <a:ea typeface="Verdana" panose="020B0604030504040204" pitchFamily="34" charset="0"/>
              </a:rPr>
              <a:t>Hrvati </a:t>
            </a:r>
            <a:r>
              <a:rPr lang="en-US" sz="1100" dirty="0" err="1">
                <a:latin typeface="Verdana" panose="020B0604030504040204" pitchFamily="34" charset="0"/>
                <a:ea typeface="Verdana" panose="020B0604030504040204" pitchFamily="34" charset="0"/>
              </a:rPr>
              <a:t>prosječno</a:t>
            </a:r>
            <a:r>
              <a:rPr lang="en-US" sz="1100" dirty="0">
                <a:latin typeface="Verdana" panose="020B0604030504040204" pitchFamily="34" charset="0"/>
                <a:ea typeface="Verdana" panose="020B0604030504040204" pitchFamily="34" charset="0"/>
              </a:rPr>
              <a:t> </a:t>
            </a:r>
            <a:r>
              <a:rPr lang="en-US" sz="1100" dirty="0" err="1">
                <a:latin typeface="Verdana" panose="020B0604030504040204" pitchFamily="34" charset="0"/>
                <a:ea typeface="Verdana" panose="020B0604030504040204" pitchFamily="34" charset="0"/>
              </a:rPr>
              <a:t>borave</a:t>
            </a:r>
            <a:r>
              <a:rPr lang="en-US" sz="1100" dirty="0">
                <a:latin typeface="Verdana" panose="020B0604030504040204" pitchFamily="34" charset="0"/>
                <a:ea typeface="Verdana" panose="020B0604030504040204" pitchFamily="34" charset="0"/>
              </a:rPr>
              <a:t> 4,95 dana. </a:t>
            </a:r>
          </a:p>
          <a:p>
            <a:endParaRPr lang="en-US" sz="1100" dirty="0">
              <a:latin typeface="Verdana" panose="020B0604030504040204" pitchFamily="34" charset="0"/>
              <a:ea typeface="Verdana" panose="020B0604030504040204" pitchFamily="34" charset="0"/>
            </a:endParaRPr>
          </a:p>
          <a:p>
            <a:endParaRPr lang="en-150" sz="11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571557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graphicFrame>
        <p:nvGraphicFramePr>
          <p:cNvPr id="13" name="Grafikon 12">
            <a:extLst>
              <a:ext uri="{FF2B5EF4-FFF2-40B4-BE49-F238E27FC236}">
                <a16:creationId xmlns:a16="http://schemas.microsoft.com/office/drawing/2014/main" id="{599BE349-B026-D64C-D9CE-B3A5DE3760A4}"/>
              </a:ext>
            </a:extLst>
          </p:cNvPr>
          <p:cNvGraphicFramePr>
            <a:graphicFrameLocks/>
          </p:cNvGraphicFramePr>
          <p:nvPr>
            <p:extLst>
              <p:ext uri="{D42A27DB-BD31-4B8C-83A1-F6EECF244321}">
                <p14:modId xmlns:p14="http://schemas.microsoft.com/office/powerpoint/2010/main" val="802508210"/>
              </p:ext>
            </p:extLst>
          </p:nvPr>
        </p:nvGraphicFramePr>
        <p:xfrm>
          <a:off x="613611" y="606286"/>
          <a:ext cx="5931568" cy="7976239"/>
        </p:xfrm>
        <a:graphic>
          <a:graphicData uri="http://schemas.openxmlformats.org/drawingml/2006/chart">
            <c:chart xmlns:c="http://schemas.openxmlformats.org/drawingml/2006/chart" xmlns:r="http://schemas.openxmlformats.org/officeDocument/2006/relationships" r:id="rId2"/>
          </a:graphicData>
        </a:graphic>
      </p:graphicFrame>
      <p:sp>
        <p:nvSpPr>
          <p:cNvPr id="14" name="TekstniOkvir 13">
            <a:extLst>
              <a:ext uri="{FF2B5EF4-FFF2-40B4-BE49-F238E27FC236}">
                <a16:creationId xmlns:a16="http://schemas.microsoft.com/office/drawing/2014/main" id="{8DD53F4F-3B03-7349-1797-0218709DBFBD}"/>
              </a:ext>
            </a:extLst>
          </p:cNvPr>
          <p:cNvSpPr txBox="1"/>
          <p:nvPr/>
        </p:nvSpPr>
        <p:spPr>
          <a:xfrm>
            <a:off x="2839000" y="4850943"/>
            <a:ext cx="1480790" cy="276999"/>
          </a:xfrm>
          <a:prstGeom prst="rect">
            <a:avLst/>
          </a:prstGeom>
          <a:noFill/>
        </p:spPr>
        <p:txBody>
          <a:bodyPr wrap="none" rtlCol="0">
            <a:spAutoFit/>
          </a:bodyPr>
          <a:lstStyle/>
          <a:p>
            <a:r>
              <a:rPr lang="en-US" sz="1200" dirty="0">
                <a:latin typeface="Verdana" panose="020B0604030504040204" pitchFamily="34" charset="0"/>
                <a:ea typeface="Verdana" panose="020B0604030504040204" pitchFamily="34" charset="0"/>
              </a:rPr>
              <a:t>Izvor: eVisitor.hr</a:t>
            </a:r>
            <a:endParaRPr lang="en-150" sz="12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41700980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C29BE64-87F6-4E65-3DF6-173E31ED365E}"/>
              </a:ext>
            </a:extLst>
          </p:cNvPr>
          <p:cNvSpPr>
            <a:spLocks noGrp="1"/>
          </p:cNvSpPr>
          <p:nvPr>
            <p:ph type="title"/>
          </p:nvPr>
        </p:nvSpPr>
        <p:spPr>
          <a:xfrm>
            <a:off x="576072" y="780288"/>
            <a:ext cx="5467541" cy="797052"/>
          </a:xfrm>
        </p:spPr>
        <p:txBody>
          <a:bodyPr>
            <a:normAutofit/>
          </a:bodyPr>
          <a:lstStyle/>
          <a:p>
            <a:r>
              <a:rPr lang="en-US" sz="1200" dirty="0">
                <a:latin typeface="Verdana" panose="020B0604030504040204" pitchFamily="34" charset="0"/>
                <a:ea typeface="Verdana" panose="020B0604030504040204" pitchFamily="34" charset="0"/>
              </a:rPr>
              <a:t>TABLICA 2: </a:t>
            </a:r>
            <a:r>
              <a:rPr lang="en-US" sz="1200" dirty="0" err="1">
                <a:latin typeface="Verdana" panose="020B0604030504040204" pitchFamily="34" charset="0"/>
                <a:ea typeface="Verdana" panose="020B0604030504040204" pitchFamily="34" charset="0"/>
              </a:rPr>
              <a:t>noćenja</a:t>
            </a:r>
            <a:r>
              <a:rPr lang="en-US" sz="1200" dirty="0">
                <a:latin typeface="Verdana" panose="020B0604030504040204" pitchFamily="34" charset="0"/>
                <a:ea typeface="Verdana" panose="020B0604030504040204" pitchFamily="34" charset="0"/>
              </a:rPr>
              <a:t> turista </a:t>
            </a:r>
            <a:r>
              <a:rPr lang="en-US" sz="1200" dirty="0" err="1">
                <a:latin typeface="Verdana" panose="020B0604030504040204" pitchFamily="34" charset="0"/>
                <a:ea typeface="Verdana" panose="020B0604030504040204" pitchFamily="34" charset="0"/>
              </a:rPr>
              <a:t>prema</a:t>
            </a:r>
            <a:r>
              <a:rPr lang="en-US" sz="1200" dirty="0">
                <a:latin typeface="Verdana" panose="020B0604030504040204" pitchFamily="34" charset="0"/>
                <a:ea typeface="Verdana" panose="020B0604030504040204" pitchFamily="34" charset="0"/>
              </a:rPr>
              <a:t> </a:t>
            </a:r>
            <a:r>
              <a:rPr lang="en-US" sz="1200" dirty="0" err="1">
                <a:latin typeface="Verdana" panose="020B0604030504040204" pitchFamily="34" charset="0"/>
                <a:ea typeface="Verdana" panose="020B0604030504040204" pitchFamily="34" charset="0"/>
              </a:rPr>
              <a:t>vrsti</a:t>
            </a:r>
            <a:r>
              <a:rPr lang="en-US" sz="1200" dirty="0">
                <a:latin typeface="Verdana" panose="020B0604030504040204" pitchFamily="34" charset="0"/>
                <a:ea typeface="Verdana" panose="020B0604030504040204" pitchFamily="34" charset="0"/>
              </a:rPr>
              <a:t> </a:t>
            </a:r>
            <a:r>
              <a:rPr lang="en-US" sz="1200" dirty="0" err="1">
                <a:latin typeface="Verdana" panose="020B0604030504040204" pitchFamily="34" charset="0"/>
                <a:ea typeface="Verdana" panose="020B0604030504040204" pitchFamily="34" charset="0"/>
              </a:rPr>
              <a:t>smještaja</a:t>
            </a:r>
            <a:r>
              <a:rPr lang="en-US" sz="1200" dirty="0">
                <a:latin typeface="Verdana" panose="020B0604030504040204" pitchFamily="34" charset="0"/>
                <a:ea typeface="Verdana" panose="020B0604030504040204" pitchFamily="34" charset="0"/>
              </a:rPr>
              <a:t> (</a:t>
            </a:r>
            <a:r>
              <a:rPr lang="en-US" sz="1200" dirty="0" err="1">
                <a:latin typeface="Verdana" panose="020B0604030504040204" pitchFamily="34" charset="0"/>
                <a:ea typeface="Verdana" panose="020B0604030504040204" pitchFamily="34" charset="0"/>
              </a:rPr>
              <a:t>komercijalni</a:t>
            </a:r>
            <a:r>
              <a:rPr lang="en-US" sz="1200" dirty="0">
                <a:latin typeface="Verdana" panose="020B0604030504040204" pitchFamily="34" charset="0"/>
                <a:ea typeface="Verdana" panose="020B0604030504040204" pitchFamily="34" charset="0"/>
              </a:rPr>
              <a:t>)</a:t>
            </a:r>
            <a:endParaRPr lang="en-150" sz="1200" dirty="0">
              <a:latin typeface="Verdana" panose="020B0604030504040204" pitchFamily="34" charset="0"/>
              <a:ea typeface="Verdana" panose="020B0604030504040204" pitchFamily="34" charset="0"/>
            </a:endParaRPr>
          </a:p>
        </p:txBody>
      </p:sp>
      <p:graphicFrame>
        <p:nvGraphicFramePr>
          <p:cNvPr id="5" name="Rezervirano mjesto sadržaja 4">
            <a:extLst>
              <a:ext uri="{FF2B5EF4-FFF2-40B4-BE49-F238E27FC236}">
                <a16:creationId xmlns:a16="http://schemas.microsoft.com/office/drawing/2014/main" id="{A386164E-6A51-4C25-9E97-FCAD8CEE5D59}"/>
              </a:ext>
            </a:extLst>
          </p:cNvPr>
          <p:cNvGraphicFramePr>
            <a:graphicFrameLocks noGrp="1"/>
          </p:cNvGraphicFramePr>
          <p:nvPr>
            <p:ph idx="1"/>
            <p:extLst>
              <p:ext uri="{D42A27DB-BD31-4B8C-83A1-F6EECF244321}">
                <p14:modId xmlns:p14="http://schemas.microsoft.com/office/powerpoint/2010/main" val="2231477271"/>
              </p:ext>
            </p:extLst>
          </p:nvPr>
        </p:nvGraphicFramePr>
        <p:xfrm>
          <a:off x="405796" y="1432560"/>
          <a:ext cx="5896984" cy="3025140"/>
        </p:xfrm>
        <a:graphic>
          <a:graphicData uri="http://schemas.openxmlformats.org/drawingml/2006/table">
            <a:tbl>
              <a:tblPr firstRow="1" bandRow="1">
                <a:tableStyleId>{5C22544A-7EE6-4342-B048-85BDC9FD1C3A}</a:tableStyleId>
              </a:tblPr>
              <a:tblGrid>
                <a:gridCol w="938530">
                  <a:extLst>
                    <a:ext uri="{9D8B030D-6E8A-4147-A177-3AD203B41FA5}">
                      <a16:colId xmlns:a16="http://schemas.microsoft.com/office/drawing/2014/main" val="2456985110"/>
                    </a:ext>
                  </a:extLst>
                </a:gridCol>
                <a:gridCol w="640917">
                  <a:extLst>
                    <a:ext uri="{9D8B030D-6E8A-4147-A177-3AD203B41FA5}">
                      <a16:colId xmlns:a16="http://schemas.microsoft.com/office/drawing/2014/main" val="3255133529"/>
                    </a:ext>
                  </a:extLst>
                </a:gridCol>
                <a:gridCol w="877812">
                  <a:extLst>
                    <a:ext uri="{9D8B030D-6E8A-4147-A177-3AD203B41FA5}">
                      <a16:colId xmlns:a16="http://schemas.microsoft.com/office/drawing/2014/main" val="888169759"/>
                    </a:ext>
                  </a:extLst>
                </a:gridCol>
                <a:gridCol w="997528">
                  <a:extLst>
                    <a:ext uri="{9D8B030D-6E8A-4147-A177-3AD203B41FA5}">
                      <a16:colId xmlns:a16="http://schemas.microsoft.com/office/drawing/2014/main" val="2324157449"/>
                    </a:ext>
                  </a:extLst>
                </a:gridCol>
                <a:gridCol w="921117">
                  <a:extLst>
                    <a:ext uri="{9D8B030D-6E8A-4147-A177-3AD203B41FA5}">
                      <a16:colId xmlns:a16="http://schemas.microsoft.com/office/drawing/2014/main" val="2090416000"/>
                    </a:ext>
                  </a:extLst>
                </a:gridCol>
                <a:gridCol w="707014">
                  <a:extLst>
                    <a:ext uri="{9D8B030D-6E8A-4147-A177-3AD203B41FA5}">
                      <a16:colId xmlns:a16="http://schemas.microsoft.com/office/drawing/2014/main" val="207197039"/>
                    </a:ext>
                  </a:extLst>
                </a:gridCol>
                <a:gridCol w="814066">
                  <a:extLst>
                    <a:ext uri="{9D8B030D-6E8A-4147-A177-3AD203B41FA5}">
                      <a16:colId xmlns:a16="http://schemas.microsoft.com/office/drawing/2014/main" val="1876164530"/>
                    </a:ext>
                  </a:extLst>
                </a:gridCol>
              </a:tblGrid>
              <a:tr h="370840">
                <a:tc>
                  <a:txBody>
                    <a:bodyPr/>
                    <a:lstStyle/>
                    <a:p>
                      <a:endParaRPr lang="en-US" dirty="0"/>
                    </a:p>
                    <a:p>
                      <a:r>
                        <a:rPr lang="en-US" dirty="0" err="1">
                          <a:solidFill>
                            <a:schemeClr val="tx1"/>
                          </a:solidFill>
                        </a:rPr>
                        <a:t>Dolasci</a:t>
                      </a:r>
                      <a:r>
                        <a:rPr lang="en-US" dirty="0">
                          <a:solidFill>
                            <a:schemeClr val="tx1"/>
                          </a:solidFill>
                        </a:rPr>
                        <a:t> /</a:t>
                      </a:r>
                    </a:p>
                    <a:p>
                      <a:r>
                        <a:rPr lang="en-US" dirty="0" err="1">
                          <a:solidFill>
                            <a:schemeClr val="tx1"/>
                          </a:solidFill>
                        </a:rPr>
                        <a:t>noćenja</a:t>
                      </a:r>
                      <a:endParaRPr lang="en-1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endParaRPr lang="en-US" dirty="0">
                        <a:solidFill>
                          <a:schemeClr val="tx1"/>
                        </a:solidFill>
                      </a:endParaRPr>
                    </a:p>
                    <a:p>
                      <a:r>
                        <a:rPr lang="en-US" sz="1100" dirty="0">
                          <a:solidFill>
                            <a:schemeClr val="tx1"/>
                          </a:solidFill>
                        </a:rPr>
                        <a:t>Godine / </a:t>
                      </a:r>
                      <a:r>
                        <a:rPr lang="en-US" sz="1100" dirty="0" err="1">
                          <a:solidFill>
                            <a:schemeClr val="tx1"/>
                          </a:solidFill>
                        </a:rPr>
                        <a:t>indeks</a:t>
                      </a:r>
                      <a:endParaRPr lang="en-150" sz="11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en-US" dirty="0">
                        <a:solidFill>
                          <a:schemeClr val="bg1"/>
                        </a:solidFill>
                      </a:endParaRPr>
                    </a:p>
                    <a:p>
                      <a:pPr algn="ctr"/>
                      <a:r>
                        <a:rPr lang="en-US" dirty="0" err="1">
                          <a:solidFill>
                            <a:schemeClr val="tx1"/>
                          </a:solidFill>
                        </a:rPr>
                        <a:t>kampovi</a:t>
                      </a:r>
                      <a:endParaRPr lang="en-1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dirty="0" err="1">
                          <a:solidFill>
                            <a:schemeClr val="tx1"/>
                          </a:solidFill>
                        </a:rPr>
                        <a:t>Objekti</a:t>
                      </a:r>
                      <a:endParaRPr lang="en-US" dirty="0">
                        <a:solidFill>
                          <a:schemeClr val="tx1"/>
                        </a:solidFill>
                      </a:endParaRPr>
                    </a:p>
                    <a:p>
                      <a:pPr algn="ctr"/>
                      <a:r>
                        <a:rPr lang="en-US" dirty="0">
                          <a:solidFill>
                            <a:schemeClr val="tx1"/>
                          </a:solidFill>
                        </a:rPr>
                        <a:t>u</a:t>
                      </a:r>
                    </a:p>
                    <a:p>
                      <a:pPr algn="ctr"/>
                      <a:r>
                        <a:rPr lang="en-US" sz="1200" dirty="0" err="1">
                          <a:solidFill>
                            <a:schemeClr val="tx1"/>
                          </a:solidFill>
                        </a:rPr>
                        <a:t>domaćinstvu</a:t>
                      </a:r>
                      <a:endParaRPr lang="en-150"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en-US" dirty="0">
                        <a:solidFill>
                          <a:schemeClr val="tx1"/>
                        </a:solidFill>
                      </a:endParaRPr>
                    </a:p>
                    <a:p>
                      <a:pPr algn="ctr"/>
                      <a:r>
                        <a:rPr lang="en-US" dirty="0" err="1">
                          <a:solidFill>
                            <a:schemeClr val="tx1"/>
                          </a:solidFill>
                        </a:rPr>
                        <a:t>Ostali</a:t>
                      </a:r>
                      <a:r>
                        <a:rPr lang="en-US" dirty="0">
                          <a:solidFill>
                            <a:schemeClr val="tx1"/>
                          </a:solidFill>
                        </a:rPr>
                        <a:t> ug. </a:t>
                      </a:r>
                      <a:r>
                        <a:rPr lang="en-US" dirty="0" err="1">
                          <a:solidFill>
                            <a:schemeClr val="tx1"/>
                          </a:solidFill>
                        </a:rPr>
                        <a:t>objekti</a:t>
                      </a:r>
                      <a:endParaRPr lang="en-1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en-US" sz="1400" dirty="0">
                        <a:solidFill>
                          <a:schemeClr val="tx1"/>
                        </a:solidFill>
                      </a:endParaRPr>
                    </a:p>
                    <a:p>
                      <a:pPr algn="ctr"/>
                      <a:r>
                        <a:rPr lang="en-US" sz="1400" dirty="0" err="1">
                          <a:solidFill>
                            <a:schemeClr val="tx1"/>
                          </a:solidFill>
                        </a:rPr>
                        <a:t>hoteli</a:t>
                      </a:r>
                      <a:endParaRPr lang="en-150"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en-US" dirty="0">
                        <a:solidFill>
                          <a:schemeClr val="tx1"/>
                        </a:solidFill>
                      </a:endParaRPr>
                    </a:p>
                    <a:p>
                      <a:pPr algn="ctr"/>
                      <a:r>
                        <a:rPr lang="en-US" dirty="0" err="1">
                          <a:solidFill>
                            <a:schemeClr val="tx1"/>
                          </a:solidFill>
                        </a:rPr>
                        <a:t>restorani</a:t>
                      </a:r>
                      <a:endParaRPr lang="en-1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51565972"/>
                  </a:ext>
                </a:extLst>
              </a:tr>
              <a:tr h="370840">
                <a:tc rowSpan="3">
                  <a:txBody>
                    <a:bodyPr/>
                    <a:lstStyle/>
                    <a:p>
                      <a:endParaRPr lang="en-US" dirty="0"/>
                    </a:p>
                    <a:p>
                      <a:endParaRPr lang="en-US" dirty="0"/>
                    </a:p>
                    <a:p>
                      <a:r>
                        <a:rPr lang="en-US" dirty="0"/>
                        <a:t>DOLASCI</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2025.</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34.356</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9.605</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1.011</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750</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4</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07169120"/>
                  </a:ext>
                </a:extLst>
              </a:tr>
              <a:tr h="370840">
                <a:tc vMerge="1">
                  <a:txBody>
                    <a:bodyPr/>
                    <a:lstStyle/>
                    <a:p>
                      <a:endParaRPr lang="en-150" dirty="0"/>
                    </a:p>
                  </a:txBody>
                  <a:tcPr/>
                </a:tc>
                <a:tc>
                  <a:txBody>
                    <a:bodyPr/>
                    <a:lstStyle/>
                    <a:p>
                      <a:pPr algn="ctr"/>
                      <a:r>
                        <a:rPr lang="en-US" dirty="0"/>
                        <a:t>2024.</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21.469</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9.953</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1.039</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667</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9</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52717693"/>
                  </a:ext>
                </a:extLst>
              </a:tr>
              <a:tr h="370840">
                <a:tc vMerge="1">
                  <a:txBody>
                    <a:bodyPr/>
                    <a:lstStyle/>
                    <a:p>
                      <a:endParaRPr lang="en-150" dirty="0"/>
                    </a:p>
                  </a:txBody>
                  <a:tcPr/>
                </a:tc>
                <a:tc>
                  <a:txBody>
                    <a:bodyPr/>
                    <a:lstStyle/>
                    <a:p>
                      <a:pPr algn="ctr"/>
                      <a:r>
                        <a:rPr lang="en-US" dirty="0" err="1"/>
                        <a:t>indeks</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160</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96</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97</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112</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44</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15378419"/>
                  </a:ext>
                </a:extLst>
              </a:tr>
              <a:tr h="370840">
                <a:tc rowSpan="3">
                  <a:txBody>
                    <a:bodyPr/>
                    <a:lstStyle/>
                    <a:p>
                      <a:endParaRPr lang="en-US" dirty="0"/>
                    </a:p>
                    <a:p>
                      <a:endParaRPr lang="en-US" dirty="0"/>
                    </a:p>
                    <a:p>
                      <a:r>
                        <a:rPr lang="en-US" dirty="0"/>
                        <a:t>NOĆENJA</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2025.</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210.356</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75.455</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7.224</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4.244</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23</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54462960"/>
                  </a:ext>
                </a:extLst>
              </a:tr>
              <a:tr h="370840">
                <a:tc vMerge="1">
                  <a:txBody>
                    <a:bodyPr/>
                    <a:lstStyle/>
                    <a:p>
                      <a:endParaRPr lang="en-150"/>
                    </a:p>
                  </a:txBody>
                  <a:tcPr/>
                </a:tc>
                <a:tc>
                  <a:txBody>
                    <a:bodyPr/>
                    <a:lstStyle/>
                    <a:p>
                      <a:pPr algn="ctr"/>
                      <a:r>
                        <a:rPr lang="en-US" dirty="0"/>
                        <a:t>2024.</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130.571</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76.903</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7.793</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4.064</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51</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57447184"/>
                  </a:ext>
                </a:extLst>
              </a:tr>
              <a:tr h="370840">
                <a:tc vMerge="1">
                  <a:txBody>
                    <a:bodyPr/>
                    <a:lstStyle/>
                    <a:p>
                      <a:endParaRPr lang="en-150" dirty="0"/>
                    </a:p>
                  </a:txBody>
                  <a:tcPr/>
                </a:tc>
                <a:tc>
                  <a:txBody>
                    <a:bodyPr/>
                    <a:lstStyle/>
                    <a:p>
                      <a:pPr algn="ctr"/>
                      <a:r>
                        <a:rPr lang="en-US" dirty="0" err="1"/>
                        <a:t>indeks</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161</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98</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93</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104</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45</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05991643"/>
                  </a:ext>
                </a:extLst>
              </a:tr>
            </a:tbl>
          </a:graphicData>
        </a:graphic>
      </p:graphicFrame>
      <p:sp>
        <p:nvSpPr>
          <p:cNvPr id="6" name="TekstniOkvir 5">
            <a:extLst>
              <a:ext uri="{FF2B5EF4-FFF2-40B4-BE49-F238E27FC236}">
                <a16:creationId xmlns:a16="http://schemas.microsoft.com/office/drawing/2014/main" id="{D8A1F06E-DE64-A648-1B65-794B9DED2119}"/>
              </a:ext>
            </a:extLst>
          </p:cNvPr>
          <p:cNvSpPr txBox="1"/>
          <p:nvPr/>
        </p:nvSpPr>
        <p:spPr>
          <a:xfrm>
            <a:off x="2791326" y="4457700"/>
            <a:ext cx="1480790" cy="276999"/>
          </a:xfrm>
          <a:prstGeom prst="rect">
            <a:avLst/>
          </a:prstGeom>
          <a:noFill/>
        </p:spPr>
        <p:txBody>
          <a:bodyPr wrap="none" rtlCol="0">
            <a:spAutoFit/>
          </a:bodyPr>
          <a:lstStyle/>
          <a:p>
            <a:r>
              <a:rPr lang="en-US" sz="1200" dirty="0">
                <a:latin typeface="Verdana" panose="020B0604030504040204" pitchFamily="34" charset="0"/>
                <a:ea typeface="Verdana" panose="020B0604030504040204" pitchFamily="34" charset="0"/>
              </a:rPr>
              <a:t>Izvor: eVisitor.hr</a:t>
            </a:r>
            <a:endParaRPr lang="en-150" sz="1200" dirty="0">
              <a:latin typeface="Verdana" panose="020B0604030504040204" pitchFamily="34" charset="0"/>
              <a:ea typeface="Verdana" panose="020B0604030504040204" pitchFamily="34" charset="0"/>
            </a:endParaRPr>
          </a:p>
        </p:txBody>
      </p:sp>
      <p:sp>
        <p:nvSpPr>
          <p:cNvPr id="4" name="TekstniOkvir 3">
            <a:extLst>
              <a:ext uri="{FF2B5EF4-FFF2-40B4-BE49-F238E27FC236}">
                <a16:creationId xmlns:a16="http://schemas.microsoft.com/office/drawing/2014/main" id="{6C22038C-6004-A381-5C18-202BF81C2BA1}"/>
              </a:ext>
            </a:extLst>
          </p:cNvPr>
          <p:cNvSpPr txBox="1"/>
          <p:nvPr/>
        </p:nvSpPr>
        <p:spPr>
          <a:xfrm>
            <a:off x="356396" y="4686301"/>
            <a:ext cx="6145208" cy="553998"/>
          </a:xfrm>
          <a:prstGeom prst="rect">
            <a:avLst/>
          </a:prstGeom>
          <a:noFill/>
        </p:spPr>
        <p:txBody>
          <a:bodyPr wrap="square" rtlCol="0">
            <a:spAutoFit/>
          </a:bodyPr>
          <a:lstStyle/>
          <a:p>
            <a:r>
              <a:rPr lang="en-US" sz="1200" dirty="0">
                <a:latin typeface="Verdana" panose="020B0604030504040204" pitchFamily="34" charset="0"/>
                <a:ea typeface="Verdana" panose="020B0604030504040204" pitchFamily="34" charset="0"/>
              </a:rPr>
              <a:t>TABLICA 3: NOĆENJA TURISTA PO MJESECIMA (KOMERCIJALNI</a:t>
            </a:r>
            <a:r>
              <a:rPr lang="en-US" sz="1200" dirty="0"/>
              <a:t>)</a:t>
            </a:r>
          </a:p>
          <a:p>
            <a:endParaRPr lang="en-150" dirty="0"/>
          </a:p>
        </p:txBody>
      </p:sp>
      <p:graphicFrame>
        <p:nvGraphicFramePr>
          <p:cNvPr id="8" name="Tablica 7">
            <a:extLst>
              <a:ext uri="{FF2B5EF4-FFF2-40B4-BE49-F238E27FC236}">
                <a16:creationId xmlns:a16="http://schemas.microsoft.com/office/drawing/2014/main" id="{6FC2BFF1-999F-5A4B-894C-EEB1E755D891}"/>
              </a:ext>
            </a:extLst>
          </p:cNvPr>
          <p:cNvGraphicFramePr>
            <a:graphicFrameLocks noGrp="1"/>
          </p:cNvGraphicFramePr>
          <p:nvPr>
            <p:extLst>
              <p:ext uri="{D42A27DB-BD31-4B8C-83A1-F6EECF244321}">
                <p14:modId xmlns:p14="http://schemas.microsoft.com/office/powerpoint/2010/main" val="3054823672"/>
              </p:ext>
            </p:extLst>
          </p:nvPr>
        </p:nvGraphicFramePr>
        <p:xfrm>
          <a:off x="356396" y="4963300"/>
          <a:ext cx="5896984" cy="3589020"/>
        </p:xfrm>
        <a:graphic>
          <a:graphicData uri="http://schemas.openxmlformats.org/drawingml/2006/table">
            <a:tbl>
              <a:tblPr firstRow="1" bandRow="1">
                <a:tableStyleId>{5C22544A-7EE6-4342-B048-85BDC9FD1C3A}</a:tableStyleId>
              </a:tblPr>
              <a:tblGrid>
                <a:gridCol w="1474246">
                  <a:extLst>
                    <a:ext uri="{9D8B030D-6E8A-4147-A177-3AD203B41FA5}">
                      <a16:colId xmlns:a16="http://schemas.microsoft.com/office/drawing/2014/main" val="1567792684"/>
                    </a:ext>
                  </a:extLst>
                </a:gridCol>
                <a:gridCol w="1474246">
                  <a:extLst>
                    <a:ext uri="{9D8B030D-6E8A-4147-A177-3AD203B41FA5}">
                      <a16:colId xmlns:a16="http://schemas.microsoft.com/office/drawing/2014/main" val="1577762613"/>
                    </a:ext>
                  </a:extLst>
                </a:gridCol>
                <a:gridCol w="1474246">
                  <a:extLst>
                    <a:ext uri="{9D8B030D-6E8A-4147-A177-3AD203B41FA5}">
                      <a16:colId xmlns:a16="http://schemas.microsoft.com/office/drawing/2014/main" val="3627244022"/>
                    </a:ext>
                  </a:extLst>
                </a:gridCol>
                <a:gridCol w="1474246">
                  <a:extLst>
                    <a:ext uri="{9D8B030D-6E8A-4147-A177-3AD203B41FA5}">
                      <a16:colId xmlns:a16="http://schemas.microsoft.com/office/drawing/2014/main" val="2559497714"/>
                    </a:ext>
                  </a:extLst>
                </a:gridCol>
              </a:tblGrid>
              <a:tr h="285220">
                <a:tc>
                  <a:txBody>
                    <a:bodyPr/>
                    <a:lstStyle/>
                    <a:p>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2025.</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2024.</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err="1"/>
                        <a:t>indeks</a:t>
                      </a:r>
                      <a:endParaRPr lang="en-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11323175"/>
                  </a:ext>
                </a:extLst>
              </a:tr>
              <a:tr h="267705">
                <a:tc>
                  <a:txBody>
                    <a:bodyPr/>
                    <a:lstStyle/>
                    <a:p>
                      <a:pPr algn="ctr"/>
                      <a:r>
                        <a:rPr lang="en-US" sz="1200" dirty="0"/>
                        <a:t>SIJEČANJ</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0</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12</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3686752"/>
                  </a:ext>
                </a:extLst>
              </a:tr>
              <a:tr h="267705">
                <a:tc>
                  <a:txBody>
                    <a:bodyPr/>
                    <a:lstStyle/>
                    <a:p>
                      <a:pPr algn="ctr"/>
                      <a:r>
                        <a:rPr lang="en-US" sz="1200" dirty="0"/>
                        <a:t>VELJAČA</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0</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0</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49321312"/>
                  </a:ext>
                </a:extLst>
              </a:tr>
              <a:tr h="267705">
                <a:tc>
                  <a:txBody>
                    <a:bodyPr/>
                    <a:lstStyle/>
                    <a:p>
                      <a:pPr algn="ctr"/>
                      <a:r>
                        <a:rPr lang="en-US" sz="1200" dirty="0"/>
                        <a:t>OŽUJAK</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1</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7</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98763498"/>
                  </a:ext>
                </a:extLst>
              </a:tr>
              <a:tr h="267705">
                <a:tc>
                  <a:txBody>
                    <a:bodyPr/>
                    <a:lstStyle/>
                    <a:p>
                      <a:pPr algn="ctr"/>
                      <a:r>
                        <a:rPr lang="en-US" sz="1200" dirty="0"/>
                        <a:t>TRAVANJ</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2.224</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455</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489</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0399678"/>
                  </a:ext>
                </a:extLst>
              </a:tr>
              <a:tr h="267705">
                <a:tc>
                  <a:txBody>
                    <a:bodyPr/>
                    <a:lstStyle/>
                    <a:p>
                      <a:pPr algn="ctr"/>
                      <a:r>
                        <a:rPr lang="en-US" sz="1200" dirty="0"/>
                        <a:t>SVIBANJ</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2.931</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1.021</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287</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5470952"/>
                  </a:ext>
                </a:extLst>
              </a:tr>
              <a:tr h="267705">
                <a:tc>
                  <a:txBody>
                    <a:bodyPr/>
                    <a:lstStyle/>
                    <a:p>
                      <a:pPr algn="ctr"/>
                      <a:r>
                        <a:rPr lang="en-US" sz="1200" dirty="0"/>
                        <a:t>LIPANJ</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7.486</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4.414</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170</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76676910"/>
                  </a:ext>
                </a:extLst>
              </a:tr>
              <a:tr h="267705">
                <a:tc>
                  <a:txBody>
                    <a:bodyPr/>
                    <a:lstStyle/>
                    <a:p>
                      <a:pPr algn="ctr"/>
                      <a:r>
                        <a:rPr lang="en-US" sz="1200" dirty="0"/>
                        <a:t>SRPANJ</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12.782</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10.808</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118</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27151499"/>
                  </a:ext>
                </a:extLst>
              </a:tr>
              <a:tr h="267705">
                <a:tc>
                  <a:txBody>
                    <a:bodyPr/>
                    <a:lstStyle/>
                    <a:p>
                      <a:pPr algn="ctr"/>
                      <a:r>
                        <a:rPr lang="en-US" sz="1200" dirty="0"/>
                        <a:t>KOLOVOZ</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14.072</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12.392</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114</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2869511"/>
                  </a:ext>
                </a:extLst>
              </a:tr>
              <a:tr h="267705">
                <a:tc>
                  <a:txBody>
                    <a:bodyPr/>
                    <a:lstStyle/>
                    <a:p>
                      <a:pPr algn="ctr"/>
                      <a:r>
                        <a:rPr lang="en-US" sz="1200" dirty="0"/>
                        <a:t>RUJAN</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5.616</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3.667</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153</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81449060"/>
                  </a:ext>
                </a:extLst>
              </a:tr>
              <a:tr h="267705">
                <a:tc>
                  <a:txBody>
                    <a:bodyPr/>
                    <a:lstStyle/>
                    <a:p>
                      <a:pPr algn="ctr"/>
                      <a:r>
                        <a:rPr lang="en-US" sz="1200" dirty="0"/>
                        <a:t>LISTOPAD</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607</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351</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173</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42760531"/>
                  </a:ext>
                </a:extLst>
              </a:tr>
              <a:tr h="267705">
                <a:tc>
                  <a:txBody>
                    <a:bodyPr/>
                    <a:lstStyle/>
                    <a:p>
                      <a:pPr algn="ctr"/>
                      <a:r>
                        <a:rPr lang="en-US" sz="1200" dirty="0"/>
                        <a:t>STUDENI</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0</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6</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88607360"/>
                  </a:ext>
                </a:extLst>
              </a:tr>
              <a:tr h="267705">
                <a:tc>
                  <a:txBody>
                    <a:bodyPr/>
                    <a:lstStyle/>
                    <a:p>
                      <a:pPr algn="ctr"/>
                      <a:r>
                        <a:rPr lang="en-US" sz="1200" dirty="0"/>
                        <a:t>PROSINAC</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7</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a:t>4</a:t>
                      </a: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150"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51190845"/>
                  </a:ext>
                </a:extLst>
              </a:tr>
            </a:tbl>
          </a:graphicData>
        </a:graphic>
      </p:graphicFrame>
    </p:spTree>
    <p:extLst>
      <p:ext uri="{BB962C8B-B14F-4D97-AF65-F5344CB8AC3E}">
        <p14:creationId xmlns:p14="http://schemas.microsoft.com/office/powerpoint/2010/main" val="16761680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afikon 3">
            <a:extLst>
              <a:ext uri="{FF2B5EF4-FFF2-40B4-BE49-F238E27FC236}">
                <a16:creationId xmlns:a16="http://schemas.microsoft.com/office/drawing/2014/main" id="{74616CAA-CDEC-ADC0-6B68-7875EFC0FE8B}"/>
              </a:ext>
            </a:extLst>
          </p:cNvPr>
          <p:cNvGraphicFramePr/>
          <p:nvPr>
            <p:extLst>
              <p:ext uri="{D42A27DB-BD31-4B8C-83A1-F6EECF244321}">
                <p14:modId xmlns:p14="http://schemas.microsoft.com/office/powerpoint/2010/main" val="2576284155"/>
              </p:ext>
            </p:extLst>
          </p:nvPr>
        </p:nvGraphicFramePr>
        <p:xfrm>
          <a:off x="449178" y="689811"/>
          <a:ext cx="5999747" cy="3994483"/>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a:off x="449178" y="4684294"/>
            <a:ext cx="5921493" cy="2492990"/>
          </a:xfrm>
          <a:prstGeom prst="rect">
            <a:avLst/>
          </a:prstGeom>
          <a:noFill/>
        </p:spPr>
        <p:txBody>
          <a:bodyPr wrap="square" rtlCol="0">
            <a:spAutoFit/>
          </a:bodyPr>
          <a:lstStyle/>
          <a:p>
            <a:r>
              <a:rPr lang="hr-HR" sz="1100" dirty="0" smtClean="0">
                <a:latin typeface="Verdana" panose="020B0604030504040204" pitchFamily="34" charset="0"/>
                <a:ea typeface="Verdana" panose="020B0604030504040204" pitchFamily="34" charset="0"/>
              </a:rPr>
              <a:t>Na našem području (Općine Povljana) ukupno je u evidenciji registrirano 1.828 objekata za odmor (što vikendica što stanova za odmor). Njih 1.087 je tijekom 2025. godine prijavilo boravak obitelji vlasnika u objektu i, sukladno tome, uplatilo turističku pristojbu u iznosu od 18.013,45 eura. To je bruto uplata, a u proračun Turističke zajednice Općine Povljana se iz državnog proračuna vrati 42,55 % tj. u ovom slučaju 7.664,72 eura.</a:t>
            </a:r>
          </a:p>
          <a:p>
            <a:r>
              <a:rPr lang="hr-HR" sz="1100" dirty="0" smtClean="0">
                <a:latin typeface="Verdana" panose="020B0604030504040204" pitchFamily="34" charset="0"/>
                <a:ea typeface="Verdana" panose="020B0604030504040204" pitchFamily="34" charset="0"/>
              </a:rPr>
              <a:t>Po objektu za odmor neto uplata turističke pristojbe iznosi 4,19 eura (ako gledamo za ukupan broj objekta za odmor) ili 7,05 eura (ako promatramo prosjek uplate objekata koji su prijavili i uplatili pristojbu). </a:t>
            </a:r>
          </a:p>
          <a:p>
            <a:r>
              <a:rPr lang="hr-HR" sz="1100" dirty="0" smtClean="0">
                <a:latin typeface="Verdana" panose="020B0604030504040204" pitchFamily="34" charset="0"/>
                <a:ea typeface="Verdana" panose="020B0604030504040204" pitchFamily="34" charset="0"/>
              </a:rPr>
              <a:t>Prethodne godine ukupna uplata turističke pristojbe za boravak u objektima za odmor bila je 14.855,34 eura (za 1.049 objekata) </a:t>
            </a:r>
          </a:p>
          <a:p>
            <a:r>
              <a:rPr lang="hr-HR" sz="1200" b="1" dirty="0" smtClean="0">
                <a:latin typeface="Verdana" panose="020B0604030504040204" pitchFamily="34" charset="0"/>
                <a:ea typeface="Verdana" panose="020B0604030504040204" pitchFamily="34" charset="0"/>
              </a:rPr>
              <a:t>TABLICA 4:  Uplate objekata za odmor 2024. – 2025. Izvor: eVisitor.hr</a:t>
            </a:r>
          </a:p>
          <a:p>
            <a:endParaRPr lang="hr-HR" sz="1100" dirty="0">
              <a:latin typeface="Verdana" panose="020B0604030504040204" pitchFamily="34" charset="0"/>
              <a:ea typeface="Verdana" panose="020B060403050404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294688956"/>
              </p:ext>
            </p:extLst>
          </p:nvPr>
        </p:nvGraphicFramePr>
        <p:xfrm>
          <a:off x="529683" y="6962078"/>
          <a:ext cx="5840990" cy="1381760"/>
        </p:xfrm>
        <a:graphic>
          <a:graphicData uri="http://schemas.openxmlformats.org/drawingml/2006/table">
            <a:tbl>
              <a:tblPr firstRow="1" bandRow="1">
                <a:tableStyleId>{5C22544A-7EE6-4342-B048-85BDC9FD1C3A}</a:tableStyleId>
              </a:tblPr>
              <a:tblGrid>
                <a:gridCol w="1009185">
                  <a:extLst>
                    <a:ext uri="{9D8B030D-6E8A-4147-A177-3AD203B41FA5}">
                      <a16:colId xmlns:a16="http://schemas.microsoft.com/office/drawing/2014/main" val="396954711"/>
                    </a:ext>
                  </a:extLst>
                </a:gridCol>
                <a:gridCol w="1215483">
                  <a:extLst>
                    <a:ext uri="{9D8B030D-6E8A-4147-A177-3AD203B41FA5}">
                      <a16:colId xmlns:a16="http://schemas.microsoft.com/office/drawing/2014/main" val="1887468684"/>
                    </a:ext>
                  </a:extLst>
                </a:gridCol>
                <a:gridCol w="1279926">
                  <a:extLst>
                    <a:ext uri="{9D8B030D-6E8A-4147-A177-3AD203B41FA5}">
                      <a16:colId xmlns:a16="http://schemas.microsoft.com/office/drawing/2014/main" val="2654528731"/>
                    </a:ext>
                  </a:extLst>
                </a:gridCol>
                <a:gridCol w="1061830">
                  <a:extLst>
                    <a:ext uri="{9D8B030D-6E8A-4147-A177-3AD203B41FA5}">
                      <a16:colId xmlns:a16="http://schemas.microsoft.com/office/drawing/2014/main" val="2063563435"/>
                    </a:ext>
                  </a:extLst>
                </a:gridCol>
                <a:gridCol w="1274566">
                  <a:extLst>
                    <a:ext uri="{9D8B030D-6E8A-4147-A177-3AD203B41FA5}">
                      <a16:colId xmlns:a16="http://schemas.microsoft.com/office/drawing/2014/main" val="3338269782"/>
                    </a:ext>
                  </a:extLst>
                </a:gridCol>
              </a:tblGrid>
              <a:tr h="370840">
                <a:tc>
                  <a:txBody>
                    <a:bodyPr/>
                    <a:lstStyle/>
                    <a:p>
                      <a:pPr algn="ctr"/>
                      <a:endParaRPr lang="hr-HR" sz="1200" dirty="0" smtClean="0">
                        <a:latin typeface="Arial" panose="020B0604020202020204" pitchFamily="34" charset="0"/>
                        <a:cs typeface="Arial" panose="020B0604020202020204" pitchFamily="34" charset="0"/>
                      </a:endParaRPr>
                    </a:p>
                    <a:p>
                      <a:pPr algn="ctr"/>
                      <a:r>
                        <a:rPr lang="hr-HR" sz="1200" dirty="0" smtClean="0">
                          <a:latin typeface="Arial" panose="020B0604020202020204" pitchFamily="34" charset="0"/>
                          <a:cs typeface="Arial" panose="020B0604020202020204" pitchFamily="34" charset="0"/>
                        </a:rPr>
                        <a:t>GODINE</a:t>
                      </a:r>
                      <a:endParaRPr lang="hr-HR"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200" dirty="0" smtClean="0">
                          <a:latin typeface="Arial" panose="020B0604020202020204" pitchFamily="34" charset="0"/>
                          <a:cs typeface="Arial" panose="020B0604020202020204" pitchFamily="34" charset="0"/>
                        </a:rPr>
                        <a:t>Ukupan broj objekata</a:t>
                      </a:r>
                      <a:endParaRPr lang="hr-HR"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hr-HR" sz="1200" dirty="0" smtClean="0">
                          <a:latin typeface="Arial" panose="020B0604020202020204" pitchFamily="34" charset="0"/>
                          <a:cs typeface="Arial" panose="020B0604020202020204" pitchFamily="34" charset="0"/>
                        </a:rPr>
                        <a:t>Objekti koji su prijavili TP</a:t>
                      </a:r>
                      <a:endParaRPr lang="hr-HR"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200" dirty="0" smtClean="0">
                          <a:latin typeface="Arial" panose="020B0604020202020204" pitchFamily="34" charset="0"/>
                          <a:cs typeface="Arial" panose="020B0604020202020204" pitchFamily="34" charset="0"/>
                        </a:rPr>
                        <a:t>Uplaćeni iznos u e bruto</a:t>
                      </a:r>
                      <a:endParaRPr lang="hr-HR"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sz="1200" dirty="0" smtClean="0">
                          <a:latin typeface="Arial" panose="020B0604020202020204" pitchFamily="34" charset="0"/>
                          <a:cs typeface="Arial" panose="020B0604020202020204" pitchFamily="34" charset="0"/>
                        </a:rPr>
                        <a:t>% uplata po</a:t>
                      </a:r>
                      <a:r>
                        <a:rPr lang="hr-HR" sz="1200" baseline="0" dirty="0" smtClean="0">
                          <a:latin typeface="Arial" panose="020B0604020202020204" pitchFamily="34" charset="0"/>
                          <a:cs typeface="Arial" panose="020B0604020202020204" pitchFamily="34" charset="0"/>
                        </a:rPr>
                        <a:t> objektu (neto u eurima)</a:t>
                      </a:r>
                      <a:endParaRPr lang="hr-HR"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63025216"/>
                  </a:ext>
                </a:extLst>
              </a:tr>
              <a:tr h="370840">
                <a:tc>
                  <a:txBody>
                    <a:bodyPr/>
                    <a:lstStyle/>
                    <a:p>
                      <a:pPr algn="ctr"/>
                      <a:r>
                        <a:rPr lang="hr-HR" dirty="0" smtClean="0"/>
                        <a:t>2025.</a:t>
                      </a:r>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dirty="0" smtClean="0"/>
                        <a:t>1.828</a:t>
                      </a:r>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dirty="0" smtClean="0"/>
                        <a:t>1.087</a:t>
                      </a:r>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dirty="0" smtClean="0"/>
                        <a:t>18.013,45</a:t>
                      </a:r>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dirty="0" smtClean="0"/>
                        <a:t>7,05</a:t>
                      </a:r>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40337196"/>
                  </a:ext>
                </a:extLst>
              </a:tr>
              <a:tr h="370840">
                <a:tc>
                  <a:txBody>
                    <a:bodyPr/>
                    <a:lstStyle/>
                    <a:p>
                      <a:pPr algn="ctr"/>
                      <a:r>
                        <a:rPr lang="hr-HR" dirty="0" smtClean="0"/>
                        <a:t>2024.</a:t>
                      </a:r>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dirty="0" smtClean="0"/>
                        <a:t>1.739</a:t>
                      </a:r>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dirty="0" smtClean="0"/>
                        <a:t>1.049</a:t>
                      </a:r>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dirty="0" smtClean="0"/>
                        <a:t>14.855,34</a:t>
                      </a:r>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r-HR" dirty="0" smtClean="0"/>
                        <a:t>6,03</a:t>
                      </a:r>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7972283"/>
                  </a:ext>
                </a:extLst>
              </a:tr>
            </a:tbl>
          </a:graphicData>
        </a:graphic>
      </p:graphicFrame>
    </p:spTree>
    <p:extLst>
      <p:ext uri="{BB962C8B-B14F-4D97-AF65-F5344CB8AC3E}">
        <p14:creationId xmlns:p14="http://schemas.microsoft.com/office/powerpoint/2010/main" val="24594790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6419" y="862445"/>
            <a:ext cx="5964382" cy="8136589"/>
          </a:xfrm>
        </p:spPr>
        <p:txBody>
          <a:bodyPr>
            <a:normAutofit fontScale="70000" lnSpcReduction="20000"/>
          </a:bodyPr>
          <a:lstStyle/>
          <a:p>
            <a:pPr marL="0" indent="0">
              <a:lnSpc>
                <a:spcPct val="110000"/>
              </a:lnSpc>
              <a:buNone/>
            </a:pPr>
            <a:r>
              <a:rPr lang="hr-HR" sz="1600" dirty="0" smtClean="0">
                <a:latin typeface="Verdana" panose="020B0604030504040204" pitchFamily="34" charset="0"/>
                <a:ea typeface="Verdana" panose="020B0604030504040204" pitchFamily="34" charset="0"/>
              </a:rPr>
              <a:t>Nekoliko karakteristika turističkih kretanja u objektima na području Općine Povljana 2025. godine:</a:t>
            </a:r>
          </a:p>
          <a:p>
            <a:pPr>
              <a:lnSpc>
                <a:spcPct val="110000"/>
              </a:lnSpc>
              <a:buFontTx/>
              <a:buChar char="-"/>
            </a:pPr>
            <a:r>
              <a:rPr lang="hr-HR" sz="1600" dirty="0" smtClean="0">
                <a:latin typeface="Verdana" panose="020B0604030504040204" pitchFamily="34" charset="0"/>
                <a:ea typeface="Verdana" panose="020B0604030504040204" pitchFamily="34" charset="0"/>
              </a:rPr>
              <a:t>u  </a:t>
            </a:r>
            <a:r>
              <a:rPr lang="hr-HR" sz="1600" dirty="0">
                <a:latin typeface="Verdana" panose="020B0604030504040204" pitchFamily="34" charset="0"/>
                <a:ea typeface="Verdana" panose="020B0604030504040204" pitchFamily="34" charset="0"/>
              </a:rPr>
              <a:t>kampovima najčešća dobna skupina turista je 35-44 godine, a u hotelu Vila Kaštel najčešće dobne skupine su 45-54 i 55-64 godine starosti</a:t>
            </a:r>
            <a:r>
              <a:rPr lang="hr-HR" sz="1600" dirty="0" smtClean="0">
                <a:latin typeface="Verdana" panose="020B0604030504040204" pitchFamily="34" charset="0"/>
                <a:ea typeface="Verdana" panose="020B0604030504040204" pitchFamily="34" charset="0"/>
              </a:rPr>
              <a:t>, </a:t>
            </a:r>
          </a:p>
          <a:p>
            <a:pPr>
              <a:lnSpc>
                <a:spcPct val="110000"/>
              </a:lnSpc>
              <a:buFontTx/>
              <a:buChar char="-"/>
            </a:pPr>
            <a:r>
              <a:rPr lang="hr-HR" sz="1600" dirty="0" smtClean="0">
                <a:latin typeface="Verdana" panose="020B0604030504040204" pitchFamily="34" charset="0"/>
                <a:ea typeface="Verdana" panose="020B0604030504040204" pitchFamily="34" charset="0"/>
              </a:rPr>
              <a:t>- što </a:t>
            </a:r>
            <a:r>
              <a:rPr lang="hr-HR" sz="1600" dirty="0">
                <a:latin typeface="Verdana" panose="020B0604030504040204" pitchFamily="34" charset="0"/>
                <a:ea typeface="Verdana" panose="020B0604030504040204" pitchFamily="34" charset="0"/>
              </a:rPr>
              <a:t>se tiče dolazaka stranih turista nema bitne razlike u strukturi dolazaka u glavnoj sezoni u odnosu na pred i posezonu; uvijek je </a:t>
            </a:r>
            <a:r>
              <a:rPr lang="hr-HR" sz="1600" dirty="0" smtClean="0">
                <a:latin typeface="Verdana" panose="020B0604030504040204" pitchFamily="34" charset="0"/>
                <a:ea typeface="Verdana" panose="020B0604030504040204" pitchFamily="34" charset="0"/>
              </a:rPr>
              <a:t>najviše Nijemaca</a:t>
            </a:r>
            <a:r>
              <a:rPr lang="hr-HR" sz="1600" dirty="0">
                <a:latin typeface="Verdana" panose="020B0604030504040204" pitchFamily="34" charset="0"/>
                <a:ea typeface="Verdana" panose="020B0604030504040204" pitchFamily="34" charset="0"/>
              </a:rPr>
              <a:t>, Austrijanaca i Slovenaca; dolasci i noćenja turista iz istočnoeuropskih država imaju nešto veći udio u pred i posezoni, </a:t>
            </a:r>
          </a:p>
          <a:p>
            <a:pPr marL="0" indent="0">
              <a:lnSpc>
                <a:spcPct val="110000"/>
              </a:lnSpc>
              <a:buNone/>
            </a:pPr>
            <a:r>
              <a:rPr lang="hr-HR" sz="1600" dirty="0">
                <a:latin typeface="Verdana" panose="020B0604030504040204" pitchFamily="34" charset="0"/>
                <a:ea typeface="Verdana" panose="020B0604030504040204" pitchFamily="34" charset="0"/>
              </a:rPr>
              <a:t>- najviše stope rasta bilježe se u mjesecima predsezone i posezone (travanj +652%, svibanj +274%, rujan +149% i listopad +168%),</a:t>
            </a:r>
          </a:p>
          <a:p>
            <a:pPr marL="0" indent="0">
              <a:lnSpc>
                <a:spcPct val="110000"/>
              </a:lnSpc>
              <a:buNone/>
            </a:pPr>
            <a:r>
              <a:rPr lang="hr-HR" sz="1600" dirty="0">
                <a:latin typeface="Verdana" panose="020B0604030504040204" pitchFamily="34" charset="0"/>
                <a:ea typeface="Verdana" panose="020B0604030504040204" pitchFamily="34" charset="0"/>
              </a:rPr>
              <a:t>- stope rasta smo zabilježili i u lipnju (+176%), srpnju (+113%) i kolovozu (+101%),</a:t>
            </a:r>
          </a:p>
          <a:p>
            <a:pPr marL="0" indent="0">
              <a:lnSpc>
                <a:spcPct val="110000"/>
              </a:lnSpc>
              <a:buNone/>
            </a:pPr>
            <a:r>
              <a:rPr lang="hr-HR" sz="1600" dirty="0">
                <a:latin typeface="Verdana" panose="020B0604030504040204" pitchFamily="34" charset="0"/>
                <a:ea typeface="Verdana" panose="020B0604030504040204" pitchFamily="34" charset="0"/>
              </a:rPr>
              <a:t>- što se tiče noćenja u hotelu najveći porast se bilježi kod turista iz Poljske (+74%), Slovačke (+37%), Češka (+26%) i Njemačka (+16</a:t>
            </a:r>
            <a:r>
              <a:rPr lang="hr-HR" sz="1600" dirty="0" smtClean="0">
                <a:latin typeface="Verdana" panose="020B0604030504040204" pitchFamily="34" charset="0"/>
                <a:ea typeface="Verdana" panose="020B0604030504040204" pitchFamily="34" charset="0"/>
              </a:rPr>
              <a:t>%),</a:t>
            </a:r>
          </a:p>
          <a:p>
            <a:endParaRPr lang="hr-HR" sz="1600" dirty="0" smtClean="0">
              <a:latin typeface="Verdana" panose="020B0604030504040204" pitchFamily="34" charset="0"/>
              <a:ea typeface="Verdana" panose="020B0604030504040204" pitchFamily="34" charset="0"/>
            </a:endParaRPr>
          </a:p>
          <a:p>
            <a:endParaRPr lang="hr-HR" sz="1600" dirty="0">
              <a:latin typeface="Verdana" panose="020B0604030504040204" pitchFamily="34" charset="0"/>
              <a:ea typeface="Verdana" panose="020B0604030504040204" pitchFamily="34" charset="0"/>
            </a:endParaRPr>
          </a:p>
          <a:p>
            <a:pPr marL="304798" indent="-304798">
              <a:buFont typeface="+mj-lt"/>
              <a:buAutoNum type="arabicPeriod"/>
            </a:pPr>
            <a:endParaRPr lang="hr-HR" sz="1600" dirty="0">
              <a:latin typeface="Verdana" panose="020B0604030504040204" pitchFamily="34" charset="0"/>
              <a:ea typeface="Verdana" panose="020B0604030504040204" pitchFamily="34" charset="0"/>
            </a:endParaRPr>
          </a:p>
          <a:p>
            <a:r>
              <a:rPr lang="hr-HR" sz="1600" dirty="0">
                <a:latin typeface="Verdana" panose="020B0604030504040204" pitchFamily="34" charset="0"/>
                <a:ea typeface="Verdana" panose="020B0604030504040204" pitchFamily="34" charset="0"/>
              </a:rPr>
              <a:t> </a:t>
            </a:r>
            <a:r>
              <a:rPr lang="hr-HR" sz="1700" b="1" dirty="0">
                <a:latin typeface="Verdana" panose="020B0604030504040204" pitchFamily="34" charset="0"/>
                <a:ea typeface="Verdana" panose="020B0604030504040204" pitchFamily="34" charset="0"/>
              </a:rPr>
              <a:t>Analiza po planiranim aktivnostima</a:t>
            </a:r>
          </a:p>
          <a:p>
            <a:r>
              <a:rPr lang="hr-HR" sz="1600" dirty="0">
                <a:latin typeface="Verdana" panose="020B0604030504040204" pitchFamily="34" charset="0"/>
                <a:ea typeface="Verdana" panose="020B0604030504040204" pitchFamily="34" charset="0"/>
              </a:rPr>
              <a:t>a) Ostvareni prihod</a:t>
            </a:r>
          </a:p>
          <a:p>
            <a:r>
              <a:rPr lang="hr-HR" sz="1600" dirty="0">
                <a:latin typeface="Verdana" panose="020B0604030504040204" pitchFamily="34" charset="0"/>
                <a:ea typeface="Verdana" panose="020B0604030504040204" pitchFamily="34" charset="0"/>
              </a:rPr>
              <a:t>          1. Izvorni prihod</a:t>
            </a:r>
          </a:p>
          <a:p>
            <a:pPr>
              <a:lnSpc>
                <a:spcPct val="120000"/>
              </a:lnSpc>
            </a:pPr>
            <a:r>
              <a:rPr lang="hr-HR" sz="1600" dirty="0">
                <a:latin typeface="Verdana" panose="020B0604030504040204" pitchFamily="34" charset="0"/>
                <a:ea typeface="Verdana" panose="020B0604030504040204" pitchFamily="34" charset="0"/>
              </a:rPr>
              <a:t>Nakon sezone 2024. godine bilo je vidljivo da se poboljšanja trebaju osjetiti u razdoblju pred i posezone. </a:t>
            </a:r>
            <a:r>
              <a:rPr lang="en-US" sz="1600" dirty="0" err="1">
                <a:latin typeface="Verdana" panose="020B0604030504040204" pitchFamily="34" charset="0"/>
                <a:ea typeface="Verdana" panose="020B0604030504040204" pitchFamily="34" charset="0"/>
              </a:rPr>
              <a:t>Iz</a:t>
            </a:r>
            <a:r>
              <a:rPr lang="en-US" sz="1600" dirty="0">
                <a:latin typeface="Verdana" panose="020B0604030504040204" pitchFamily="34" charset="0"/>
                <a:ea typeface="Verdana" panose="020B0604030504040204" pitchFamily="34" charset="0"/>
              </a:rPr>
              <a:t> tog </a:t>
            </a:r>
            <a:r>
              <a:rPr lang="en-US" sz="1600" dirty="0" err="1">
                <a:latin typeface="Verdana" panose="020B0604030504040204" pitchFamily="34" charset="0"/>
                <a:ea typeface="Verdana" panose="020B0604030504040204" pitchFamily="34" charset="0"/>
              </a:rPr>
              <a:t>razloga</a:t>
            </a:r>
            <a:r>
              <a:rPr lang="en-US" sz="1600" dirty="0">
                <a:latin typeface="Verdana" panose="020B0604030504040204" pitchFamily="34" charset="0"/>
                <a:ea typeface="Verdana" panose="020B0604030504040204" pitchFamily="34" charset="0"/>
              </a:rPr>
              <a:t> </a:t>
            </a:r>
            <a:r>
              <a:rPr lang="hr-HR" sz="1600" dirty="0">
                <a:latin typeface="Verdana" panose="020B0604030504040204" pitchFamily="34" charset="0"/>
                <a:ea typeface="Verdana" panose="020B0604030504040204" pitchFamily="34" charset="0"/>
              </a:rPr>
              <a:t>Turistička zajednica Općine Povljana je sufinancirala troškove oglašavanja Nove camping d.o.o. (Aminess) zajedno sa Turističkom zajednicom Zadarske županije, a osim toga sufinancirali smo i ‘’Uskrs u Avaloni’’, program određenih sportskih aktivnosti za sve posjetitelje Povljane. Pokazalo se da trud nije bio uzaludan. Rezultati u predsezoni su bili značajno bolji. Urbanizacija atraktivnih prostora u neposrednoj blizini obale se nastavila i to ne doprinosi održivoj politici koju Vlada RH promovira, a u smislu lokalnog turističkog razvoja, ne predstavlja napredak. Tijekom godine nije bilo promjena u smislu nadzora rada na crno tako da se može pretpostaviti da su rezultati mogli biti bolji.</a:t>
            </a:r>
          </a:p>
          <a:p>
            <a:pPr>
              <a:lnSpc>
                <a:spcPct val="120000"/>
              </a:lnSpc>
            </a:pPr>
            <a:r>
              <a:rPr lang="hr-HR" sz="1600" dirty="0">
                <a:latin typeface="Verdana" panose="020B0604030504040204" pitchFamily="34" charset="0"/>
                <a:ea typeface="Verdana" panose="020B0604030504040204" pitchFamily="34" charset="0"/>
              </a:rPr>
              <a:t>Turistička pristojba za sve posjetitelje u objektima gdje je vlasnik pravna osoba iznosila je 1,50 eura po noćenju za odrasle osobe. Turistička pristojba koju mali iznajmljivači uplaćuju u Državni proračun iznosila je 50,00 eura po registriranom ležaju godišnje.Nakon što se sredstva turističke pristojbe uplate u državni proračun na žiro račun HR2010010051757304742 sredstva koja pripadaju lokalnu TZ su automatski doznačena na račun. U postotku to je negdje malo preko 42% ukupno uplaćenog iznosa.</a:t>
            </a:r>
          </a:p>
          <a:p>
            <a:endParaRPr lang="hr-HR" sz="1467" dirty="0">
              <a:latin typeface="Verdana" panose="020B0604030504040204" pitchFamily="34" charset="0"/>
              <a:ea typeface="Verdana" panose="020B0604030504040204" pitchFamily="34" charset="0"/>
            </a:endParaRPr>
          </a:p>
        </p:txBody>
      </p:sp>
      <p:sp>
        <p:nvSpPr>
          <p:cNvPr id="5" name="TextBox 4"/>
          <p:cNvSpPr txBox="1"/>
          <p:nvPr/>
        </p:nvSpPr>
        <p:spPr>
          <a:xfrm>
            <a:off x="546408" y="3795863"/>
            <a:ext cx="4077804" cy="584775"/>
          </a:xfrm>
          <a:prstGeom prst="rect">
            <a:avLst/>
          </a:prstGeom>
          <a:noFill/>
        </p:spPr>
        <p:txBody>
          <a:bodyPr wrap="square" rtlCol="0">
            <a:spAutoFit/>
          </a:bodyPr>
          <a:lstStyle/>
          <a:p>
            <a:r>
              <a:rPr lang="hr-HR" sz="1600" b="1" dirty="0">
                <a:latin typeface="Verdana" panose="020B0604030504040204" pitchFamily="34" charset="0"/>
                <a:ea typeface="Verdana" panose="020B0604030504040204" pitchFamily="34" charset="0"/>
              </a:rPr>
              <a:t>IZVRŠENJE I IZDACI PROGRAMA RADA </a:t>
            </a:r>
          </a:p>
        </p:txBody>
      </p:sp>
    </p:spTree>
    <p:extLst>
      <p:ext uri="{BB962C8B-B14F-4D97-AF65-F5344CB8AC3E}">
        <p14:creationId xmlns:p14="http://schemas.microsoft.com/office/powerpoint/2010/main" val="36502958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5636" y="1120350"/>
            <a:ext cx="5933209" cy="7292133"/>
          </a:xfrm>
        </p:spPr>
        <p:txBody>
          <a:bodyPr>
            <a:normAutofit/>
          </a:bodyPr>
          <a:lstStyle/>
          <a:p>
            <a:pPr>
              <a:lnSpc>
                <a:spcPct val="110000"/>
              </a:lnSpc>
            </a:pPr>
            <a:r>
              <a:rPr lang="hr-HR" sz="1100" dirty="0">
                <a:latin typeface="Verdana" panose="020B0604030504040204" pitchFamily="34" charset="0"/>
                <a:ea typeface="Verdana" panose="020B0604030504040204" pitchFamily="34" charset="0"/>
              </a:rPr>
              <a:t>Realizacija izvornih prihoda:</a:t>
            </a:r>
          </a:p>
          <a:p>
            <a:pPr>
              <a:lnSpc>
                <a:spcPct val="110000"/>
              </a:lnSpc>
            </a:pPr>
            <a:r>
              <a:rPr lang="hr-HR" sz="1100" dirty="0">
                <a:latin typeface="Verdana" panose="020B0604030504040204" pitchFamily="34" charset="0"/>
                <a:ea typeface="Verdana" panose="020B0604030504040204" pitchFamily="34" charset="0"/>
              </a:rPr>
              <a:t>turistička pristojba  15</a:t>
            </a:r>
            <a:r>
              <a:rPr lang="en-US" sz="1100" dirty="0">
                <a:latin typeface="Verdana" panose="020B0604030504040204" pitchFamily="34" charset="0"/>
                <a:ea typeface="Verdana" panose="020B0604030504040204" pitchFamily="34" charset="0"/>
              </a:rPr>
              <a:t>1</a:t>
            </a:r>
            <a:r>
              <a:rPr lang="hr-HR" sz="1100" dirty="0">
                <a:latin typeface="Verdana" panose="020B0604030504040204" pitchFamily="34" charset="0"/>
                <a:ea typeface="Verdana" panose="020B0604030504040204" pitchFamily="34" charset="0"/>
              </a:rPr>
              <a:t>.320,22 eura</a:t>
            </a:r>
          </a:p>
          <a:p>
            <a:pPr>
              <a:lnSpc>
                <a:spcPct val="110000"/>
              </a:lnSpc>
            </a:pPr>
            <a:r>
              <a:rPr lang="hr-HR" sz="1100" dirty="0">
                <a:latin typeface="Verdana" panose="020B0604030504040204" pitchFamily="34" charset="0"/>
                <a:ea typeface="Verdana" panose="020B0604030504040204" pitchFamily="34" charset="0"/>
              </a:rPr>
              <a:t>članarina 21.859,14 eura</a:t>
            </a:r>
          </a:p>
          <a:p>
            <a:pPr>
              <a:lnSpc>
                <a:spcPct val="110000"/>
              </a:lnSpc>
            </a:pPr>
            <a:r>
              <a:rPr lang="hr-HR" sz="1100" b="1" dirty="0">
                <a:latin typeface="Verdana" panose="020B0604030504040204" pitchFamily="34" charset="0"/>
                <a:ea typeface="Verdana" panose="020B0604030504040204" pitchFamily="34" charset="0"/>
              </a:rPr>
              <a:t>Izvorni prihodi ukupno 173.179,36 eura</a:t>
            </a:r>
          </a:p>
          <a:p>
            <a:pPr>
              <a:lnSpc>
                <a:spcPct val="110000"/>
              </a:lnSpc>
            </a:pPr>
            <a:r>
              <a:rPr lang="hr-HR" sz="1100" b="1" dirty="0">
                <a:latin typeface="Verdana" panose="020B0604030504040204" pitchFamily="34" charset="0"/>
                <a:ea typeface="Verdana" panose="020B0604030504040204" pitchFamily="34" charset="0"/>
              </a:rPr>
              <a:t>        </a:t>
            </a:r>
          </a:p>
          <a:p>
            <a:pPr>
              <a:lnSpc>
                <a:spcPct val="110000"/>
              </a:lnSpc>
            </a:pPr>
            <a:r>
              <a:rPr lang="hr-HR" sz="1100" b="1" dirty="0">
                <a:latin typeface="Verdana" panose="020B0604030504040204" pitchFamily="34" charset="0"/>
                <a:ea typeface="Verdana" panose="020B0604030504040204" pitchFamily="34" charset="0"/>
              </a:rPr>
              <a:t>            </a:t>
            </a:r>
            <a:r>
              <a:rPr lang="hr-HR" sz="1100" dirty="0">
                <a:latin typeface="Verdana" panose="020B0604030504040204" pitchFamily="34" charset="0"/>
                <a:ea typeface="Verdana" panose="020B0604030504040204" pitchFamily="34" charset="0"/>
              </a:rPr>
              <a:t>2. Prihodi iz proračuna Općine Povljana</a:t>
            </a:r>
          </a:p>
          <a:p>
            <a:pPr>
              <a:lnSpc>
                <a:spcPct val="110000"/>
              </a:lnSpc>
            </a:pPr>
            <a:r>
              <a:rPr lang="hr-HR" sz="1100" dirty="0">
                <a:latin typeface="Verdana" panose="020B0604030504040204" pitchFamily="34" charset="0"/>
                <a:ea typeface="Verdana" panose="020B0604030504040204" pitchFamily="34" charset="0"/>
              </a:rPr>
              <a:t>Ovdje se radi o transferu za financiranje kulturno-zabavnog programa (‘’Lito u Povljani’’).</a:t>
            </a:r>
          </a:p>
          <a:p>
            <a:pPr marL="0" indent="0" defTabSz="609593">
              <a:lnSpc>
                <a:spcPct val="110000"/>
              </a:lnSpc>
              <a:spcBef>
                <a:spcPts val="1335"/>
              </a:spcBef>
              <a:spcAft>
                <a:spcPts val="0"/>
              </a:spcAft>
              <a:buClr>
                <a:srgbClr val="A53010"/>
              </a:buClr>
              <a:buSzTx/>
              <a:buNone/>
            </a:pPr>
            <a:r>
              <a:rPr lang="hr-HR" sz="1100" b="1" dirty="0">
                <a:solidFill>
                  <a:prstClr val="black">
                    <a:lumMod val="75000"/>
                    <a:lumOff val="25000"/>
                  </a:prstClr>
                </a:solidFill>
                <a:latin typeface="Verdana" panose="020B0604030504040204" pitchFamily="34" charset="0"/>
                <a:ea typeface="Verdana" panose="020B0604030504040204" pitchFamily="34" charset="0"/>
              </a:rPr>
              <a:t>Realizacija iz proračuna Općine Povljana   42.526,75 eura</a:t>
            </a:r>
          </a:p>
          <a:p>
            <a:pPr marL="0" indent="0" defTabSz="609593">
              <a:lnSpc>
                <a:spcPct val="110000"/>
              </a:lnSpc>
              <a:spcBef>
                <a:spcPts val="1335"/>
              </a:spcBef>
              <a:spcAft>
                <a:spcPts val="0"/>
              </a:spcAft>
              <a:buClr>
                <a:srgbClr val="A53010"/>
              </a:buClr>
              <a:buSzTx/>
              <a:buNone/>
            </a:pPr>
            <a:endParaRPr lang="hr-HR" sz="1100" b="1" dirty="0">
              <a:solidFill>
                <a:prstClr val="black">
                  <a:lumMod val="75000"/>
                  <a:lumOff val="25000"/>
                </a:prstClr>
              </a:solidFill>
              <a:latin typeface="Verdana" panose="020B0604030504040204" pitchFamily="34" charset="0"/>
              <a:ea typeface="Verdana" panose="020B0604030504040204" pitchFamily="34" charset="0"/>
            </a:endParaRPr>
          </a:p>
          <a:p>
            <a:pPr marL="0" indent="0" defTabSz="609593">
              <a:lnSpc>
                <a:spcPct val="110000"/>
              </a:lnSpc>
              <a:spcBef>
                <a:spcPts val="1335"/>
              </a:spcBef>
              <a:spcAft>
                <a:spcPts val="0"/>
              </a:spcAft>
              <a:buClr>
                <a:srgbClr val="A53010"/>
              </a:buClr>
              <a:buSzTx/>
              <a:buNone/>
            </a:pPr>
            <a:r>
              <a:rPr lang="hr-HR" sz="1100" dirty="0">
                <a:solidFill>
                  <a:prstClr val="black">
                    <a:lumMod val="75000"/>
                    <a:lumOff val="25000"/>
                  </a:prstClr>
                </a:solidFill>
                <a:latin typeface="Verdana" panose="020B0604030504040204" pitchFamily="34" charset="0"/>
                <a:ea typeface="Verdana" panose="020B0604030504040204" pitchFamily="34" charset="0"/>
              </a:rPr>
              <a:t>              3. Prihodi iz sustava turističkih zajednica – Turistička zajednica Zadarske</a:t>
            </a:r>
            <a:endParaRPr lang="en-US" sz="1100" dirty="0">
              <a:solidFill>
                <a:prstClr val="black">
                  <a:lumMod val="75000"/>
                  <a:lumOff val="25000"/>
                </a:prstClr>
              </a:solidFill>
              <a:latin typeface="Verdana" panose="020B0604030504040204" pitchFamily="34" charset="0"/>
              <a:ea typeface="Verdana" panose="020B0604030504040204" pitchFamily="34" charset="0"/>
            </a:endParaRPr>
          </a:p>
          <a:p>
            <a:pPr marL="0" indent="0" defTabSz="609593">
              <a:lnSpc>
                <a:spcPct val="110000"/>
              </a:lnSpc>
              <a:spcBef>
                <a:spcPts val="1335"/>
              </a:spcBef>
              <a:spcAft>
                <a:spcPts val="0"/>
              </a:spcAft>
              <a:buClr>
                <a:srgbClr val="A53010"/>
              </a:buClr>
              <a:buSzTx/>
              <a:buNone/>
            </a:pPr>
            <a:r>
              <a:rPr lang="en-US" sz="1100" dirty="0">
                <a:solidFill>
                  <a:prstClr val="black">
                    <a:lumMod val="75000"/>
                    <a:lumOff val="25000"/>
                  </a:prstClr>
                </a:solidFill>
                <a:latin typeface="Verdana" panose="020B0604030504040204" pitchFamily="34" charset="0"/>
                <a:ea typeface="Verdana" panose="020B0604030504040204" pitchFamily="34" charset="0"/>
              </a:rPr>
              <a:t>                                                 </a:t>
            </a:r>
            <a:r>
              <a:rPr lang="hr-HR" sz="1100" dirty="0">
                <a:solidFill>
                  <a:prstClr val="black">
                    <a:lumMod val="75000"/>
                    <a:lumOff val="25000"/>
                  </a:prstClr>
                </a:solidFill>
                <a:latin typeface="Verdana" panose="020B0604030504040204" pitchFamily="34" charset="0"/>
                <a:ea typeface="Verdana" panose="020B0604030504040204" pitchFamily="34" charset="0"/>
              </a:rPr>
              <a:t> županije</a:t>
            </a:r>
          </a:p>
          <a:p>
            <a:pPr marL="0" indent="0" defTabSz="609593">
              <a:lnSpc>
                <a:spcPct val="110000"/>
              </a:lnSpc>
              <a:spcBef>
                <a:spcPts val="1335"/>
              </a:spcBef>
              <a:spcAft>
                <a:spcPts val="0"/>
              </a:spcAft>
              <a:buClr>
                <a:srgbClr val="A53010"/>
              </a:buClr>
              <a:buSzTx/>
              <a:buNone/>
            </a:pPr>
            <a:r>
              <a:rPr lang="pl-PL" sz="1100" dirty="0">
                <a:solidFill>
                  <a:prstClr val="black">
                    <a:lumMod val="75000"/>
                    <a:lumOff val="25000"/>
                  </a:prstClr>
                </a:solidFill>
                <a:latin typeface="Verdana" panose="020B0604030504040204" pitchFamily="34" charset="0"/>
                <a:ea typeface="Verdana" panose="020B0604030504040204" pitchFamily="34" charset="0"/>
              </a:rPr>
              <a:t> Prihodi na temelju javnog poziva za dodjelu potpora događanjima u za 2025. godinu</a:t>
            </a:r>
          </a:p>
          <a:p>
            <a:pPr marL="0" indent="0" defTabSz="609593">
              <a:lnSpc>
                <a:spcPct val="110000"/>
              </a:lnSpc>
              <a:spcBef>
                <a:spcPts val="1335"/>
              </a:spcBef>
              <a:spcAft>
                <a:spcPts val="0"/>
              </a:spcAft>
              <a:buClr>
                <a:srgbClr val="A53010"/>
              </a:buClr>
              <a:buSzTx/>
              <a:buNone/>
            </a:pPr>
            <a:r>
              <a:rPr lang="hr-HR" sz="1100" b="1" dirty="0">
                <a:solidFill>
                  <a:prstClr val="black">
                    <a:lumMod val="75000"/>
                    <a:lumOff val="25000"/>
                  </a:prstClr>
                </a:solidFill>
                <a:latin typeface="Verdana" panose="020B0604030504040204" pitchFamily="34" charset="0"/>
                <a:ea typeface="Verdana" panose="020B0604030504040204" pitchFamily="34" charset="0"/>
              </a:rPr>
              <a:t>Realizacija iz proračuna TZ Zadarske županije   1.000,00 eura</a:t>
            </a:r>
          </a:p>
          <a:p>
            <a:pPr marL="0" indent="0" defTabSz="609593">
              <a:lnSpc>
                <a:spcPct val="110000"/>
              </a:lnSpc>
              <a:spcBef>
                <a:spcPts val="1335"/>
              </a:spcBef>
              <a:spcAft>
                <a:spcPts val="0"/>
              </a:spcAft>
              <a:buClr>
                <a:srgbClr val="A53010"/>
              </a:buClr>
              <a:buSzTx/>
              <a:buNone/>
            </a:pPr>
            <a:endParaRPr lang="pl-PL" sz="1100" dirty="0">
              <a:solidFill>
                <a:prstClr val="black">
                  <a:lumMod val="75000"/>
                  <a:lumOff val="25000"/>
                </a:prstClr>
              </a:solidFill>
              <a:latin typeface="Verdana" panose="020B0604030504040204" pitchFamily="34" charset="0"/>
              <a:ea typeface="Verdana" panose="020B0604030504040204" pitchFamily="34" charset="0"/>
            </a:endParaRPr>
          </a:p>
          <a:p>
            <a:pPr marL="0" indent="0" defTabSz="609593">
              <a:lnSpc>
                <a:spcPct val="110000"/>
              </a:lnSpc>
              <a:spcBef>
                <a:spcPts val="1335"/>
              </a:spcBef>
              <a:spcAft>
                <a:spcPts val="0"/>
              </a:spcAft>
              <a:buClr>
                <a:srgbClr val="A53010"/>
              </a:buClr>
              <a:buSzTx/>
              <a:buNone/>
            </a:pPr>
            <a:endParaRPr lang="pl-PL" sz="1100" dirty="0">
              <a:solidFill>
                <a:prstClr val="black">
                  <a:lumMod val="75000"/>
                  <a:lumOff val="25000"/>
                </a:prstClr>
              </a:solidFill>
              <a:latin typeface="Verdana" panose="020B0604030504040204" pitchFamily="34" charset="0"/>
              <a:ea typeface="Verdana" panose="020B0604030504040204" pitchFamily="34" charset="0"/>
            </a:endParaRPr>
          </a:p>
          <a:p>
            <a:pPr marL="0" indent="0" defTabSz="609593">
              <a:lnSpc>
                <a:spcPct val="110000"/>
              </a:lnSpc>
              <a:spcBef>
                <a:spcPts val="1335"/>
              </a:spcBef>
              <a:spcAft>
                <a:spcPts val="0"/>
              </a:spcAft>
              <a:buClr>
                <a:srgbClr val="A53010"/>
              </a:buClr>
              <a:buSzTx/>
              <a:buNone/>
            </a:pPr>
            <a:r>
              <a:rPr lang="pl-PL" sz="1100" dirty="0">
                <a:solidFill>
                  <a:prstClr val="black">
                    <a:lumMod val="75000"/>
                    <a:lumOff val="25000"/>
                  </a:prstClr>
                </a:solidFill>
                <a:latin typeface="Verdana" panose="020B0604030504040204" pitchFamily="34" charset="0"/>
                <a:ea typeface="Verdana" panose="020B0604030504040204" pitchFamily="34" charset="0"/>
              </a:rPr>
              <a:t>               4. Prihodi od Zadarske županije</a:t>
            </a:r>
          </a:p>
          <a:p>
            <a:pPr marL="0" indent="0" defTabSz="609593">
              <a:lnSpc>
                <a:spcPct val="110000"/>
              </a:lnSpc>
              <a:spcBef>
                <a:spcPts val="1335"/>
              </a:spcBef>
              <a:spcAft>
                <a:spcPts val="0"/>
              </a:spcAft>
              <a:buClr>
                <a:srgbClr val="A53010"/>
              </a:buClr>
              <a:buSzTx/>
              <a:buNone/>
            </a:pPr>
            <a:r>
              <a:rPr lang="pl-PL" sz="1100" dirty="0">
                <a:solidFill>
                  <a:prstClr val="black">
                    <a:lumMod val="75000"/>
                    <a:lumOff val="25000"/>
                  </a:prstClr>
                </a:solidFill>
                <a:latin typeface="Verdana" panose="020B0604030504040204" pitchFamily="34" charset="0"/>
                <a:ea typeface="Verdana" panose="020B0604030504040204" pitchFamily="34" charset="0"/>
              </a:rPr>
              <a:t> Sredstva koja su nam odobrena na temelju raspisanog Javnog poziva za dodjelu potpora događanjima u turizmu</a:t>
            </a:r>
            <a:r>
              <a:rPr lang="en-US" sz="1100" dirty="0">
                <a:solidFill>
                  <a:prstClr val="black">
                    <a:lumMod val="75000"/>
                    <a:lumOff val="25000"/>
                  </a:prstClr>
                </a:solidFill>
                <a:latin typeface="Verdana" panose="020B0604030504040204" pitchFamily="34" charset="0"/>
                <a:ea typeface="Verdana" panose="020B0604030504040204" pitchFamily="34" charset="0"/>
              </a:rPr>
              <a:t> </a:t>
            </a:r>
            <a:r>
              <a:rPr lang="pl-PL" sz="1100" dirty="0">
                <a:solidFill>
                  <a:prstClr val="black">
                    <a:lumMod val="75000"/>
                    <a:lumOff val="25000"/>
                  </a:prstClr>
                </a:solidFill>
                <a:latin typeface="Verdana" panose="020B0604030504040204" pitchFamily="34" charset="0"/>
                <a:ea typeface="Verdana" panose="020B0604030504040204" pitchFamily="34" charset="0"/>
              </a:rPr>
              <a:t>na području Zadarske županije za 2025. godinu</a:t>
            </a:r>
            <a:endParaRPr lang="hr-HR" sz="1100" dirty="0">
              <a:solidFill>
                <a:prstClr val="black">
                  <a:lumMod val="75000"/>
                  <a:lumOff val="25000"/>
                </a:prstClr>
              </a:solidFill>
              <a:latin typeface="Verdana" panose="020B0604030504040204" pitchFamily="34" charset="0"/>
              <a:ea typeface="Verdana" panose="020B0604030504040204" pitchFamily="34" charset="0"/>
            </a:endParaRPr>
          </a:p>
          <a:p>
            <a:pPr marL="0" indent="0" defTabSz="609593">
              <a:lnSpc>
                <a:spcPct val="110000"/>
              </a:lnSpc>
              <a:spcBef>
                <a:spcPts val="1335"/>
              </a:spcBef>
              <a:spcAft>
                <a:spcPts val="0"/>
              </a:spcAft>
              <a:buClr>
                <a:srgbClr val="A53010"/>
              </a:buClr>
              <a:buSzTx/>
              <a:buNone/>
            </a:pPr>
            <a:r>
              <a:rPr lang="hr-HR" sz="1100" b="1" dirty="0">
                <a:solidFill>
                  <a:prstClr val="black">
                    <a:lumMod val="75000"/>
                    <a:lumOff val="25000"/>
                  </a:prstClr>
                </a:solidFill>
                <a:latin typeface="Verdana" panose="020B0604030504040204" pitchFamily="34" charset="0"/>
                <a:ea typeface="Verdana" panose="020B0604030504040204" pitchFamily="34" charset="0"/>
              </a:rPr>
              <a:t>Realizacija iz proračuna Zadarske županije    500,00 eura</a:t>
            </a:r>
          </a:p>
          <a:p>
            <a:pPr marL="0" indent="0" defTabSz="609593">
              <a:lnSpc>
                <a:spcPct val="100000"/>
              </a:lnSpc>
              <a:spcBef>
                <a:spcPts val="1335"/>
              </a:spcBef>
              <a:spcAft>
                <a:spcPts val="0"/>
              </a:spcAft>
              <a:buClr>
                <a:srgbClr val="A53010"/>
              </a:buClr>
              <a:buSzTx/>
              <a:buNone/>
            </a:pPr>
            <a:endParaRPr lang="hr-HR" sz="1600" dirty="0">
              <a:solidFill>
                <a:prstClr val="black">
                  <a:lumMod val="75000"/>
                  <a:lumOff val="25000"/>
                </a:prstClr>
              </a:solidFill>
              <a:latin typeface="Century Gothic" panose="020B0502020202020204"/>
            </a:endParaRPr>
          </a:p>
          <a:p>
            <a:endParaRPr lang="hr-HR" sz="1467" dirty="0">
              <a:latin typeface="Verdana" panose="020B0604030504040204" pitchFamily="34" charset="0"/>
              <a:ea typeface="Verdana" panose="020B0604030504040204" pitchFamily="34" charset="0"/>
            </a:endParaRPr>
          </a:p>
          <a:p>
            <a:endParaRPr lang="hr-HR" sz="1467" dirty="0">
              <a:latin typeface="Verdana" panose="020B0604030504040204" pitchFamily="34" charset="0"/>
              <a:ea typeface="Verdana" panose="020B0604030504040204" pitchFamily="34" charset="0"/>
            </a:endParaRPr>
          </a:p>
          <a:p>
            <a:endParaRPr lang="hr-HR" sz="1467"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53396056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5570</TotalTime>
  <Words>5607</Words>
  <Application>Microsoft Office PowerPoint</Application>
  <PresentationFormat>Overhead</PresentationFormat>
  <Paragraphs>1123</Paragraphs>
  <Slides>27</Slides>
  <Notes>5</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27</vt:i4>
      </vt:variant>
    </vt:vector>
  </HeadingPairs>
  <TitlesOfParts>
    <vt:vector size="40" baseType="lpstr">
      <vt:lpstr>Aptos Display</vt:lpstr>
      <vt:lpstr>Arial</vt:lpstr>
      <vt:lpstr>Arial Narrow</vt:lpstr>
      <vt:lpstr>Arial Rounded MT Bold</vt:lpstr>
      <vt:lpstr>Calibri</vt:lpstr>
      <vt:lpstr>Century Gothic</vt:lpstr>
      <vt:lpstr>Courier New</vt:lpstr>
      <vt:lpstr>Tw Cen MT</vt:lpstr>
      <vt:lpstr>Tw Cen MT Condensed</vt:lpstr>
      <vt:lpstr>Verdana</vt:lpstr>
      <vt:lpstr>Wingdings</vt:lpstr>
      <vt:lpstr>Wingdings 3</vt:lpstr>
      <vt:lpstr>Integral</vt:lpstr>
      <vt:lpstr>IZVJEŠĆE O IZVRŠENJU PROGRAMA RADA TURISTIČKE ZAJEDNICE  OPĆINE POVLJANA  ZA 2025.</vt:lpstr>
      <vt:lpstr>PowerPoint Presentation</vt:lpstr>
      <vt:lpstr>STATISTIČKI POKAZATELJI TURISTIČKOG PROMETA U 2025. GODINI</vt:lpstr>
      <vt:lpstr>PowerPoint Presentation</vt:lpstr>
      <vt:lpstr>PowerPoint Presentation</vt:lpstr>
      <vt:lpstr>TABLICA 2: noćenja turista prema vrsti smještaja (komercijalni)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IZVJEŠĆE O IZVRŠENJU PROGRAMA RADA TURISTIČKE ZAJEDNICE GRADA SPLITA ZA 2025.</dc:title>
  <dc:creator>TZ_POVLJANA</dc:creator>
  <cp:lastModifiedBy>TZ_POVLJANA</cp:lastModifiedBy>
  <cp:revision>144</cp:revision>
  <dcterms:created xsi:type="dcterms:W3CDTF">2026-01-27T09:22:33Z</dcterms:created>
  <dcterms:modified xsi:type="dcterms:W3CDTF">2026-04-07T12:58:51Z</dcterms:modified>
</cp:coreProperties>
</file>