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70" r:id="rId14"/>
    <p:sldId id="269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2" r:id="rId26"/>
    <p:sldId id="281" r:id="rId27"/>
    <p:sldId id="283" r:id="rId28"/>
    <p:sldId id="284" r:id="rId29"/>
    <p:sldId id="285" r:id="rId30"/>
    <p:sldId id="286" r:id="rId31"/>
    <p:sldId id="287" r:id="rId32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D1C8A2B9-60C5-475D-88DC-46826288340B}">
          <p14:sldIdLst>
            <p14:sldId id="256"/>
            <p14:sldId id="257"/>
            <p14:sldId id="258"/>
            <p14:sldId id="259"/>
          </p14:sldIdLst>
        </p14:section>
        <p14:section name="Untitled Section" id="{1DB660B5-559F-4921-8A99-BC01ACFAC77E}">
          <p14:sldIdLst/>
        </p14:section>
        <p14:section name="Untitled Section" id="{1030E031-FC31-4B9F-8541-7B26E3DD1978}">
          <p14:sldIdLst>
            <p14:sldId id="260"/>
            <p14:sldId id="261"/>
            <p14:sldId id="262"/>
            <p14:sldId id="263"/>
            <p14:sldId id="264"/>
            <p14:sldId id="265"/>
            <p14:sldId id="266"/>
            <p14:sldId id="267"/>
            <p14:sldId id="270"/>
            <p14:sldId id="269"/>
            <p14:sldId id="271"/>
            <p14:sldId id="272"/>
            <p14:sldId id="273"/>
            <p14:sldId id="274"/>
            <p14:sldId id="275"/>
            <p14:sldId id="276"/>
            <p14:sldId id="277"/>
            <p14:sldId id="278"/>
            <p14:sldId id="279"/>
            <p14:sldId id="280"/>
            <p14:sldId id="282"/>
            <p14:sldId id="281"/>
            <p14:sldId id="283"/>
            <p14:sldId id="284"/>
            <p14:sldId id="285"/>
            <p14:sldId id="286"/>
            <p14:sldId id="287"/>
          </p14:sldIdLst>
        </p14:section>
        <p14:section name="Untitled Section" id="{4197D9C2-4630-4F53-A615-F6F9C1DAB767}">
          <p14:sldIdLst/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9B9B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136" autoAdjust="0"/>
    <p:restoredTop sz="94660"/>
  </p:normalViewPr>
  <p:slideViewPr>
    <p:cSldViewPr snapToGrid="0">
      <p:cViewPr varScale="1">
        <p:scale>
          <a:sx n="92" d="100"/>
          <a:sy n="92" d="100"/>
        </p:scale>
        <p:origin x="255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 w="19050" cap="flat" cmpd="sng" algn="ctr">
          <a:solidFill>
            <a:schemeClr val="tx1">
              <a:lumMod val="25000"/>
              <a:lumOff val="75000"/>
            </a:schemeClr>
          </a:solidFill>
          <a:round/>
        </a:ln>
        <a:effectLst/>
        <a:sp3d contourW="19050">
          <a:contourClr>
            <a:schemeClr val="tx1">
              <a:lumMod val="25000"/>
              <a:lumOff val="75000"/>
            </a:schemeClr>
          </a:contourClr>
        </a:sp3d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kampovi</c:v>
                </c:pt>
              </c:strCache>
            </c:strRef>
          </c:tx>
          <c:spPr>
            <a:pattFill prst="ltDnDiag">
              <a:fgClr>
                <a:schemeClr val="accent1"/>
              </a:fgClr>
              <a:bgClr>
                <a:schemeClr val="accent1">
                  <a:lumMod val="20000"/>
                  <a:lumOff val="80000"/>
                </a:schemeClr>
              </a:bgClr>
            </a:pattFill>
            <a:ln>
              <a:solidFill>
                <a:schemeClr val="accent1"/>
              </a:solidFill>
            </a:ln>
            <a:effectLst/>
            <a:sp3d>
              <a:contourClr>
                <a:schemeClr val="accent1"/>
              </a:contourClr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r-Latn-R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2025 dolasci</c:v>
                </c:pt>
                <c:pt idx="1">
                  <c:v>2024 dolasci</c:v>
                </c:pt>
                <c:pt idx="2">
                  <c:v>2025 noćenja</c:v>
                </c:pt>
                <c:pt idx="3">
                  <c:v>2024 noćenja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37782</c:v>
                </c:pt>
                <c:pt idx="1">
                  <c:v>23608</c:v>
                </c:pt>
                <c:pt idx="2">
                  <c:v>223863</c:v>
                </c:pt>
                <c:pt idx="3">
                  <c:v>138466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D04-4BE5-855D-5A18A0B5DE42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ostalo</c:v>
                </c:pt>
              </c:strCache>
            </c:strRef>
          </c:tx>
          <c:spPr>
            <a:pattFill prst="ltDnDiag">
              <a:fgClr>
                <a:schemeClr val="accent2"/>
              </a:fgClr>
              <a:bgClr>
                <a:schemeClr val="accent2">
                  <a:lumMod val="20000"/>
                  <a:lumOff val="80000"/>
                </a:schemeClr>
              </a:bgClr>
            </a:pattFill>
            <a:ln>
              <a:solidFill>
                <a:schemeClr val="accent2"/>
              </a:solidFill>
            </a:ln>
            <a:effectLst/>
            <a:sp3d>
              <a:contourClr>
                <a:schemeClr val="accent2"/>
              </a:contourClr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r-Latn-R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2025 dolasci</c:v>
                </c:pt>
                <c:pt idx="1">
                  <c:v>2024 dolasci</c:v>
                </c:pt>
                <c:pt idx="2">
                  <c:v>2025 noćenja</c:v>
                </c:pt>
                <c:pt idx="3">
                  <c:v>2024 noćenja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14136</c:v>
                </c:pt>
                <c:pt idx="1">
                  <c:v>14477</c:v>
                </c:pt>
                <c:pt idx="2">
                  <c:v>108327</c:v>
                </c:pt>
                <c:pt idx="3">
                  <c:v>110514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D04-4BE5-855D-5A18A0B5DE42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1172141823"/>
        <c:axId val="1172140991"/>
        <c:axId val="0"/>
      </c:bar3DChart>
      <c:catAx>
        <c:axId val="117214182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r-Latn-RS"/>
          </a:p>
        </c:txPr>
        <c:crossAx val="1172140991"/>
        <c:crosses val="autoZero"/>
        <c:auto val="1"/>
        <c:lblAlgn val="ctr"/>
        <c:lblOffset val="100"/>
        <c:noMultiLvlLbl val="0"/>
      </c:catAx>
      <c:valAx>
        <c:axId val="1172140991"/>
        <c:scaling>
          <c:orientation val="minMax"/>
        </c:scaling>
        <c:delete val="0"/>
        <c:axPos val="l"/>
        <c:majorGridlines>
          <c:spPr>
            <a:ln>
              <a:solidFill>
                <a:schemeClr val="tx1">
                  <a:lumMod val="15000"/>
                  <a:lumOff val="85000"/>
                </a:schemeClr>
              </a:solidFill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r-Latn-RS"/>
          </a:p>
        </c:txPr>
        <c:crossAx val="117214182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r-Latn-R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sr-Latn-R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j-ea"/>
                <a:cs typeface="+mj-cs"/>
              </a:defRPr>
            </a:pPr>
            <a:r>
              <a:rPr lang="hr-HR"/>
              <a:t>Dolasci turista kamp / kampiralište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0" i="0" u="none" strike="noStrike" kern="1200" cap="none" spc="0" normalizeH="0" baseline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+mj-ea"/>
              <a:cs typeface="+mj-cs"/>
            </a:defRPr>
          </a:pPr>
          <a:endParaRPr lang="sr-Latn-RS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10290626039725283"/>
          <c:y val="0.2131213802941655"/>
          <c:w val="0.87347591489062426"/>
          <c:h val="0.36825464191720841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Njemačka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r-Latn-R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Dolasci 2025</c:v>
                </c:pt>
              </c:strCache>
            </c:strRef>
          </c:cat>
          <c:val>
            <c:numRef>
              <c:f>Sheet1!$B$2</c:f>
              <c:numCache>
                <c:formatCode>General</c:formatCode>
                <c:ptCount val="1"/>
                <c:pt idx="0">
                  <c:v>9936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CA9-4513-91E1-9D438974A362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Austrija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r-Latn-R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Dolasci 2025</c:v>
                </c:pt>
              </c:strCache>
            </c:strRef>
          </c:cat>
          <c:val>
            <c:numRef>
              <c:f>Sheet1!$C$2</c:f>
              <c:numCache>
                <c:formatCode>General</c:formatCode>
                <c:ptCount val="1"/>
                <c:pt idx="0">
                  <c:v>5992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CA9-4513-91E1-9D438974A362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Slovenija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r-Latn-R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Dolasci 2025</c:v>
                </c:pt>
              </c:strCache>
            </c:strRef>
          </c:cat>
          <c:val>
            <c:numRef>
              <c:f>Sheet1!$D$2</c:f>
              <c:numCache>
                <c:formatCode>General</c:formatCode>
                <c:ptCount val="1"/>
                <c:pt idx="0">
                  <c:v>4379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CA9-4513-91E1-9D438974A362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Poljska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r-Latn-R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Dolasci 2025</c:v>
                </c:pt>
              </c:strCache>
            </c:strRef>
          </c:cat>
          <c:val>
            <c:numRef>
              <c:f>Sheet1!$E$2</c:f>
              <c:numCache>
                <c:formatCode>General</c:formatCode>
                <c:ptCount val="1"/>
                <c:pt idx="0">
                  <c:v>3631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9CA9-4513-91E1-9D438974A362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Hrvatska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r-Latn-R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Dolasci 2025</c:v>
                </c:pt>
              </c:strCache>
            </c:strRef>
          </c:cat>
          <c:val>
            <c:numRef>
              <c:f>Sheet1!$F$2</c:f>
              <c:numCache>
                <c:formatCode>General</c:formatCode>
                <c:ptCount val="1"/>
                <c:pt idx="0">
                  <c:v>3321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9CA9-4513-91E1-9D438974A362}"/>
            </c:ext>
          </c:extLst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Češka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r-Latn-R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Dolasci 2025</c:v>
                </c:pt>
              </c:strCache>
            </c:strRef>
          </c:cat>
          <c:val>
            <c:numRef>
              <c:f>Sheet1!$G$2</c:f>
              <c:numCache>
                <c:formatCode>General</c:formatCode>
                <c:ptCount val="1"/>
                <c:pt idx="0">
                  <c:v>1870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9CA9-4513-91E1-9D438974A362}"/>
            </c:ext>
          </c:extLst>
        </c:ser>
        <c:ser>
          <c:idx val="6"/>
          <c:order val="6"/>
          <c:tx>
            <c:strRef>
              <c:f>Sheet1!$H$1</c:f>
              <c:strCache>
                <c:ptCount val="1"/>
                <c:pt idx="0">
                  <c:v>Slovačka</c:v>
                </c:pt>
              </c:strCache>
            </c:strRef>
          </c:tx>
          <c:spPr>
            <a:solidFill>
              <a:schemeClr val="accent1">
                <a:lumMod val="60000"/>
              </a:schemeClr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r-Latn-R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Dolasci 2025</c:v>
                </c:pt>
              </c:strCache>
            </c:strRef>
          </c:cat>
          <c:val>
            <c:numRef>
              <c:f>Sheet1!$H$2</c:f>
              <c:numCache>
                <c:formatCode>General</c:formatCode>
                <c:ptCount val="1"/>
                <c:pt idx="0">
                  <c:v>1155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9CA9-4513-91E1-9D438974A362}"/>
            </c:ext>
          </c:extLst>
        </c:ser>
        <c:ser>
          <c:idx val="7"/>
          <c:order val="7"/>
          <c:tx>
            <c:strRef>
              <c:f>Sheet1!$I$1</c:f>
              <c:strCache>
                <c:ptCount val="1"/>
                <c:pt idx="0">
                  <c:v>Nizozemska</c:v>
                </c:pt>
              </c:strCache>
            </c:strRef>
          </c:tx>
          <c:spPr>
            <a:solidFill>
              <a:schemeClr val="accent2">
                <a:lumMod val="60000"/>
              </a:schemeClr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r-Latn-R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Dolasci 2025</c:v>
                </c:pt>
              </c:strCache>
            </c:strRef>
          </c:cat>
          <c:val>
            <c:numRef>
              <c:f>Sheet1!$I$2</c:f>
              <c:numCache>
                <c:formatCode>General</c:formatCode>
                <c:ptCount val="1"/>
                <c:pt idx="0">
                  <c:v>1078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9CA9-4513-91E1-9D438974A362}"/>
            </c:ext>
          </c:extLst>
        </c:ser>
        <c:ser>
          <c:idx val="8"/>
          <c:order val="8"/>
          <c:tx>
            <c:strRef>
              <c:f>Sheet1!$J$1</c:f>
              <c:strCache>
                <c:ptCount val="1"/>
                <c:pt idx="0">
                  <c:v>Švicarska</c:v>
                </c:pt>
              </c:strCache>
            </c:strRef>
          </c:tx>
          <c:spPr>
            <a:solidFill>
              <a:schemeClr val="accent3">
                <a:lumMod val="60000"/>
              </a:schemeClr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r-Latn-R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Dolasci 2025</c:v>
                </c:pt>
              </c:strCache>
            </c:strRef>
          </c:cat>
          <c:val>
            <c:numRef>
              <c:f>Sheet1!$J$2</c:f>
              <c:numCache>
                <c:formatCode>General</c:formatCode>
                <c:ptCount val="1"/>
                <c:pt idx="0">
                  <c:v>1013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9CA9-4513-91E1-9D438974A362}"/>
            </c:ext>
          </c:extLst>
        </c:ser>
        <c:ser>
          <c:idx val="9"/>
          <c:order val="9"/>
          <c:tx>
            <c:strRef>
              <c:f>Sheet1!$K$1</c:f>
              <c:strCache>
                <c:ptCount val="1"/>
                <c:pt idx="0">
                  <c:v>Mađarska</c:v>
                </c:pt>
              </c:strCache>
            </c:strRef>
          </c:tx>
          <c:spPr>
            <a:solidFill>
              <a:schemeClr val="accent4">
                <a:lumMod val="60000"/>
              </a:schemeClr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r-Latn-R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Dolasci 2025</c:v>
                </c:pt>
              </c:strCache>
            </c:strRef>
          </c:cat>
          <c:val>
            <c:numRef>
              <c:f>Sheet1!$K$2</c:f>
              <c:numCache>
                <c:formatCode>General</c:formatCode>
                <c:ptCount val="1"/>
                <c:pt idx="0">
                  <c:v>950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9CA9-4513-91E1-9D438974A362}"/>
            </c:ext>
          </c:extLst>
        </c:ser>
        <c:ser>
          <c:idx val="10"/>
          <c:order val="10"/>
          <c:tx>
            <c:strRef>
              <c:f>Sheet1!$L$1</c:f>
              <c:strCache>
                <c:ptCount val="1"/>
                <c:pt idx="0">
                  <c:v>Italija</c:v>
                </c:pt>
              </c:strCache>
            </c:strRef>
          </c:tx>
          <c:spPr>
            <a:solidFill>
              <a:schemeClr val="accent5">
                <a:lumMod val="60000"/>
              </a:schemeClr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r-Latn-R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Dolasci 2025</c:v>
                </c:pt>
              </c:strCache>
            </c:strRef>
          </c:cat>
          <c:val>
            <c:numRef>
              <c:f>Sheet1!$L$2</c:f>
              <c:numCache>
                <c:formatCode>General</c:formatCode>
                <c:ptCount val="1"/>
                <c:pt idx="0">
                  <c:v>801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9CA9-4513-91E1-9D438974A362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1262320271"/>
        <c:axId val="1262328175"/>
        <c:axId val="0"/>
      </c:bar3DChart>
      <c:catAx>
        <c:axId val="126232027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r-Latn-RS"/>
          </a:p>
        </c:txPr>
        <c:crossAx val="1262328175"/>
        <c:crosses val="autoZero"/>
        <c:auto val="1"/>
        <c:lblAlgn val="ctr"/>
        <c:lblOffset val="100"/>
        <c:noMultiLvlLbl val="0"/>
      </c:catAx>
      <c:valAx>
        <c:axId val="126232817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in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r-Latn-RS"/>
          </a:p>
        </c:txPr>
        <c:crossAx val="126232027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r-Latn-R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sr-Latn-R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Njemačka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Sheet1!$A$2:$A$3</c:f>
              <c:strCache>
                <c:ptCount val="2"/>
                <c:pt idx="0">
                  <c:v>2025.</c:v>
                </c:pt>
                <c:pt idx="1">
                  <c:v>2024.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7.32</c:v>
                </c:pt>
                <c:pt idx="1">
                  <c:v>6.96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569-45D3-B8F1-4EF3CFD5505B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Austrija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Sheet1!$A$2:$A$3</c:f>
              <c:strCache>
                <c:ptCount val="2"/>
                <c:pt idx="0">
                  <c:v>2025.</c:v>
                </c:pt>
                <c:pt idx="1">
                  <c:v>2024.</c:v>
                </c:pt>
              </c:strCache>
            </c:strRef>
          </c:cat>
          <c:val>
            <c:numRef>
              <c:f>Sheet1!$C$2:$C$3</c:f>
              <c:numCache>
                <c:formatCode>General</c:formatCode>
                <c:ptCount val="2"/>
                <c:pt idx="0">
                  <c:v>5.91</c:v>
                </c:pt>
                <c:pt idx="1">
                  <c:v>6.06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569-45D3-B8F1-4EF3CFD5505B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Slovenija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Sheet1!$A$2:$A$3</c:f>
              <c:strCache>
                <c:ptCount val="2"/>
                <c:pt idx="0">
                  <c:v>2025.</c:v>
                </c:pt>
                <c:pt idx="1">
                  <c:v>2024.</c:v>
                </c:pt>
              </c:strCache>
            </c:strRef>
          </c:cat>
          <c:val>
            <c:numRef>
              <c:f>Sheet1!$D$2:$D$3</c:f>
              <c:numCache>
                <c:formatCode>General</c:formatCode>
                <c:ptCount val="2"/>
                <c:pt idx="0">
                  <c:v>5.29</c:v>
                </c:pt>
                <c:pt idx="1">
                  <c:v>5.58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569-45D3-B8F1-4EF3CFD5505B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Poljska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Sheet1!$A$2:$A$3</c:f>
              <c:strCache>
                <c:ptCount val="2"/>
                <c:pt idx="0">
                  <c:v>2025.</c:v>
                </c:pt>
                <c:pt idx="1">
                  <c:v>2024.</c:v>
                </c:pt>
              </c:strCache>
            </c:strRef>
          </c:cat>
          <c:val>
            <c:numRef>
              <c:f>Sheet1!$E$2:$E$3</c:f>
              <c:numCache>
                <c:formatCode>General</c:formatCode>
                <c:ptCount val="2"/>
                <c:pt idx="0">
                  <c:v>6</c:v>
                </c:pt>
                <c:pt idx="1">
                  <c:v>5.66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2569-45D3-B8F1-4EF3CFD5505B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Hrvatska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Sheet1!$A$2:$A$3</c:f>
              <c:strCache>
                <c:ptCount val="2"/>
                <c:pt idx="0">
                  <c:v>2025.</c:v>
                </c:pt>
                <c:pt idx="1">
                  <c:v>2024.</c:v>
                </c:pt>
              </c:strCache>
            </c:strRef>
          </c:cat>
          <c:val>
            <c:numRef>
              <c:f>Sheet1!$F$2:$F$3</c:f>
              <c:numCache>
                <c:formatCode>General</c:formatCode>
                <c:ptCount val="2"/>
                <c:pt idx="0">
                  <c:v>3.81</c:v>
                </c:pt>
                <c:pt idx="1">
                  <c:v>3.58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2569-45D3-B8F1-4EF3CFD5505B}"/>
            </c:ext>
          </c:extLst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Češka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cat>
            <c:strRef>
              <c:f>Sheet1!$A$2:$A$3</c:f>
              <c:strCache>
                <c:ptCount val="2"/>
                <c:pt idx="0">
                  <c:v>2025.</c:v>
                </c:pt>
                <c:pt idx="1">
                  <c:v>2024.</c:v>
                </c:pt>
              </c:strCache>
            </c:strRef>
          </c:cat>
          <c:val>
            <c:numRef>
              <c:f>Sheet1!$G$2:$G$3</c:f>
              <c:numCache>
                <c:formatCode>General</c:formatCode>
                <c:ptCount val="2"/>
                <c:pt idx="0">
                  <c:v>5.91</c:v>
                </c:pt>
                <c:pt idx="1">
                  <c:v>5.83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2569-45D3-B8F1-4EF3CFD5505B}"/>
            </c:ext>
          </c:extLst>
        </c:ser>
        <c:ser>
          <c:idx val="6"/>
          <c:order val="6"/>
          <c:tx>
            <c:strRef>
              <c:f>Sheet1!$H$1</c:f>
              <c:strCache>
                <c:ptCount val="1"/>
                <c:pt idx="0">
                  <c:v>Slovačka</c:v>
                </c:pt>
              </c:strCache>
            </c:strRef>
          </c:tx>
          <c:spPr>
            <a:solidFill>
              <a:schemeClr val="accent1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Sheet1!$A$2:$A$3</c:f>
              <c:strCache>
                <c:ptCount val="2"/>
                <c:pt idx="0">
                  <c:v>2025.</c:v>
                </c:pt>
                <c:pt idx="1">
                  <c:v>2024.</c:v>
                </c:pt>
              </c:strCache>
            </c:strRef>
          </c:cat>
          <c:val>
            <c:numRef>
              <c:f>Sheet1!$H$2:$H$3</c:f>
              <c:numCache>
                <c:formatCode>General</c:formatCode>
                <c:ptCount val="2"/>
                <c:pt idx="0">
                  <c:v>5.82</c:v>
                </c:pt>
                <c:pt idx="1">
                  <c:v>5.62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2569-45D3-B8F1-4EF3CFD5505B}"/>
            </c:ext>
          </c:extLst>
        </c:ser>
        <c:ser>
          <c:idx val="7"/>
          <c:order val="7"/>
          <c:tx>
            <c:strRef>
              <c:f>Sheet1!$I$1</c:f>
              <c:strCache>
                <c:ptCount val="1"/>
                <c:pt idx="0">
                  <c:v>Nizozemska</c:v>
                </c:pt>
              </c:strCache>
            </c:strRef>
          </c:tx>
          <c:spPr>
            <a:solidFill>
              <a:schemeClr val="accent2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Sheet1!$A$2:$A$3</c:f>
              <c:strCache>
                <c:ptCount val="2"/>
                <c:pt idx="0">
                  <c:v>2025.</c:v>
                </c:pt>
                <c:pt idx="1">
                  <c:v>2024.</c:v>
                </c:pt>
              </c:strCache>
            </c:strRef>
          </c:cat>
          <c:val>
            <c:numRef>
              <c:f>Sheet1!$I$2:$I$3</c:f>
              <c:numCache>
                <c:formatCode>General</c:formatCode>
                <c:ptCount val="2"/>
                <c:pt idx="0">
                  <c:v>6.85</c:v>
                </c:pt>
                <c:pt idx="1">
                  <c:v>7.09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2569-45D3-B8F1-4EF3CFD5505B}"/>
            </c:ext>
          </c:extLst>
        </c:ser>
        <c:ser>
          <c:idx val="8"/>
          <c:order val="8"/>
          <c:tx>
            <c:strRef>
              <c:f>Sheet1!$J$1</c:f>
              <c:strCache>
                <c:ptCount val="1"/>
                <c:pt idx="0">
                  <c:v>Švicarska</c:v>
                </c:pt>
              </c:strCache>
            </c:strRef>
          </c:tx>
          <c:spPr>
            <a:solidFill>
              <a:schemeClr val="accent3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Sheet1!$A$2:$A$3</c:f>
              <c:strCache>
                <c:ptCount val="2"/>
                <c:pt idx="0">
                  <c:v>2025.</c:v>
                </c:pt>
                <c:pt idx="1">
                  <c:v>2024.</c:v>
                </c:pt>
              </c:strCache>
            </c:strRef>
          </c:cat>
          <c:val>
            <c:numRef>
              <c:f>Sheet1!$J$2:$J$3</c:f>
              <c:numCache>
                <c:formatCode>General</c:formatCode>
                <c:ptCount val="2"/>
                <c:pt idx="0">
                  <c:v>5.53</c:v>
                </c:pt>
                <c:pt idx="1">
                  <c:v>6.27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2569-45D3-B8F1-4EF3CFD5505B}"/>
            </c:ext>
          </c:extLst>
        </c:ser>
        <c:ser>
          <c:idx val="9"/>
          <c:order val="9"/>
          <c:tx>
            <c:strRef>
              <c:f>Sheet1!$K$1</c:f>
              <c:strCache>
                <c:ptCount val="1"/>
                <c:pt idx="0">
                  <c:v>Mađarska</c:v>
                </c:pt>
              </c:strCache>
            </c:strRef>
          </c:tx>
          <c:spPr>
            <a:solidFill>
              <a:schemeClr val="accent4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Sheet1!$A$2:$A$3</c:f>
              <c:strCache>
                <c:ptCount val="2"/>
                <c:pt idx="0">
                  <c:v>2025.</c:v>
                </c:pt>
                <c:pt idx="1">
                  <c:v>2024.</c:v>
                </c:pt>
              </c:strCache>
            </c:strRef>
          </c:cat>
          <c:val>
            <c:numRef>
              <c:f>Sheet1!$K$2:$K$3</c:f>
              <c:numCache>
                <c:formatCode>General</c:formatCode>
                <c:ptCount val="2"/>
                <c:pt idx="0">
                  <c:v>5.12</c:v>
                </c:pt>
                <c:pt idx="1">
                  <c:v>4.8899999999999997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2569-45D3-B8F1-4EF3CFD5505B}"/>
            </c:ext>
          </c:extLst>
        </c:ser>
        <c:ser>
          <c:idx val="10"/>
          <c:order val="10"/>
          <c:tx>
            <c:strRef>
              <c:f>Sheet1!$L$1</c:f>
              <c:strCache>
                <c:ptCount val="1"/>
                <c:pt idx="0">
                  <c:v>Italija</c:v>
                </c:pt>
              </c:strCache>
            </c:strRef>
          </c:tx>
          <c:spPr>
            <a:solidFill>
              <a:schemeClr val="accent5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Sheet1!$A$2:$A$3</c:f>
              <c:strCache>
                <c:ptCount val="2"/>
                <c:pt idx="0">
                  <c:v>2025.</c:v>
                </c:pt>
                <c:pt idx="1">
                  <c:v>2024.</c:v>
                </c:pt>
              </c:strCache>
            </c:strRef>
          </c:cat>
          <c:val>
            <c:numRef>
              <c:f>Sheet1!$L$2:$L$3</c:f>
              <c:numCache>
                <c:formatCode>General</c:formatCode>
                <c:ptCount val="2"/>
                <c:pt idx="0">
                  <c:v>5.41</c:v>
                </c:pt>
                <c:pt idx="1">
                  <c:v>5.78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2569-45D3-B8F1-4EF3CFD5505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262324015"/>
        <c:axId val="1262317775"/>
      </c:barChart>
      <c:catAx>
        <c:axId val="126232401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r-Latn-RS"/>
          </a:p>
        </c:txPr>
        <c:crossAx val="1262317775"/>
        <c:crosses val="autoZero"/>
        <c:auto val="1"/>
        <c:lblAlgn val="ctr"/>
        <c:lblOffset val="100"/>
        <c:noMultiLvlLbl val="0"/>
      </c:catAx>
      <c:valAx>
        <c:axId val="126231777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r-Latn-RS"/>
          </a:p>
        </c:txPr>
        <c:crossAx val="1262324015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r-Latn-R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sr-Latn-R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hr-HR" sz="1200" b="1" dirty="0" smtClean="0">
                <a:latin typeface="+mj-lt"/>
              </a:rPr>
              <a:t>Prosječan</a:t>
            </a:r>
            <a:r>
              <a:rPr lang="hr-HR" sz="1200" b="1" baseline="0" dirty="0" smtClean="0">
                <a:latin typeface="+mj-lt"/>
              </a:rPr>
              <a:t> boravak turista u danima ostali smještaj</a:t>
            </a:r>
            <a:endParaRPr lang="hr-HR" sz="1200" b="1" dirty="0">
              <a:latin typeface="+mj-lt"/>
            </a:endParaRPr>
          </a:p>
        </c:rich>
      </c:tx>
      <c:layout>
        <c:manualLayout>
          <c:xMode val="edge"/>
          <c:yMode val="edge"/>
          <c:x val="2.2777777777777588E-3"/>
          <c:y val="1.250000000000000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r-Latn-R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Njemačka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Sheet1!$A$2:$A$3</c:f>
              <c:strCache>
                <c:ptCount val="2"/>
                <c:pt idx="0">
                  <c:v>2025.</c:v>
                </c:pt>
                <c:pt idx="1">
                  <c:v>2024.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8.93</c:v>
                </c:pt>
                <c:pt idx="1">
                  <c:v>9.31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43F-4258-9118-0D9261196F04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Austrija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Sheet1!$A$2:$A$3</c:f>
              <c:strCache>
                <c:ptCount val="2"/>
                <c:pt idx="0">
                  <c:v>2025.</c:v>
                </c:pt>
                <c:pt idx="1">
                  <c:v>2024.</c:v>
                </c:pt>
              </c:strCache>
            </c:strRef>
          </c:cat>
          <c:val>
            <c:numRef>
              <c:f>Sheet1!$C$2:$C$3</c:f>
              <c:numCache>
                <c:formatCode>General</c:formatCode>
                <c:ptCount val="2"/>
                <c:pt idx="0">
                  <c:v>6.67</c:v>
                </c:pt>
                <c:pt idx="1">
                  <c:v>6.9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43F-4258-9118-0D9261196F04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Slovenija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Sheet1!$A$2:$A$3</c:f>
              <c:strCache>
                <c:ptCount val="2"/>
                <c:pt idx="0">
                  <c:v>2025.</c:v>
                </c:pt>
                <c:pt idx="1">
                  <c:v>2024.</c:v>
                </c:pt>
              </c:strCache>
            </c:strRef>
          </c:cat>
          <c:val>
            <c:numRef>
              <c:f>Sheet1!$D$2:$D$3</c:f>
              <c:numCache>
                <c:formatCode>General</c:formatCode>
                <c:ptCount val="2"/>
                <c:pt idx="0">
                  <c:v>7.46</c:v>
                </c:pt>
                <c:pt idx="1">
                  <c:v>7.4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43F-4258-9118-0D9261196F04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Poljska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Sheet1!$A$2:$A$3</c:f>
              <c:strCache>
                <c:ptCount val="2"/>
                <c:pt idx="0">
                  <c:v>2025.</c:v>
                </c:pt>
                <c:pt idx="1">
                  <c:v>2024.</c:v>
                </c:pt>
              </c:strCache>
            </c:strRef>
          </c:cat>
          <c:val>
            <c:numRef>
              <c:f>Sheet1!$E$2:$E$3</c:f>
              <c:numCache>
                <c:formatCode>General</c:formatCode>
                <c:ptCount val="2"/>
                <c:pt idx="0">
                  <c:v>7.91</c:v>
                </c:pt>
                <c:pt idx="1">
                  <c:v>7.95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643F-4258-9118-0D9261196F04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Hrvatska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Sheet1!$A$2:$A$3</c:f>
              <c:strCache>
                <c:ptCount val="2"/>
                <c:pt idx="0">
                  <c:v>2025.</c:v>
                </c:pt>
                <c:pt idx="1">
                  <c:v>2024.</c:v>
                </c:pt>
              </c:strCache>
            </c:strRef>
          </c:cat>
          <c:val>
            <c:numRef>
              <c:f>Sheet1!$F$2:$F$3</c:f>
              <c:numCache>
                <c:formatCode>General</c:formatCode>
                <c:ptCount val="2"/>
                <c:pt idx="0">
                  <c:v>6.69</c:v>
                </c:pt>
                <c:pt idx="1">
                  <c:v>7.18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643F-4258-9118-0D9261196F04}"/>
            </c:ext>
          </c:extLst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Češka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cat>
            <c:strRef>
              <c:f>Sheet1!$A$2:$A$3</c:f>
              <c:strCache>
                <c:ptCount val="2"/>
                <c:pt idx="0">
                  <c:v>2025.</c:v>
                </c:pt>
                <c:pt idx="1">
                  <c:v>2024.</c:v>
                </c:pt>
              </c:strCache>
            </c:strRef>
          </c:cat>
          <c:val>
            <c:numRef>
              <c:f>Sheet1!$G$2:$G$3</c:f>
              <c:numCache>
                <c:formatCode>General</c:formatCode>
                <c:ptCount val="2"/>
                <c:pt idx="0">
                  <c:v>7.6</c:v>
                </c:pt>
                <c:pt idx="1">
                  <c:v>7.63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643F-4258-9118-0D9261196F04}"/>
            </c:ext>
          </c:extLst>
        </c:ser>
        <c:ser>
          <c:idx val="6"/>
          <c:order val="6"/>
          <c:tx>
            <c:strRef>
              <c:f>Sheet1!$H$1</c:f>
              <c:strCache>
                <c:ptCount val="1"/>
                <c:pt idx="0">
                  <c:v>Slovačka</c:v>
                </c:pt>
              </c:strCache>
            </c:strRef>
          </c:tx>
          <c:spPr>
            <a:solidFill>
              <a:schemeClr val="accent1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Sheet1!$A$2:$A$3</c:f>
              <c:strCache>
                <c:ptCount val="2"/>
                <c:pt idx="0">
                  <c:v>2025.</c:v>
                </c:pt>
                <c:pt idx="1">
                  <c:v>2024.</c:v>
                </c:pt>
              </c:strCache>
            </c:strRef>
          </c:cat>
          <c:val>
            <c:numRef>
              <c:f>Sheet1!$H$2:$H$3</c:f>
              <c:numCache>
                <c:formatCode>General</c:formatCode>
                <c:ptCount val="2"/>
                <c:pt idx="0">
                  <c:v>7.94</c:v>
                </c:pt>
                <c:pt idx="1">
                  <c:v>7.79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643F-4258-9118-0D9261196F0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171406079"/>
        <c:axId val="1171403167"/>
      </c:barChart>
      <c:catAx>
        <c:axId val="117140607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r-Latn-RS"/>
          </a:p>
        </c:txPr>
        <c:crossAx val="1171403167"/>
        <c:crosses val="autoZero"/>
        <c:auto val="1"/>
        <c:lblAlgn val="ctr"/>
        <c:lblOffset val="100"/>
        <c:noMultiLvlLbl val="0"/>
      </c:catAx>
      <c:valAx>
        <c:axId val="117140316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r-Latn-RS"/>
          </a:p>
        </c:txPr>
        <c:crossAx val="1171406079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5986526684164479"/>
          <c:y val="0.83571719160104985"/>
          <c:w val="0.84013471458442091"/>
          <c:h val="8.526640419947506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r-Latn-R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sr-Latn-R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cap="none" spc="0" normalizeH="0" baseline="0">
                <a:solidFill>
                  <a:schemeClr val="dk1">
                    <a:lumMod val="50000"/>
                    <a:lumOff val="50000"/>
                  </a:schemeClr>
                </a:solidFill>
                <a:latin typeface="+mj-lt"/>
                <a:ea typeface="+mj-ea"/>
                <a:cs typeface="+mj-cs"/>
              </a:defRPr>
            </a:pPr>
            <a:r>
              <a:rPr lang="hr-HR" sz="1200" dirty="0" smtClean="0"/>
              <a:t>Turistički promet po mjesecima</a:t>
            </a:r>
            <a:endParaRPr lang="hr-HR" sz="1200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cap="none" spc="0" normalizeH="0" baseline="0">
              <a:solidFill>
                <a:schemeClr val="dk1">
                  <a:lumMod val="50000"/>
                  <a:lumOff val="50000"/>
                </a:schemeClr>
              </a:solidFill>
              <a:latin typeface="+mj-lt"/>
              <a:ea typeface="+mj-ea"/>
              <a:cs typeface="+mj-cs"/>
            </a:defRPr>
          </a:pPr>
          <a:endParaRPr lang="sr-Latn-R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2025</c:v>
                </c:pt>
              </c:strCache>
            </c:strRef>
          </c:tx>
          <c:spPr>
            <a:ln w="2222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r-Latn-R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Sheet1!$A$2:$A$11</c:f>
              <c:strCache>
                <c:ptCount val="10"/>
                <c:pt idx="0">
                  <c:v>Siječanj</c:v>
                </c:pt>
                <c:pt idx="1">
                  <c:v>Veljača</c:v>
                </c:pt>
                <c:pt idx="2">
                  <c:v>Ožujak</c:v>
                </c:pt>
                <c:pt idx="3">
                  <c:v>Travanj</c:v>
                </c:pt>
                <c:pt idx="4">
                  <c:v>Svibanj</c:v>
                </c:pt>
                <c:pt idx="5">
                  <c:v>Lipanj</c:v>
                </c:pt>
                <c:pt idx="6">
                  <c:v>Srpanj</c:v>
                </c:pt>
                <c:pt idx="7">
                  <c:v>Kolovoz</c:v>
                </c:pt>
                <c:pt idx="8">
                  <c:v>Rujan</c:v>
                </c:pt>
                <c:pt idx="9">
                  <c:v>Listopad</c:v>
                </c:pt>
              </c:strCache>
            </c:strRef>
          </c:cat>
          <c:val>
            <c:numRef>
              <c:f>Sheet1!$B$2:$B$11</c:f>
              <c:numCache>
                <c:formatCode>General</c:formatCode>
                <c:ptCount val="10"/>
                <c:pt idx="0">
                  <c:v>95</c:v>
                </c:pt>
                <c:pt idx="1">
                  <c:v>130</c:v>
                </c:pt>
                <c:pt idx="2">
                  <c:v>124</c:v>
                </c:pt>
                <c:pt idx="3">
                  <c:v>8613</c:v>
                </c:pt>
                <c:pt idx="4">
                  <c:v>16345</c:v>
                </c:pt>
                <c:pt idx="5">
                  <c:v>46308</c:v>
                </c:pt>
                <c:pt idx="6">
                  <c:v>100195</c:v>
                </c:pt>
                <c:pt idx="7">
                  <c:v>110362</c:v>
                </c:pt>
                <c:pt idx="8">
                  <c:v>42797</c:v>
                </c:pt>
                <c:pt idx="9">
                  <c:v>4443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B6B4-404F-8117-4687C3D84127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2024</c:v>
                </c:pt>
              </c:strCache>
            </c:strRef>
          </c:tx>
          <c:spPr>
            <a:ln w="2222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r-Latn-R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Sheet1!$A$2:$A$11</c:f>
              <c:strCache>
                <c:ptCount val="10"/>
                <c:pt idx="0">
                  <c:v>Siječanj</c:v>
                </c:pt>
                <c:pt idx="1">
                  <c:v>Veljača</c:v>
                </c:pt>
                <c:pt idx="2">
                  <c:v>Ožujak</c:v>
                </c:pt>
                <c:pt idx="3">
                  <c:v>Travanj</c:v>
                </c:pt>
                <c:pt idx="4">
                  <c:v>Svibanj</c:v>
                </c:pt>
                <c:pt idx="5">
                  <c:v>Lipanj</c:v>
                </c:pt>
                <c:pt idx="6">
                  <c:v>Srpanj</c:v>
                </c:pt>
                <c:pt idx="7">
                  <c:v>Kolovoz</c:v>
                </c:pt>
                <c:pt idx="8">
                  <c:v>Rujan</c:v>
                </c:pt>
                <c:pt idx="9">
                  <c:v>Listopad</c:v>
                </c:pt>
              </c:strCache>
            </c:strRef>
          </c:cat>
          <c:val>
            <c:numRef>
              <c:f>Sheet1!$C$2:$C$11</c:f>
              <c:numCache>
                <c:formatCode>General</c:formatCode>
                <c:ptCount val="10"/>
                <c:pt idx="0">
                  <c:v>29</c:v>
                </c:pt>
                <c:pt idx="1">
                  <c:v>78</c:v>
                </c:pt>
                <c:pt idx="2">
                  <c:v>151</c:v>
                </c:pt>
                <c:pt idx="3">
                  <c:v>1302</c:v>
                </c:pt>
                <c:pt idx="4">
                  <c:v>5591</c:v>
                </c:pt>
                <c:pt idx="5">
                  <c:v>25216</c:v>
                </c:pt>
                <c:pt idx="6">
                  <c:v>83539</c:v>
                </c:pt>
                <c:pt idx="7">
                  <c:v>100686</c:v>
                </c:pt>
                <c:pt idx="8">
                  <c:v>27421</c:v>
                </c:pt>
                <c:pt idx="9">
                  <c:v>2708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B6B4-404F-8117-4687C3D84127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smooth val="0"/>
        <c:axId val="1026580063"/>
        <c:axId val="1026577151"/>
      </c:lineChart>
      <c:catAx>
        <c:axId val="1026580063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dk1">
                  <a:lumMod val="15000"/>
                  <a:lumOff val="85000"/>
                  <a:alpha val="54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dk1">
                  <a:lumMod val="15000"/>
                  <a:lumOff val="85000"/>
                  <a:alpha val="51000"/>
                </a:schemeClr>
              </a:solidFill>
              <a:round/>
            </a:ln>
            <a:effectLst/>
          </c:spPr>
        </c:min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none" spc="0" normalizeH="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r-Latn-RS"/>
          </a:p>
        </c:txPr>
        <c:crossAx val="1026577151"/>
        <c:crosses val="autoZero"/>
        <c:auto val="1"/>
        <c:lblAlgn val="ctr"/>
        <c:lblOffset val="100"/>
        <c:noMultiLvlLbl val="0"/>
      </c:catAx>
      <c:valAx>
        <c:axId val="102657715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dk1">
                  <a:lumMod val="15000"/>
                  <a:lumOff val="85000"/>
                  <a:alpha val="54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r-Latn-RS"/>
          </a:p>
        </c:txPr>
        <c:crossAx val="1026580063"/>
        <c:crosses val="autoZero"/>
        <c:crossBetween val="between"/>
      </c:valAx>
      <c:spPr>
        <a:pattFill prst="ltDnDiag">
          <a:fgClr>
            <a:schemeClr val="dk1">
              <a:lumMod val="15000"/>
              <a:lumOff val="85000"/>
            </a:schemeClr>
          </a:fgClr>
          <a:bgClr>
            <a:schemeClr val="lt1"/>
          </a:bgClr>
        </a:pattFill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r-Latn-RS"/>
        </a:p>
      </c:txPr>
    </c:legend>
    <c:plotVisOnly val="1"/>
    <c:dispBlanksAs val="gap"/>
    <c:showDLblsOverMax val="0"/>
  </c:chart>
  <c:spPr>
    <a:solidFill>
      <a:schemeClr val="lt1"/>
    </a:soli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sr-Latn-R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cap="none" spc="2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hr-HR" sz="1200" b="1" dirty="0"/>
              <a:t>Udio noćenja prema vrsti objekta</a:t>
            </a:r>
          </a:p>
        </c:rich>
      </c:tx>
      <c:layout>
        <c:manualLayout>
          <c:xMode val="edge"/>
          <c:yMode val="edge"/>
          <c:x val="1.5990129541317167E-2"/>
          <c:y val="8.787219093614390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cap="none" spc="20" baseline="0">
              <a:solidFill>
                <a:schemeClr val="tx1">
                  <a:lumMod val="50000"/>
                  <a:lumOff val="50000"/>
                </a:schemeClr>
              </a:solidFill>
              <a:latin typeface="+mn-lt"/>
              <a:ea typeface="+mn-ea"/>
              <a:cs typeface="+mn-cs"/>
            </a:defRPr>
          </a:pPr>
          <a:endParaRPr lang="sr-Latn-RS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udio</c:v>
                </c:pt>
              </c:strCache>
            </c:strRef>
          </c:tx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lumMod val="110000"/>
                      <a:satMod val="105000"/>
                      <a:tint val="67000"/>
                    </a:schemeClr>
                  </a:gs>
                  <a:gs pos="50000">
                    <a:schemeClr val="accent1">
                      <a:lumMod val="105000"/>
                      <a:satMod val="103000"/>
                      <a:tint val="73000"/>
                    </a:schemeClr>
                  </a:gs>
                  <a:gs pos="100000">
                    <a:schemeClr val="accent1">
                      <a:lumMod val="105000"/>
                      <a:satMod val="109000"/>
                      <a:tint val="81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1-65D8-44AC-819D-2C59D82B97BD}"/>
              </c:ext>
            </c:extLst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lumMod val="110000"/>
                      <a:satMod val="105000"/>
                      <a:tint val="67000"/>
                    </a:schemeClr>
                  </a:gs>
                  <a:gs pos="50000">
                    <a:schemeClr val="accent2">
                      <a:lumMod val="105000"/>
                      <a:satMod val="103000"/>
                      <a:tint val="73000"/>
                    </a:schemeClr>
                  </a:gs>
                  <a:gs pos="100000">
                    <a:schemeClr val="accent2">
                      <a:lumMod val="105000"/>
                      <a:satMod val="109000"/>
                      <a:tint val="81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3-65D8-44AC-819D-2C59D82B97BD}"/>
              </c:ext>
            </c:extLst>
          </c:dPt>
          <c:dPt>
            <c:idx val="2"/>
            <c:bubble3D val="0"/>
            <c:spPr>
              <a:gradFill rotWithShape="1">
                <a:gsLst>
                  <a:gs pos="0">
                    <a:schemeClr val="accent3">
                      <a:lumMod val="110000"/>
                      <a:satMod val="105000"/>
                      <a:tint val="67000"/>
                    </a:schemeClr>
                  </a:gs>
                  <a:gs pos="50000">
                    <a:schemeClr val="accent3">
                      <a:lumMod val="105000"/>
                      <a:satMod val="103000"/>
                      <a:tint val="73000"/>
                    </a:schemeClr>
                  </a:gs>
                  <a:gs pos="100000">
                    <a:schemeClr val="accent3">
                      <a:lumMod val="105000"/>
                      <a:satMod val="109000"/>
                      <a:tint val="81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5-65D8-44AC-819D-2C59D82B97BD}"/>
              </c:ext>
            </c:extLst>
          </c:dPt>
          <c:dPt>
            <c:idx val="3"/>
            <c:bubble3D val="0"/>
            <c:spPr>
              <a:gradFill rotWithShape="1">
                <a:gsLst>
                  <a:gs pos="0">
                    <a:schemeClr val="accent4">
                      <a:lumMod val="110000"/>
                      <a:satMod val="105000"/>
                      <a:tint val="67000"/>
                    </a:schemeClr>
                  </a:gs>
                  <a:gs pos="50000">
                    <a:schemeClr val="accent4">
                      <a:lumMod val="105000"/>
                      <a:satMod val="103000"/>
                      <a:tint val="73000"/>
                    </a:schemeClr>
                  </a:gs>
                  <a:gs pos="100000">
                    <a:schemeClr val="accent4">
                      <a:lumMod val="105000"/>
                      <a:satMod val="109000"/>
                      <a:tint val="81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7-65D8-44AC-819D-2C59D82B97BD}"/>
              </c:ext>
            </c:extLst>
          </c:dPt>
          <c:dPt>
            <c:idx val="4"/>
            <c:bubble3D val="0"/>
            <c:spPr>
              <a:gradFill rotWithShape="1">
                <a:gsLst>
                  <a:gs pos="0">
                    <a:schemeClr val="accent5">
                      <a:lumMod val="110000"/>
                      <a:satMod val="105000"/>
                      <a:tint val="67000"/>
                    </a:schemeClr>
                  </a:gs>
                  <a:gs pos="50000">
                    <a:schemeClr val="accent5">
                      <a:lumMod val="105000"/>
                      <a:satMod val="103000"/>
                      <a:tint val="73000"/>
                    </a:schemeClr>
                  </a:gs>
                  <a:gs pos="100000">
                    <a:schemeClr val="accent5">
                      <a:lumMod val="105000"/>
                      <a:satMod val="109000"/>
                      <a:tint val="81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9-65D8-44AC-819D-2C59D82B97BD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r-Latn-RS"/>
              </a:p>
            </c:txPr>
            <c:dLblPos val="inEnd"/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leaderLines>
              <c:spPr>
                <a:ln w="9525">
                  <a:solidFill>
                    <a:schemeClr val="tx1">
                      <a:lumMod val="35000"/>
                      <a:lumOff val="65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Sheet1!$A$2:$A$6</c:f>
              <c:strCache>
                <c:ptCount val="5"/>
                <c:pt idx="0">
                  <c:v>objekti u domaćinstvu</c:v>
                </c:pt>
                <c:pt idx="1">
                  <c:v>ostali ugostiteljski objekti</c:v>
                </c:pt>
                <c:pt idx="2">
                  <c:v>kampovi</c:v>
                </c:pt>
                <c:pt idx="3">
                  <c:v>hotel</c:v>
                </c:pt>
                <c:pt idx="4">
                  <c:v>restoran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91098</c:v>
                </c:pt>
                <c:pt idx="1">
                  <c:v>8704</c:v>
                </c:pt>
                <c:pt idx="2">
                  <c:v>223888</c:v>
                </c:pt>
                <c:pt idx="3">
                  <c:v>5694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250-4A94-8985-EE157CBB7C0E}"/>
            </c:ext>
          </c:extLst>
        </c:ser>
        <c:dLbls>
          <c:dLblPos val="inEnd"/>
          <c:showLegendKey val="0"/>
          <c:showVal val="0"/>
          <c:showCatName val="1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50000"/>
                  <a:lumOff val="50000"/>
                </a:schemeClr>
              </a:solidFill>
              <a:latin typeface="+mn-lt"/>
              <a:ea typeface="+mn-ea"/>
              <a:cs typeface="+mn-cs"/>
            </a:defRPr>
          </a:pPr>
          <a:endParaRPr lang="sr-Latn-R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sr-Latn-R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b="1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9050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>
      <cs:styleClr val="auto"/>
    </cs:effectRef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>
  <cs:dataPoint3D>
    <cs:lnRef idx="0">
      <cs:styleClr val="auto"/>
    </cs:lnRef>
    <cs:fillRef idx="0">
      <cs:styleClr val="auto"/>
    </cs:fillRef>
    <cs:effectRef idx="0"/>
    <cs:fontRef idx="minor">
      <a:schemeClr val="tx1"/>
    </cs:fontRef>
    <cs:spPr>
      <a:pattFill prst="ltDnDiag">
        <a:fgClr>
          <a:schemeClr val="phClr"/>
        </a:fgClr>
        <a:bgClr>
          <a:schemeClr val="phClr">
            <a:lumMod val="20000"/>
            <a:lumOff val="80000"/>
          </a:schemeClr>
        </a:bgClr>
      </a:pattFill>
      <a:ln>
        <a:solidFill>
          <a:schemeClr val="phClr"/>
        </a:solidFill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ln w="19050" cap="flat" cmpd="sng" algn="ctr">
        <a:solidFill>
          <a:schemeClr val="tx1">
            <a:lumMod val="25000"/>
            <a:lumOff val="75000"/>
          </a:schemeClr>
        </a:solidFill>
        <a:round/>
      </a:ln>
    </cs:spPr>
  </cs:floor>
  <cs:gridlineMajor>
    <cs:lnRef idx="0"/>
    <cs:fillRef idx="0"/>
    <cs:effectRef idx="0"/>
    <cs:fontRef idx="minor">
      <a:schemeClr val="dk1"/>
    </cs:fontRef>
    <cs:spPr>
      <a:ln>
        <a:solidFill>
          <a:schemeClr val="tx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2200" b="1" kern="1200" cap="all" spc="1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9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b="0" kern="1200" cap="none" spc="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dk1">
          <a:lumMod val="15000"/>
          <a:lumOff val="85000"/>
        </a:schemeClr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810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8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2200" b="0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round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32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 cap="none" spc="0" normalizeH="0" baseline="0"/>
  </cs:categoryAxis>
  <cs:chartArea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lt1"/>
      </a:solidFill>
      <a:ln w="1587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064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  <a:alpha val="54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  <a:alpha val="51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plotArea>
  <cs:plotArea3D>
    <cs:lnRef idx="0"/>
    <cs:fillRef idx="0"/>
    <cs:effectRef idx="0"/>
    <cs:fontRef idx="minor">
      <a:schemeClr val="dk1"/>
    </cs:fontRef>
    <cs:spPr>
      <a:solidFill>
        <a:schemeClr val="lt1"/>
      </a:solidFill>
    </cs:spPr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dk1">
        <a:lumMod val="50000"/>
        <a:lumOff val="50000"/>
      </a:schemeClr>
    </cs:fontRef>
    <cs:defRPr sz="2128" b="1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65">
  <cs:axisTitle>
    <cs:lnRef idx="0"/>
    <cs:fillRef idx="0"/>
    <cs:effectRef idx="0"/>
    <cs:fontRef idx="minor">
      <a:schemeClr val="tx1">
        <a:lumMod val="50000"/>
        <a:lumOff val="50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/>
    <cs:fillRef idx="2">
      <cs:styleClr val="auto"/>
    </cs:fillRef>
    <cs:effectRef idx="1"/>
    <cs:fontRef idx="minor">
      <a:schemeClr val="dk1"/>
    </cs:fontRef>
    <cs:spPr/>
  </cs:dataPoint3D>
  <cs:dataPointLine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158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4"/>
  <cs:dataPointWirefram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50000"/>
        <a:lumOff val="50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862" kern="1200" cap="none" spc="20" baseline="0"/>
  </cs:title>
  <cs:trendlin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DE77E9-CC59-4ECE-840D-708F42A2C5B9}" type="datetimeFigureOut">
              <a:rPr lang="hr-HR" smtClean="0"/>
              <a:t>4.12.2025.</a:t>
            </a:fld>
            <a:endParaRPr lang="hr-H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CEEEC2-DC21-4955-A2FB-CE093B74486A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7837981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E09D8-9692-43E1-BE8D-8D2C354A8D2A}" type="datetimeFigureOut">
              <a:rPr lang="hr-HR" smtClean="0"/>
              <a:t>4.12.2025.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FCC57-E96B-4ED9-8818-8E0E3B39516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5617154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E09D8-9692-43E1-BE8D-8D2C354A8D2A}" type="datetimeFigureOut">
              <a:rPr lang="hr-HR" smtClean="0"/>
              <a:t>4.12.2025.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FCC57-E96B-4ED9-8818-8E0E3B39516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7002404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E09D8-9692-43E1-BE8D-8D2C354A8D2A}" type="datetimeFigureOut">
              <a:rPr lang="hr-HR" smtClean="0"/>
              <a:t>4.12.2025.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FCC57-E96B-4ED9-8818-8E0E3B39516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6525094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E09D8-9692-43E1-BE8D-8D2C354A8D2A}" type="datetimeFigureOut">
              <a:rPr lang="hr-HR" smtClean="0"/>
              <a:t>4.12.2025.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FCC57-E96B-4ED9-8818-8E0E3B39516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8665207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E09D8-9692-43E1-BE8D-8D2C354A8D2A}" type="datetimeFigureOut">
              <a:rPr lang="hr-HR" smtClean="0"/>
              <a:t>4.12.2025.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FCC57-E96B-4ED9-8818-8E0E3B39516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4467143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E09D8-9692-43E1-BE8D-8D2C354A8D2A}" type="datetimeFigureOut">
              <a:rPr lang="hr-HR" smtClean="0"/>
              <a:t>4.12.2025.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FCC57-E96B-4ED9-8818-8E0E3B39516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8357309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E09D8-9692-43E1-BE8D-8D2C354A8D2A}" type="datetimeFigureOut">
              <a:rPr lang="hr-HR" smtClean="0"/>
              <a:t>4.12.2025.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FCC57-E96B-4ED9-8818-8E0E3B39516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2634868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E09D8-9692-43E1-BE8D-8D2C354A8D2A}" type="datetimeFigureOut">
              <a:rPr lang="hr-HR" smtClean="0"/>
              <a:t>4.12.2025.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FCC57-E96B-4ED9-8818-8E0E3B39516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317015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E09D8-9692-43E1-BE8D-8D2C354A8D2A}" type="datetimeFigureOut">
              <a:rPr lang="hr-HR" smtClean="0"/>
              <a:t>4.12.2025.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FCC57-E96B-4ED9-8818-8E0E3B39516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0969531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E09D8-9692-43E1-BE8D-8D2C354A8D2A}" type="datetimeFigureOut">
              <a:rPr lang="hr-HR" smtClean="0"/>
              <a:t>4.12.2025.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FCC57-E96B-4ED9-8818-8E0E3B39516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742501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E09D8-9692-43E1-BE8D-8D2C354A8D2A}" type="datetimeFigureOut">
              <a:rPr lang="hr-HR" smtClean="0"/>
              <a:t>4.12.2025.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FCC57-E96B-4ED9-8818-8E0E3B39516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4728001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BE09D8-9692-43E1-BE8D-8D2C354A8D2A}" type="datetimeFigureOut">
              <a:rPr lang="hr-HR" smtClean="0"/>
              <a:t>4.12.2025.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2FCC57-E96B-4ED9-8818-8E0E3B39516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2473690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emf"/><Relationship Id="rId3" Type="http://schemas.openxmlformats.org/officeDocument/2006/relationships/image" Target="../media/image2.emf"/><Relationship Id="rId7" Type="http://schemas.openxmlformats.org/officeDocument/2006/relationships/image" Target="../media/image6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emf"/><Relationship Id="rId5" Type="http://schemas.openxmlformats.org/officeDocument/2006/relationships/image" Target="../media/image4.emf"/><Relationship Id="rId4" Type="http://schemas.openxmlformats.org/officeDocument/2006/relationships/image" Target="../media/image3.em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zadar.hr/" TargetMode="Externa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r-HR" dirty="0"/>
          </a:p>
        </p:txBody>
      </p:sp>
      <p:pic>
        <p:nvPicPr>
          <p:cNvPr id="4" name="Picture 3" descr="C:\Users\TZ_POVLJANA\Pictures\aminess_avalona_camping_resort_2024_panorama_06-lista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9275" y="223203"/>
            <a:ext cx="5759450" cy="8697595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Rectangle 5"/>
          <p:cNvSpPr/>
          <p:nvPr/>
        </p:nvSpPr>
        <p:spPr>
          <a:xfrm>
            <a:off x="549275" y="6683837"/>
            <a:ext cx="3429000" cy="1281761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r-HR" sz="2200" b="1" spc="50" dirty="0">
                <a:ln w="9525" cap="flat" cmpd="sng" algn="ctr">
                  <a:solidFill>
                    <a:srgbClr val="5B9BD5"/>
                  </a:solidFill>
                  <a:prstDash val="solid"/>
                  <a:round/>
                </a:ln>
                <a:solidFill>
                  <a:srgbClr val="FEFEFE"/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STUDENI 2025. </a:t>
            </a:r>
            <a:endParaRPr lang="hr-HR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r-HR" sz="2200" b="1" spc="50" dirty="0">
                <a:ln w="9525" cap="flat" cmpd="sng" algn="ctr">
                  <a:solidFill>
                    <a:srgbClr val="5B9BD5"/>
                  </a:solidFill>
                  <a:prstDash val="solid"/>
                  <a:round/>
                </a:ln>
                <a:solidFill>
                  <a:srgbClr val="FEFEFE"/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Turistička zajednica Općine Povljana</a:t>
            </a:r>
            <a:endParaRPr lang="hr-HR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pSp>
        <p:nvGrpSpPr>
          <p:cNvPr id="7" name="Group 4"/>
          <p:cNvGrpSpPr>
            <a:grpSpLocks noChangeAspect="1"/>
          </p:cNvGrpSpPr>
          <p:nvPr/>
        </p:nvGrpSpPr>
        <p:grpSpPr bwMode="auto">
          <a:xfrm>
            <a:off x="549275" y="223838"/>
            <a:ext cx="5748338" cy="2860675"/>
            <a:chOff x="346" y="141"/>
            <a:chExt cx="3621" cy="1802"/>
          </a:xfrm>
        </p:grpSpPr>
        <p:sp>
          <p:nvSpPr>
            <p:cNvPr id="8" name="AutoShape 3"/>
            <p:cNvSpPr>
              <a:spLocks noChangeAspect="1" noChangeArrowheads="1" noTextEdit="1"/>
            </p:cNvSpPr>
            <p:nvPr/>
          </p:nvSpPr>
          <p:spPr bwMode="auto">
            <a:xfrm>
              <a:off x="346" y="141"/>
              <a:ext cx="3621" cy="18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/>
            </a:p>
          </p:txBody>
        </p:sp>
        <p:pic>
          <p:nvPicPr>
            <p:cNvPr id="1029" name="Picture 5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79" y="275"/>
              <a:ext cx="2780" cy="3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30" name="Picture 6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79" y="275"/>
              <a:ext cx="2780" cy="3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9" name="Freeform 7"/>
            <p:cNvSpPr>
              <a:spLocks noEditPoints="1"/>
            </p:cNvSpPr>
            <p:nvPr/>
          </p:nvSpPr>
          <p:spPr bwMode="auto">
            <a:xfrm>
              <a:off x="802" y="303"/>
              <a:ext cx="2734" cy="308"/>
            </a:xfrm>
            <a:custGeom>
              <a:avLst/>
              <a:gdLst>
                <a:gd name="T0" fmla="*/ 18078 w 22771"/>
                <a:gd name="T1" fmla="*/ 1281 h 2093"/>
                <a:gd name="T2" fmla="*/ 19441 w 22771"/>
                <a:gd name="T3" fmla="*/ 357 h 2093"/>
                <a:gd name="T4" fmla="*/ 20145 w 22771"/>
                <a:gd name="T5" fmla="*/ 550 h 2093"/>
                <a:gd name="T6" fmla="*/ 869 w 22771"/>
                <a:gd name="T7" fmla="*/ 938 h 2093"/>
                <a:gd name="T8" fmla="*/ 15643 w 22771"/>
                <a:gd name="T9" fmla="*/ 350 h 2093"/>
                <a:gd name="T10" fmla="*/ 16008 w 22771"/>
                <a:gd name="T11" fmla="*/ 367 h 2093"/>
                <a:gd name="T12" fmla="*/ 8723 w 22771"/>
                <a:gd name="T13" fmla="*/ 843 h 2093"/>
                <a:gd name="T14" fmla="*/ 2147 w 22771"/>
                <a:gd name="T15" fmla="*/ 350 h 2093"/>
                <a:gd name="T16" fmla="*/ 2512 w 22771"/>
                <a:gd name="T17" fmla="*/ 367 h 2093"/>
                <a:gd name="T18" fmla="*/ 3904 w 22771"/>
                <a:gd name="T19" fmla="*/ 1039 h 2093"/>
                <a:gd name="T20" fmla="*/ 4955 w 22771"/>
                <a:gd name="T21" fmla="*/ 1045 h 2093"/>
                <a:gd name="T22" fmla="*/ 20448 w 22771"/>
                <a:gd name="T23" fmla="*/ 286 h 2093"/>
                <a:gd name="T24" fmla="*/ 19067 w 22771"/>
                <a:gd name="T25" fmla="*/ 2027 h 2093"/>
                <a:gd name="T26" fmla="*/ 16102 w 22771"/>
                <a:gd name="T27" fmla="*/ 47 h 2093"/>
                <a:gd name="T28" fmla="*/ 16235 w 22771"/>
                <a:gd name="T29" fmla="*/ 1117 h 2093"/>
                <a:gd name="T30" fmla="*/ 16726 w 22771"/>
                <a:gd name="T31" fmla="*/ 2033 h 2093"/>
                <a:gd name="T32" fmla="*/ 16108 w 22771"/>
                <a:gd name="T33" fmla="*/ 1547 h 2093"/>
                <a:gd name="T34" fmla="*/ 15599 w 22771"/>
                <a:gd name="T35" fmla="*/ 2050 h 2093"/>
                <a:gd name="T36" fmla="*/ 15267 w 22771"/>
                <a:gd name="T37" fmla="*/ 66 h 2093"/>
                <a:gd name="T38" fmla="*/ 12819 w 22771"/>
                <a:gd name="T39" fmla="*/ 1473 h 2093"/>
                <a:gd name="T40" fmla="*/ 13906 w 22771"/>
                <a:gd name="T41" fmla="*/ 47 h 2093"/>
                <a:gd name="T42" fmla="*/ 13801 w 22771"/>
                <a:gd name="T43" fmla="*/ 2067 h 2093"/>
                <a:gd name="T44" fmla="*/ 12998 w 22771"/>
                <a:gd name="T45" fmla="*/ 2033 h 2093"/>
                <a:gd name="T46" fmla="*/ 12032 w 22771"/>
                <a:gd name="T47" fmla="*/ 356 h 2093"/>
                <a:gd name="T48" fmla="*/ 11680 w 22771"/>
                <a:gd name="T49" fmla="*/ 2050 h 2093"/>
                <a:gd name="T50" fmla="*/ 8616 w 22771"/>
                <a:gd name="T51" fmla="*/ 39 h 2093"/>
                <a:gd name="T52" fmla="*/ 9010 w 22771"/>
                <a:gd name="T53" fmla="*/ 1039 h 2093"/>
                <a:gd name="T54" fmla="*/ 9340 w 22771"/>
                <a:gd name="T55" fmla="*/ 2004 h 2093"/>
                <a:gd name="T56" fmla="*/ 8898 w 22771"/>
                <a:gd name="T57" fmla="*/ 1998 h 2093"/>
                <a:gd name="T58" fmla="*/ 8241 w 22771"/>
                <a:gd name="T59" fmla="*/ 2029 h 2093"/>
                <a:gd name="T60" fmla="*/ 7840 w 22771"/>
                <a:gd name="T61" fmla="*/ 165 h 2093"/>
                <a:gd name="T62" fmla="*/ 2991 w 22771"/>
                <a:gd name="T63" fmla="*/ 216 h 2093"/>
                <a:gd name="T64" fmla="*/ 2899 w 22771"/>
                <a:gd name="T65" fmla="*/ 1246 h 2093"/>
                <a:gd name="T66" fmla="*/ 3131 w 22771"/>
                <a:gd name="T67" fmla="*/ 2064 h 2093"/>
                <a:gd name="T68" fmla="*/ 2479 w 22771"/>
                <a:gd name="T69" fmla="*/ 1311 h 2093"/>
                <a:gd name="T70" fmla="*/ 1940 w 22771"/>
                <a:gd name="T71" fmla="*/ 2067 h 2093"/>
                <a:gd name="T72" fmla="*/ 139 w 22771"/>
                <a:gd name="T73" fmla="*/ 36 h 2093"/>
                <a:gd name="T74" fmla="*/ 1331 w 22771"/>
                <a:gd name="T75" fmla="*/ 951 h 2093"/>
                <a:gd name="T76" fmla="*/ 304 w 22771"/>
                <a:gd name="T77" fmla="*/ 2062 h 2093"/>
                <a:gd name="T78" fmla="*/ 139 w 22771"/>
                <a:gd name="T79" fmla="*/ 36 h 2093"/>
                <a:gd name="T80" fmla="*/ 22755 w 22771"/>
                <a:gd name="T81" fmla="*/ 2043 h 2093"/>
                <a:gd name="T82" fmla="*/ 21438 w 22771"/>
                <a:gd name="T83" fmla="*/ 1597 h 2093"/>
                <a:gd name="T84" fmla="*/ 20908 w 22771"/>
                <a:gd name="T85" fmla="*/ 1989 h 2093"/>
                <a:gd name="T86" fmla="*/ 17943 w 22771"/>
                <a:gd name="T87" fmla="*/ 29 h 2093"/>
                <a:gd name="T88" fmla="*/ 18550 w 22771"/>
                <a:gd name="T89" fmla="*/ 2067 h 2093"/>
                <a:gd name="T90" fmla="*/ 17269 w 22771"/>
                <a:gd name="T91" fmla="*/ 2029 h 2093"/>
                <a:gd name="T92" fmla="*/ 17531 w 22771"/>
                <a:gd name="T93" fmla="*/ 107 h 2093"/>
                <a:gd name="T94" fmla="*/ 10680 w 22771"/>
                <a:gd name="T95" fmla="*/ 65 h 2093"/>
                <a:gd name="T96" fmla="*/ 10966 w 22771"/>
                <a:gd name="T97" fmla="*/ 2055 h 2093"/>
                <a:gd name="T98" fmla="*/ 9780 w 22771"/>
                <a:gd name="T99" fmla="*/ 2064 h 2093"/>
                <a:gd name="T100" fmla="*/ 10201 w 22771"/>
                <a:gd name="T101" fmla="*/ 40 h 2093"/>
                <a:gd name="T102" fmla="*/ 7380 w 22771"/>
                <a:gd name="T103" fmla="*/ 232 h 2093"/>
                <a:gd name="T104" fmla="*/ 6969 w 22771"/>
                <a:gd name="T105" fmla="*/ 365 h 2093"/>
                <a:gd name="T106" fmla="*/ 6458 w 22771"/>
                <a:gd name="T107" fmla="*/ 1704 h 2093"/>
                <a:gd name="T108" fmla="*/ 6537 w 22771"/>
                <a:gd name="T109" fmla="*/ 990 h 2093"/>
                <a:gd name="T110" fmla="*/ 7385 w 22771"/>
                <a:gd name="T111" fmla="*/ 1039 h 2093"/>
                <a:gd name="T112" fmla="*/ 6259 w 22771"/>
                <a:gd name="T113" fmla="*/ 2022 h 2093"/>
                <a:gd name="T114" fmla="*/ 4449 w 22771"/>
                <a:gd name="T115" fmla="*/ 0 h 2093"/>
                <a:gd name="T116" fmla="*/ 4412 w 22771"/>
                <a:gd name="T117" fmla="*/ 2093 h 2093"/>
                <a:gd name="T118" fmla="*/ 4449 w 22771"/>
                <a:gd name="T119" fmla="*/ 0 h 20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2771" h="2093">
                  <a:moveTo>
                    <a:pt x="21814" y="422"/>
                  </a:moveTo>
                  <a:lnTo>
                    <a:pt x="21528" y="1281"/>
                  </a:lnTo>
                  <a:lnTo>
                    <a:pt x="22102" y="1281"/>
                  </a:lnTo>
                  <a:lnTo>
                    <a:pt x="21816" y="422"/>
                  </a:lnTo>
                  <a:lnTo>
                    <a:pt x="21814" y="422"/>
                  </a:lnTo>
                  <a:close/>
                  <a:moveTo>
                    <a:pt x="17790" y="422"/>
                  </a:moveTo>
                  <a:lnTo>
                    <a:pt x="17504" y="1281"/>
                  </a:lnTo>
                  <a:lnTo>
                    <a:pt x="18078" y="1281"/>
                  </a:lnTo>
                  <a:lnTo>
                    <a:pt x="17792" y="422"/>
                  </a:lnTo>
                  <a:lnTo>
                    <a:pt x="17790" y="422"/>
                  </a:lnTo>
                  <a:close/>
                  <a:moveTo>
                    <a:pt x="10398" y="422"/>
                  </a:moveTo>
                  <a:lnTo>
                    <a:pt x="10112" y="1281"/>
                  </a:lnTo>
                  <a:lnTo>
                    <a:pt x="10686" y="1281"/>
                  </a:lnTo>
                  <a:lnTo>
                    <a:pt x="10400" y="422"/>
                  </a:lnTo>
                  <a:lnTo>
                    <a:pt x="10398" y="422"/>
                  </a:lnTo>
                  <a:close/>
                  <a:moveTo>
                    <a:pt x="19441" y="357"/>
                  </a:moveTo>
                  <a:lnTo>
                    <a:pt x="19441" y="1732"/>
                  </a:lnTo>
                  <a:lnTo>
                    <a:pt x="19655" y="1732"/>
                  </a:lnTo>
                  <a:cubicBezTo>
                    <a:pt x="19768" y="1732"/>
                    <a:pt x="19863" y="1718"/>
                    <a:pt x="19940" y="1689"/>
                  </a:cubicBezTo>
                  <a:cubicBezTo>
                    <a:pt x="20017" y="1660"/>
                    <a:pt x="20081" y="1616"/>
                    <a:pt x="20133" y="1557"/>
                  </a:cubicBezTo>
                  <a:cubicBezTo>
                    <a:pt x="20184" y="1498"/>
                    <a:pt x="20223" y="1425"/>
                    <a:pt x="20248" y="1337"/>
                  </a:cubicBezTo>
                  <a:cubicBezTo>
                    <a:pt x="20274" y="1250"/>
                    <a:pt x="20286" y="1148"/>
                    <a:pt x="20286" y="1031"/>
                  </a:cubicBezTo>
                  <a:cubicBezTo>
                    <a:pt x="20286" y="935"/>
                    <a:pt x="20275" y="846"/>
                    <a:pt x="20253" y="764"/>
                  </a:cubicBezTo>
                  <a:cubicBezTo>
                    <a:pt x="20230" y="681"/>
                    <a:pt x="20195" y="610"/>
                    <a:pt x="20145" y="550"/>
                  </a:cubicBezTo>
                  <a:cubicBezTo>
                    <a:pt x="20096" y="489"/>
                    <a:pt x="20032" y="442"/>
                    <a:pt x="19954" y="408"/>
                  </a:cubicBezTo>
                  <a:cubicBezTo>
                    <a:pt x="19877" y="374"/>
                    <a:pt x="19775" y="357"/>
                    <a:pt x="19649" y="357"/>
                  </a:cubicBezTo>
                  <a:lnTo>
                    <a:pt x="19441" y="357"/>
                  </a:lnTo>
                  <a:close/>
                  <a:moveTo>
                    <a:pt x="411" y="353"/>
                  </a:moveTo>
                  <a:lnTo>
                    <a:pt x="411" y="1039"/>
                  </a:lnTo>
                  <a:lnTo>
                    <a:pt x="595" y="1039"/>
                  </a:lnTo>
                  <a:cubicBezTo>
                    <a:pt x="661" y="1039"/>
                    <a:pt x="716" y="1030"/>
                    <a:pt x="760" y="1012"/>
                  </a:cubicBezTo>
                  <a:cubicBezTo>
                    <a:pt x="804" y="994"/>
                    <a:pt x="840" y="970"/>
                    <a:pt x="869" y="938"/>
                  </a:cubicBezTo>
                  <a:cubicBezTo>
                    <a:pt x="897" y="906"/>
                    <a:pt x="918" y="868"/>
                    <a:pt x="933" y="824"/>
                  </a:cubicBezTo>
                  <a:cubicBezTo>
                    <a:pt x="947" y="780"/>
                    <a:pt x="954" y="731"/>
                    <a:pt x="954" y="679"/>
                  </a:cubicBezTo>
                  <a:cubicBezTo>
                    <a:pt x="954" y="609"/>
                    <a:pt x="942" y="550"/>
                    <a:pt x="917" y="504"/>
                  </a:cubicBezTo>
                  <a:cubicBezTo>
                    <a:pt x="892" y="459"/>
                    <a:pt x="861" y="425"/>
                    <a:pt x="825" y="403"/>
                  </a:cubicBezTo>
                  <a:cubicBezTo>
                    <a:pt x="788" y="381"/>
                    <a:pt x="750" y="367"/>
                    <a:pt x="710" y="361"/>
                  </a:cubicBezTo>
                  <a:cubicBezTo>
                    <a:pt x="670" y="356"/>
                    <a:pt x="628" y="353"/>
                    <a:pt x="586" y="353"/>
                  </a:cubicBezTo>
                  <a:lnTo>
                    <a:pt x="411" y="353"/>
                  </a:lnTo>
                  <a:close/>
                  <a:moveTo>
                    <a:pt x="15643" y="350"/>
                  </a:moveTo>
                  <a:lnTo>
                    <a:pt x="15643" y="923"/>
                  </a:lnTo>
                  <a:lnTo>
                    <a:pt x="15852" y="923"/>
                  </a:lnTo>
                  <a:cubicBezTo>
                    <a:pt x="15910" y="923"/>
                    <a:pt x="15961" y="916"/>
                    <a:pt x="16005" y="902"/>
                  </a:cubicBezTo>
                  <a:cubicBezTo>
                    <a:pt x="16049" y="888"/>
                    <a:pt x="16085" y="868"/>
                    <a:pt x="16115" y="843"/>
                  </a:cubicBezTo>
                  <a:cubicBezTo>
                    <a:pt x="16144" y="817"/>
                    <a:pt x="16166" y="787"/>
                    <a:pt x="16180" y="751"/>
                  </a:cubicBezTo>
                  <a:cubicBezTo>
                    <a:pt x="16195" y="716"/>
                    <a:pt x="16202" y="676"/>
                    <a:pt x="16202" y="632"/>
                  </a:cubicBezTo>
                  <a:cubicBezTo>
                    <a:pt x="16202" y="566"/>
                    <a:pt x="16187" y="510"/>
                    <a:pt x="16157" y="464"/>
                  </a:cubicBezTo>
                  <a:cubicBezTo>
                    <a:pt x="16127" y="418"/>
                    <a:pt x="16077" y="386"/>
                    <a:pt x="16008" y="367"/>
                  </a:cubicBezTo>
                  <a:cubicBezTo>
                    <a:pt x="15988" y="362"/>
                    <a:pt x="15964" y="357"/>
                    <a:pt x="15937" y="354"/>
                  </a:cubicBezTo>
                  <a:cubicBezTo>
                    <a:pt x="15911" y="351"/>
                    <a:pt x="15874" y="350"/>
                    <a:pt x="15827" y="350"/>
                  </a:cubicBezTo>
                  <a:lnTo>
                    <a:pt x="15643" y="350"/>
                  </a:lnTo>
                  <a:close/>
                  <a:moveTo>
                    <a:pt x="8251" y="350"/>
                  </a:moveTo>
                  <a:lnTo>
                    <a:pt x="8251" y="923"/>
                  </a:lnTo>
                  <a:lnTo>
                    <a:pt x="8460" y="923"/>
                  </a:lnTo>
                  <a:cubicBezTo>
                    <a:pt x="8518" y="923"/>
                    <a:pt x="8569" y="916"/>
                    <a:pt x="8613" y="902"/>
                  </a:cubicBezTo>
                  <a:cubicBezTo>
                    <a:pt x="8657" y="888"/>
                    <a:pt x="8693" y="868"/>
                    <a:pt x="8723" y="843"/>
                  </a:cubicBezTo>
                  <a:cubicBezTo>
                    <a:pt x="8752" y="817"/>
                    <a:pt x="8774" y="787"/>
                    <a:pt x="8788" y="751"/>
                  </a:cubicBezTo>
                  <a:cubicBezTo>
                    <a:pt x="8803" y="716"/>
                    <a:pt x="8810" y="676"/>
                    <a:pt x="8810" y="632"/>
                  </a:cubicBezTo>
                  <a:cubicBezTo>
                    <a:pt x="8810" y="566"/>
                    <a:pt x="8795" y="510"/>
                    <a:pt x="8765" y="464"/>
                  </a:cubicBezTo>
                  <a:cubicBezTo>
                    <a:pt x="8735" y="418"/>
                    <a:pt x="8685" y="386"/>
                    <a:pt x="8616" y="367"/>
                  </a:cubicBezTo>
                  <a:cubicBezTo>
                    <a:pt x="8596" y="362"/>
                    <a:pt x="8572" y="357"/>
                    <a:pt x="8545" y="354"/>
                  </a:cubicBezTo>
                  <a:cubicBezTo>
                    <a:pt x="8519" y="351"/>
                    <a:pt x="8482" y="350"/>
                    <a:pt x="8435" y="350"/>
                  </a:cubicBezTo>
                  <a:lnTo>
                    <a:pt x="8251" y="350"/>
                  </a:lnTo>
                  <a:close/>
                  <a:moveTo>
                    <a:pt x="2147" y="350"/>
                  </a:moveTo>
                  <a:lnTo>
                    <a:pt x="2147" y="923"/>
                  </a:lnTo>
                  <a:lnTo>
                    <a:pt x="2356" y="923"/>
                  </a:lnTo>
                  <a:cubicBezTo>
                    <a:pt x="2414" y="923"/>
                    <a:pt x="2465" y="916"/>
                    <a:pt x="2509" y="902"/>
                  </a:cubicBezTo>
                  <a:cubicBezTo>
                    <a:pt x="2553" y="888"/>
                    <a:pt x="2589" y="868"/>
                    <a:pt x="2619" y="843"/>
                  </a:cubicBezTo>
                  <a:cubicBezTo>
                    <a:pt x="2648" y="817"/>
                    <a:pt x="2670" y="787"/>
                    <a:pt x="2684" y="751"/>
                  </a:cubicBezTo>
                  <a:cubicBezTo>
                    <a:pt x="2699" y="716"/>
                    <a:pt x="2706" y="676"/>
                    <a:pt x="2706" y="632"/>
                  </a:cubicBezTo>
                  <a:cubicBezTo>
                    <a:pt x="2706" y="566"/>
                    <a:pt x="2691" y="510"/>
                    <a:pt x="2661" y="464"/>
                  </a:cubicBezTo>
                  <a:cubicBezTo>
                    <a:pt x="2631" y="418"/>
                    <a:pt x="2581" y="386"/>
                    <a:pt x="2512" y="367"/>
                  </a:cubicBezTo>
                  <a:cubicBezTo>
                    <a:pt x="2492" y="362"/>
                    <a:pt x="2468" y="357"/>
                    <a:pt x="2441" y="354"/>
                  </a:cubicBezTo>
                  <a:cubicBezTo>
                    <a:pt x="2415" y="351"/>
                    <a:pt x="2378" y="350"/>
                    <a:pt x="2331" y="350"/>
                  </a:cubicBezTo>
                  <a:lnTo>
                    <a:pt x="2147" y="350"/>
                  </a:lnTo>
                  <a:close/>
                  <a:moveTo>
                    <a:pt x="4435" y="337"/>
                  </a:moveTo>
                  <a:cubicBezTo>
                    <a:pt x="4334" y="337"/>
                    <a:pt x="4250" y="356"/>
                    <a:pt x="4182" y="394"/>
                  </a:cubicBezTo>
                  <a:cubicBezTo>
                    <a:pt x="4114" y="432"/>
                    <a:pt x="4059" y="483"/>
                    <a:pt x="4018" y="547"/>
                  </a:cubicBezTo>
                  <a:cubicBezTo>
                    <a:pt x="3976" y="610"/>
                    <a:pt x="3947" y="684"/>
                    <a:pt x="3930" y="769"/>
                  </a:cubicBezTo>
                  <a:cubicBezTo>
                    <a:pt x="3912" y="854"/>
                    <a:pt x="3904" y="944"/>
                    <a:pt x="3904" y="1039"/>
                  </a:cubicBezTo>
                  <a:cubicBezTo>
                    <a:pt x="3904" y="1149"/>
                    <a:pt x="3912" y="1248"/>
                    <a:pt x="3929" y="1336"/>
                  </a:cubicBezTo>
                  <a:cubicBezTo>
                    <a:pt x="3945" y="1424"/>
                    <a:pt x="3974" y="1500"/>
                    <a:pt x="4013" y="1562"/>
                  </a:cubicBezTo>
                  <a:cubicBezTo>
                    <a:pt x="4053" y="1625"/>
                    <a:pt x="4106" y="1672"/>
                    <a:pt x="4172" y="1705"/>
                  </a:cubicBezTo>
                  <a:cubicBezTo>
                    <a:pt x="4239" y="1738"/>
                    <a:pt x="4323" y="1754"/>
                    <a:pt x="4424" y="1754"/>
                  </a:cubicBezTo>
                  <a:cubicBezTo>
                    <a:pt x="4525" y="1754"/>
                    <a:pt x="4609" y="1736"/>
                    <a:pt x="4677" y="1698"/>
                  </a:cubicBezTo>
                  <a:cubicBezTo>
                    <a:pt x="4745" y="1661"/>
                    <a:pt x="4800" y="1610"/>
                    <a:pt x="4841" y="1545"/>
                  </a:cubicBezTo>
                  <a:cubicBezTo>
                    <a:pt x="4883" y="1480"/>
                    <a:pt x="4912" y="1405"/>
                    <a:pt x="4930" y="1319"/>
                  </a:cubicBezTo>
                  <a:cubicBezTo>
                    <a:pt x="4947" y="1233"/>
                    <a:pt x="4955" y="1142"/>
                    <a:pt x="4955" y="1045"/>
                  </a:cubicBezTo>
                  <a:cubicBezTo>
                    <a:pt x="4955" y="939"/>
                    <a:pt x="4947" y="842"/>
                    <a:pt x="4930" y="755"/>
                  </a:cubicBezTo>
                  <a:cubicBezTo>
                    <a:pt x="4914" y="668"/>
                    <a:pt x="4885" y="594"/>
                    <a:pt x="4845" y="532"/>
                  </a:cubicBezTo>
                  <a:cubicBezTo>
                    <a:pt x="4805" y="470"/>
                    <a:pt x="4752" y="422"/>
                    <a:pt x="4685" y="388"/>
                  </a:cubicBezTo>
                  <a:cubicBezTo>
                    <a:pt x="4618" y="354"/>
                    <a:pt x="4535" y="337"/>
                    <a:pt x="4435" y="337"/>
                  </a:cubicBezTo>
                  <a:close/>
                  <a:moveTo>
                    <a:pt x="19154" y="36"/>
                  </a:moveTo>
                  <a:lnTo>
                    <a:pt x="19672" y="36"/>
                  </a:lnTo>
                  <a:cubicBezTo>
                    <a:pt x="19853" y="36"/>
                    <a:pt x="20005" y="57"/>
                    <a:pt x="20131" y="99"/>
                  </a:cubicBezTo>
                  <a:cubicBezTo>
                    <a:pt x="20257" y="141"/>
                    <a:pt x="20362" y="204"/>
                    <a:pt x="20448" y="286"/>
                  </a:cubicBezTo>
                  <a:cubicBezTo>
                    <a:pt x="20534" y="369"/>
                    <a:pt x="20599" y="472"/>
                    <a:pt x="20644" y="593"/>
                  </a:cubicBezTo>
                  <a:cubicBezTo>
                    <a:pt x="20689" y="715"/>
                    <a:pt x="20711" y="856"/>
                    <a:pt x="20711" y="1017"/>
                  </a:cubicBezTo>
                  <a:cubicBezTo>
                    <a:pt x="20711" y="1202"/>
                    <a:pt x="20687" y="1361"/>
                    <a:pt x="20639" y="1493"/>
                  </a:cubicBezTo>
                  <a:cubicBezTo>
                    <a:pt x="20590" y="1624"/>
                    <a:pt x="20521" y="1732"/>
                    <a:pt x="20430" y="1815"/>
                  </a:cubicBezTo>
                  <a:cubicBezTo>
                    <a:pt x="20340" y="1899"/>
                    <a:pt x="20229" y="1960"/>
                    <a:pt x="20100" y="1999"/>
                  </a:cubicBezTo>
                  <a:cubicBezTo>
                    <a:pt x="19970" y="2038"/>
                    <a:pt x="19816" y="2057"/>
                    <a:pt x="19636" y="2057"/>
                  </a:cubicBezTo>
                  <a:lnTo>
                    <a:pt x="19154" y="2057"/>
                  </a:lnTo>
                  <a:cubicBezTo>
                    <a:pt x="19119" y="2057"/>
                    <a:pt x="19090" y="2047"/>
                    <a:pt x="19067" y="2027"/>
                  </a:cubicBezTo>
                  <a:cubicBezTo>
                    <a:pt x="19044" y="2007"/>
                    <a:pt x="19032" y="1974"/>
                    <a:pt x="19032" y="1928"/>
                  </a:cubicBezTo>
                  <a:lnTo>
                    <a:pt x="19032" y="165"/>
                  </a:lnTo>
                  <a:cubicBezTo>
                    <a:pt x="19032" y="119"/>
                    <a:pt x="19044" y="86"/>
                    <a:pt x="19067" y="66"/>
                  </a:cubicBezTo>
                  <a:cubicBezTo>
                    <a:pt x="19090" y="46"/>
                    <a:pt x="19119" y="36"/>
                    <a:pt x="19154" y="36"/>
                  </a:cubicBezTo>
                  <a:close/>
                  <a:moveTo>
                    <a:pt x="15354" y="36"/>
                  </a:moveTo>
                  <a:lnTo>
                    <a:pt x="15877" y="36"/>
                  </a:lnTo>
                  <a:cubicBezTo>
                    <a:pt x="15930" y="36"/>
                    <a:pt x="15974" y="37"/>
                    <a:pt x="16008" y="39"/>
                  </a:cubicBezTo>
                  <a:cubicBezTo>
                    <a:pt x="16043" y="41"/>
                    <a:pt x="16074" y="43"/>
                    <a:pt x="16102" y="47"/>
                  </a:cubicBezTo>
                  <a:cubicBezTo>
                    <a:pt x="16183" y="58"/>
                    <a:pt x="16257" y="78"/>
                    <a:pt x="16322" y="106"/>
                  </a:cubicBezTo>
                  <a:cubicBezTo>
                    <a:pt x="16387" y="134"/>
                    <a:pt x="16442" y="171"/>
                    <a:pt x="16487" y="216"/>
                  </a:cubicBezTo>
                  <a:cubicBezTo>
                    <a:pt x="16533" y="261"/>
                    <a:pt x="16567" y="315"/>
                    <a:pt x="16591" y="377"/>
                  </a:cubicBezTo>
                  <a:cubicBezTo>
                    <a:pt x="16615" y="439"/>
                    <a:pt x="16627" y="510"/>
                    <a:pt x="16627" y="590"/>
                  </a:cubicBezTo>
                  <a:cubicBezTo>
                    <a:pt x="16627" y="658"/>
                    <a:pt x="16619" y="720"/>
                    <a:pt x="16601" y="775"/>
                  </a:cubicBezTo>
                  <a:cubicBezTo>
                    <a:pt x="16584" y="831"/>
                    <a:pt x="16559" y="881"/>
                    <a:pt x="16526" y="925"/>
                  </a:cubicBezTo>
                  <a:cubicBezTo>
                    <a:pt x="16492" y="968"/>
                    <a:pt x="16451" y="1006"/>
                    <a:pt x="16402" y="1039"/>
                  </a:cubicBezTo>
                  <a:cubicBezTo>
                    <a:pt x="16353" y="1071"/>
                    <a:pt x="16297" y="1097"/>
                    <a:pt x="16235" y="1117"/>
                  </a:cubicBezTo>
                  <a:cubicBezTo>
                    <a:pt x="16265" y="1131"/>
                    <a:pt x="16294" y="1149"/>
                    <a:pt x="16320" y="1170"/>
                  </a:cubicBezTo>
                  <a:cubicBezTo>
                    <a:pt x="16347" y="1191"/>
                    <a:pt x="16372" y="1216"/>
                    <a:pt x="16395" y="1246"/>
                  </a:cubicBezTo>
                  <a:cubicBezTo>
                    <a:pt x="16419" y="1275"/>
                    <a:pt x="16441" y="1309"/>
                    <a:pt x="16461" y="1347"/>
                  </a:cubicBezTo>
                  <a:cubicBezTo>
                    <a:pt x="16482" y="1385"/>
                    <a:pt x="16503" y="1428"/>
                    <a:pt x="16522" y="1476"/>
                  </a:cubicBezTo>
                  <a:lnTo>
                    <a:pt x="16693" y="1875"/>
                  </a:lnTo>
                  <a:cubicBezTo>
                    <a:pt x="16708" y="1914"/>
                    <a:pt x="16719" y="1943"/>
                    <a:pt x="16724" y="1961"/>
                  </a:cubicBezTo>
                  <a:cubicBezTo>
                    <a:pt x="16729" y="1980"/>
                    <a:pt x="16732" y="1994"/>
                    <a:pt x="16732" y="2004"/>
                  </a:cubicBezTo>
                  <a:cubicBezTo>
                    <a:pt x="16732" y="2016"/>
                    <a:pt x="16730" y="2025"/>
                    <a:pt x="16726" y="2033"/>
                  </a:cubicBezTo>
                  <a:cubicBezTo>
                    <a:pt x="16721" y="2041"/>
                    <a:pt x="16711" y="2048"/>
                    <a:pt x="16696" y="2053"/>
                  </a:cubicBezTo>
                  <a:cubicBezTo>
                    <a:pt x="16680" y="2058"/>
                    <a:pt x="16657" y="2062"/>
                    <a:pt x="16627" y="2064"/>
                  </a:cubicBezTo>
                  <a:cubicBezTo>
                    <a:pt x="16597" y="2066"/>
                    <a:pt x="16556" y="2067"/>
                    <a:pt x="16504" y="2067"/>
                  </a:cubicBezTo>
                  <a:cubicBezTo>
                    <a:pt x="16460" y="2067"/>
                    <a:pt x="16425" y="2066"/>
                    <a:pt x="16399" y="2064"/>
                  </a:cubicBezTo>
                  <a:cubicBezTo>
                    <a:pt x="16373" y="2062"/>
                    <a:pt x="16352" y="2058"/>
                    <a:pt x="16337" y="2052"/>
                  </a:cubicBezTo>
                  <a:cubicBezTo>
                    <a:pt x="16322" y="2046"/>
                    <a:pt x="16311" y="2039"/>
                    <a:pt x="16305" y="2030"/>
                  </a:cubicBezTo>
                  <a:cubicBezTo>
                    <a:pt x="16299" y="2021"/>
                    <a:pt x="16294" y="2011"/>
                    <a:pt x="16290" y="1998"/>
                  </a:cubicBezTo>
                  <a:lnTo>
                    <a:pt x="16108" y="1547"/>
                  </a:lnTo>
                  <a:cubicBezTo>
                    <a:pt x="16086" y="1495"/>
                    <a:pt x="16065" y="1450"/>
                    <a:pt x="16044" y="1411"/>
                  </a:cubicBezTo>
                  <a:cubicBezTo>
                    <a:pt x="16023" y="1371"/>
                    <a:pt x="16000" y="1338"/>
                    <a:pt x="15975" y="1311"/>
                  </a:cubicBezTo>
                  <a:cubicBezTo>
                    <a:pt x="15949" y="1285"/>
                    <a:pt x="15920" y="1265"/>
                    <a:pt x="15886" y="1251"/>
                  </a:cubicBezTo>
                  <a:cubicBezTo>
                    <a:pt x="15853" y="1238"/>
                    <a:pt x="15815" y="1231"/>
                    <a:pt x="15771" y="1231"/>
                  </a:cubicBezTo>
                  <a:lnTo>
                    <a:pt x="15643" y="1231"/>
                  </a:lnTo>
                  <a:lnTo>
                    <a:pt x="15643" y="2001"/>
                  </a:lnTo>
                  <a:cubicBezTo>
                    <a:pt x="15643" y="2012"/>
                    <a:pt x="15639" y="2021"/>
                    <a:pt x="15633" y="2029"/>
                  </a:cubicBezTo>
                  <a:cubicBezTo>
                    <a:pt x="15626" y="2038"/>
                    <a:pt x="15615" y="2044"/>
                    <a:pt x="15599" y="2050"/>
                  </a:cubicBezTo>
                  <a:cubicBezTo>
                    <a:pt x="15583" y="2055"/>
                    <a:pt x="15563" y="2059"/>
                    <a:pt x="15536" y="2062"/>
                  </a:cubicBezTo>
                  <a:cubicBezTo>
                    <a:pt x="15510" y="2065"/>
                    <a:pt x="15477" y="2067"/>
                    <a:pt x="15436" y="2067"/>
                  </a:cubicBezTo>
                  <a:cubicBezTo>
                    <a:pt x="15397" y="2067"/>
                    <a:pt x="15364" y="2065"/>
                    <a:pt x="15337" y="2062"/>
                  </a:cubicBezTo>
                  <a:cubicBezTo>
                    <a:pt x="15311" y="2059"/>
                    <a:pt x="15290" y="2055"/>
                    <a:pt x="15274" y="2050"/>
                  </a:cubicBezTo>
                  <a:cubicBezTo>
                    <a:pt x="15258" y="2044"/>
                    <a:pt x="15247" y="2038"/>
                    <a:pt x="15241" y="2029"/>
                  </a:cubicBezTo>
                  <a:cubicBezTo>
                    <a:pt x="15235" y="2021"/>
                    <a:pt x="15232" y="2012"/>
                    <a:pt x="15232" y="2001"/>
                  </a:cubicBezTo>
                  <a:lnTo>
                    <a:pt x="15232" y="165"/>
                  </a:lnTo>
                  <a:cubicBezTo>
                    <a:pt x="15232" y="119"/>
                    <a:pt x="15244" y="86"/>
                    <a:pt x="15267" y="66"/>
                  </a:cubicBezTo>
                  <a:cubicBezTo>
                    <a:pt x="15290" y="46"/>
                    <a:pt x="15319" y="36"/>
                    <a:pt x="15354" y="36"/>
                  </a:cubicBezTo>
                  <a:close/>
                  <a:moveTo>
                    <a:pt x="11794" y="36"/>
                  </a:moveTo>
                  <a:lnTo>
                    <a:pt x="12063" y="36"/>
                  </a:lnTo>
                  <a:cubicBezTo>
                    <a:pt x="12111" y="36"/>
                    <a:pt x="12152" y="40"/>
                    <a:pt x="12187" y="47"/>
                  </a:cubicBezTo>
                  <a:cubicBezTo>
                    <a:pt x="12221" y="55"/>
                    <a:pt x="12251" y="68"/>
                    <a:pt x="12276" y="86"/>
                  </a:cubicBezTo>
                  <a:cubicBezTo>
                    <a:pt x="12301" y="105"/>
                    <a:pt x="12322" y="129"/>
                    <a:pt x="12338" y="158"/>
                  </a:cubicBezTo>
                  <a:cubicBezTo>
                    <a:pt x="12355" y="188"/>
                    <a:pt x="12369" y="225"/>
                    <a:pt x="12382" y="268"/>
                  </a:cubicBezTo>
                  <a:lnTo>
                    <a:pt x="12819" y="1473"/>
                  </a:lnTo>
                  <a:lnTo>
                    <a:pt x="12826" y="1473"/>
                  </a:lnTo>
                  <a:lnTo>
                    <a:pt x="13279" y="272"/>
                  </a:lnTo>
                  <a:cubicBezTo>
                    <a:pt x="13292" y="228"/>
                    <a:pt x="13307" y="191"/>
                    <a:pt x="13323" y="161"/>
                  </a:cubicBezTo>
                  <a:cubicBezTo>
                    <a:pt x="13340" y="130"/>
                    <a:pt x="13358" y="106"/>
                    <a:pt x="13380" y="87"/>
                  </a:cubicBezTo>
                  <a:cubicBezTo>
                    <a:pt x="13401" y="68"/>
                    <a:pt x="13426" y="55"/>
                    <a:pt x="13455" y="47"/>
                  </a:cubicBezTo>
                  <a:cubicBezTo>
                    <a:pt x="13485" y="40"/>
                    <a:pt x="13518" y="36"/>
                    <a:pt x="13557" y="36"/>
                  </a:cubicBezTo>
                  <a:lnTo>
                    <a:pt x="13834" y="36"/>
                  </a:lnTo>
                  <a:cubicBezTo>
                    <a:pt x="13862" y="36"/>
                    <a:pt x="13886" y="39"/>
                    <a:pt x="13906" y="47"/>
                  </a:cubicBezTo>
                  <a:cubicBezTo>
                    <a:pt x="13927" y="54"/>
                    <a:pt x="13943" y="65"/>
                    <a:pt x="13956" y="79"/>
                  </a:cubicBezTo>
                  <a:cubicBezTo>
                    <a:pt x="13969" y="93"/>
                    <a:pt x="13979" y="110"/>
                    <a:pt x="13986" y="130"/>
                  </a:cubicBezTo>
                  <a:cubicBezTo>
                    <a:pt x="13993" y="150"/>
                    <a:pt x="13996" y="174"/>
                    <a:pt x="13996" y="200"/>
                  </a:cubicBezTo>
                  <a:lnTo>
                    <a:pt x="13996" y="2001"/>
                  </a:lnTo>
                  <a:cubicBezTo>
                    <a:pt x="13996" y="2012"/>
                    <a:pt x="13993" y="2021"/>
                    <a:pt x="13987" y="2029"/>
                  </a:cubicBezTo>
                  <a:cubicBezTo>
                    <a:pt x="13982" y="2038"/>
                    <a:pt x="13971" y="2044"/>
                    <a:pt x="13956" y="2050"/>
                  </a:cubicBezTo>
                  <a:cubicBezTo>
                    <a:pt x="13941" y="2055"/>
                    <a:pt x="13921" y="2059"/>
                    <a:pt x="13896" y="2062"/>
                  </a:cubicBezTo>
                  <a:cubicBezTo>
                    <a:pt x="13871" y="2065"/>
                    <a:pt x="13839" y="2067"/>
                    <a:pt x="13801" y="2067"/>
                  </a:cubicBezTo>
                  <a:cubicBezTo>
                    <a:pt x="13763" y="2067"/>
                    <a:pt x="13732" y="2065"/>
                    <a:pt x="13707" y="2062"/>
                  </a:cubicBezTo>
                  <a:cubicBezTo>
                    <a:pt x="13682" y="2059"/>
                    <a:pt x="13662" y="2055"/>
                    <a:pt x="13648" y="2050"/>
                  </a:cubicBezTo>
                  <a:cubicBezTo>
                    <a:pt x="13633" y="2044"/>
                    <a:pt x="13623" y="2038"/>
                    <a:pt x="13616" y="2029"/>
                  </a:cubicBezTo>
                  <a:cubicBezTo>
                    <a:pt x="13610" y="2021"/>
                    <a:pt x="13607" y="2012"/>
                    <a:pt x="13607" y="2001"/>
                  </a:cubicBezTo>
                  <a:lnTo>
                    <a:pt x="13607" y="356"/>
                  </a:lnTo>
                  <a:lnTo>
                    <a:pt x="13604" y="356"/>
                  </a:lnTo>
                  <a:lnTo>
                    <a:pt x="13018" y="2000"/>
                  </a:lnTo>
                  <a:cubicBezTo>
                    <a:pt x="13014" y="2013"/>
                    <a:pt x="13007" y="2024"/>
                    <a:pt x="12998" y="2033"/>
                  </a:cubicBezTo>
                  <a:cubicBezTo>
                    <a:pt x="12988" y="2042"/>
                    <a:pt x="12975" y="2049"/>
                    <a:pt x="12959" y="2054"/>
                  </a:cubicBezTo>
                  <a:cubicBezTo>
                    <a:pt x="12943" y="2060"/>
                    <a:pt x="12923" y="2063"/>
                    <a:pt x="12898" y="2065"/>
                  </a:cubicBezTo>
                  <a:cubicBezTo>
                    <a:pt x="12873" y="2066"/>
                    <a:pt x="12842" y="2067"/>
                    <a:pt x="12807" y="2067"/>
                  </a:cubicBezTo>
                  <a:cubicBezTo>
                    <a:pt x="12772" y="2067"/>
                    <a:pt x="12741" y="2066"/>
                    <a:pt x="12716" y="2063"/>
                  </a:cubicBezTo>
                  <a:cubicBezTo>
                    <a:pt x="12691" y="2060"/>
                    <a:pt x="12671" y="2056"/>
                    <a:pt x="12655" y="2050"/>
                  </a:cubicBezTo>
                  <a:cubicBezTo>
                    <a:pt x="12638" y="2045"/>
                    <a:pt x="12626" y="2038"/>
                    <a:pt x="12616" y="2029"/>
                  </a:cubicBezTo>
                  <a:cubicBezTo>
                    <a:pt x="12607" y="2021"/>
                    <a:pt x="12601" y="2011"/>
                    <a:pt x="12598" y="2000"/>
                  </a:cubicBezTo>
                  <a:lnTo>
                    <a:pt x="12032" y="356"/>
                  </a:lnTo>
                  <a:lnTo>
                    <a:pt x="12029" y="356"/>
                  </a:lnTo>
                  <a:lnTo>
                    <a:pt x="12029" y="2001"/>
                  </a:lnTo>
                  <a:cubicBezTo>
                    <a:pt x="12029" y="2012"/>
                    <a:pt x="12026" y="2021"/>
                    <a:pt x="12020" y="2029"/>
                  </a:cubicBezTo>
                  <a:cubicBezTo>
                    <a:pt x="12015" y="2038"/>
                    <a:pt x="12004" y="2044"/>
                    <a:pt x="11988" y="2050"/>
                  </a:cubicBezTo>
                  <a:cubicBezTo>
                    <a:pt x="11973" y="2055"/>
                    <a:pt x="11953" y="2059"/>
                    <a:pt x="11928" y="2062"/>
                  </a:cubicBezTo>
                  <a:cubicBezTo>
                    <a:pt x="11904" y="2065"/>
                    <a:pt x="11872" y="2067"/>
                    <a:pt x="11834" y="2067"/>
                  </a:cubicBezTo>
                  <a:cubicBezTo>
                    <a:pt x="11796" y="2067"/>
                    <a:pt x="11765" y="2065"/>
                    <a:pt x="11740" y="2062"/>
                  </a:cubicBezTo>
                  <a:cubicBezTo>
                    <a:pt x="11715" y="2059"/>
                    <a:pt x="11695" y="2055"/>
                    <a:pt x="11680" y="2050"/>
                  </a:cubicBezTo>
                  <a:cubicBezTo>
                    <a:pt x="11665" y="2044"/>
                    <a:pt x="11654" y="2038"/>
                    <a:pt x="11648" y="2029"/>
                  </a:cubicBezTo>
                  <a:cubicBezTo>
                    <a:pt x="11643" y="2021"/>
                    <a:pt x="11640" y="2012"/>
                    <a:pt x="11640" y="2001"/>
                  </a:cubicBezTo>
                  <a:lnTo>
                    <a:pt x="11640" y="200"/>
                  </a:lnTo>
                  <a:cubicBezTo>
                    <a:pt x="11640" y="147"/>
                    <a:pt x="11654" y="106"/>
                    <a:pt x="11682" y="78"/>
                  </a:cubicBezTo>
                  <a:cubicBezTo>
                    <a:pt x="11710" y="50"/>
                    <a:pt x="11748" y="36"/>
                    <a:pt x="11794" y="36"/>
                  </a:cubicBezTo>
                  <a:close/>
                  <a:moveTo>
                    <a:pt x="7962" y="36"/>
                  </a:moveTo>
                  <a:lnTo>
                    <a:pt x="8485" y="36"/>
                  </a:lnTo>
                  <a:cubicBezTo>
                    <a:pt x="8538" y="36"/>
                    <a:pt x="8582" y="37"/>
                    <a:pt x="8616" y="39"/>
                  </a:cubicBezTo>
                  <a:cubicBezTo>
                    <a:pt x="8651" y="41"/>
                    <a:pt x="8682" y="43"/>
                    <a:pt x="8710" y="47"/>
                  </a:cubicBezTo>
                  <a:cubicBezTo>
                    <a:pt x="8791" y="58"/>
                    <a:pt x="8865" y="78"/>
                    <a:pt x="8930" y="106"/>
                  </a:cubicBezTo>
                  <a:cubicBezTo>
                    <a:pt x="8995" y="134"/>
                    <a:pt x="9050" y="171"/>
                    <a:pt x="9095" y="216"/>
                  </a:cubicBezTo>
                  <a:cubicBezTo>
                    <a:pt x="9141" y="261"/>
                    <a:pt x="9175" y="315"/>
                    <a:pt x="9199" y="377"/>
                  </a:cubicBezTo>
                  <a:cubicBezTo>
                    <a:pt x="9223" y="439"/>
                    <a:pt x="9235" y="510"/>
                    <a:pt x="9235" y="590"/>
                  </a:cubicBezTo>
                  <a:cubicBezTo>
                    <a:pt x="9235" y="658"/>
                    <a:pt x="9227" y="720"/>
                    <a:pt x="9209" y="775"/>
                  </a:cubicBezTo>
                  <a:cubicBezTo>
                    <a:pt x="9192" y="831"/>
                    <a:pt x="9167" y="881"/>
                    <a:pt x="9134" y="925"/>
                  </a:cubicBezTo>
                  <a:cubicBezTo>
                    <a:pt x="9100" y="968"/>
                    <a:pt x="9059" y="1006"/>
                    <a:pt x="9010" y="1039"/>
                  </a:cubicBezTo>
                  <a:cubicBezTo>
                    <a:pt x="8961" y="1071"/>
                    <a:pt x="8905" y="1097"/>
                    <a:pt x="8843" y="1117"/>
                  </a:cubicBezTo>
                  <a:cubicBezTo>
                    <a:pt x="8873" y="1131"/>
                    <a:pt x="8902" y="1149"/>
                    <a:pt x="8928" y="1170"/>
                  </a:cubicBezTo>
                  <a:cubicBezTo>
                    <a:pt x="8955" y="1191"/>
                    <a:pt x="8980" y="1216"/>
                    <a:pt x="9003" y="1246"/>
                  </a:cubicBezTo>
                  <a:cubicBezTo>
                    <a:pt x="9027" y="1275"/>
                    <a:pt x="9049" y="1309"/>
                    <a:pt x="9069" y="1347"/>
                  </a:cubicBezTo>
                  <a:cubicBezTo>
                    <a:pt x="9090" y="1385"/>
                    <a:pt x="9111" y="1428"/>
                    <a:pt x="9130" y="1476"/>
                  </a:cubicBezTo>
                  <a:lnTo>
                    <a:pt x="9301" y="1875"/>
                  </a:lnTo>
                  <a:cubicBezTo>
                    <a:pt x="9316" y="1914"/>
                    <a:pt x="9327" y="1943"/>
                    <a:pt x="9332" y="1961"/>
                  </a:cubicBezTo>
                  <a:cubicBezTo>
                    <a:pt x="9337" y="1980"/>
                    <a:pt x="9340" y="1994"/>
                    <a:pt x="9340" y="2004"/>
                  </a:cubicBezTo>
                  <a:cubicBezTo>
                    <a:pt x="9340" y="2016"/>
                    <a:pt x="9338" y="2025"/>
                    <a:pt x="9334" y="2033"/>
                  </a:cubicBezTo>
                  <a:cubicBezTo>
                    <a:pt x="9329" y="2041"/>
                    <a:pt x="9319" y="2048"/>
                    <a:pt x="9304" y="2053"/>
                  </a:cubicBezTo>
                  <a:cubicBezTo>
                    <a:pt x="9288" y="2058"/>
                    <a:pt x="9265" y="2062"/>
                    <a:pt x="9235" y="2064"/>
                  </a:cubicBezTo>
                  <a:cubicBezTo>
                    <a:pt x="9205" y="2066"/>
                    <a:pt x="9164" y="2067"/>
                    <a:pt x="9112" y="2067"/>
                  </a:cubicBezTo>
                  <a:cubicBezTo>
                    <a:pt x="9068" y="2067"/>
                    <a:pt x="9033" y="2066"/>
                    <a:pt x="9007" y="2064"/>
                  </a:cubicBezTo>
                  <a:cubicBezTo>
                    <a:pt x="8981" y="2062"/>
                    <a:pt x="8960" y="2058"/>
                    <a:pt x="8945" y="2052"/>
                  </a:cubicBezTo>
                  <a:cubicBezTo>
                    <a:pt x="8930" y="2046"/>
                    <a:pt x="8919" y="2039"/>
                    <a:pt x="8913" y="2030"/>
                  </a:cubicBezTo>
                  <a:cubicBezTo>
                    <a:pt x="8907" y="2021"/>
                    <a:pt x="8902" y="2011"/>
                    <a:pt x="8898" y="1998"/>
                  </a:cubicBezTo>
                  <a:lnTo>
                    <a:pt x="8716" y="1547"/>
                  </a:lnTo>
                  <a:cubicBezTo>
                    <a:pt x="8694" y="1495"/>
                    <a:pt x="8673" y="1450"/>
                    <a:pt x="8652" y="1411"/>
                  </a:cubicBezTo>
                  <a:cubicBezTo>
                    <a:pt x="8631" y="1371"/>
                    <a:pt x="8608" y="1338"/>
                    <a:pt x="8583" y="1311"/>
                  </a:cubicBezTo>
                  <a:cubicBezTo>
                    <a:pt x="8557" y="1285"/>
                    <a:pt x="8528" y="1265"/>
                    <a:pt x="8494" y="1251"/>
                  </a:cubicBezTo>
                  <a:cubicBezTo>
                    <a:pt x="8461" y="1238"/>
                    <a:pt x="8423" y="1231"/>
                    <a:pt x="8379" y="1231"/>
                  </a:cubicBezTo>
                  <a:lnTo>
                    <a:pt x="8251" y="1231"/>
                  </a:lnTo>
                  <a:lnTo>
                    <a:pt x="8251" y="2001"/>
                  </a:lnTo>
                  <a:cubicBezTo>
                    <a:pt x="8251" y="2012"/>
                    <a:pt x="8247" y="2021"/>
                    <a:pt x="8241" y="2029"/>
                  </a:cubicBezTo>
                  <a:cubicBezTo>
                    <a:pt x="8234" y="2038"/>
                    <a:pt x="8223" y="2044"/>
                    <a:pt x="8207" y="2050"/>
                  </a:cubicBezTo>
                  <a:cubicBezTo>
                    <a:pt x="8191" y="2055"/>
                    <a:pt x="8171" y="2059"/>
                    <a:pt x="8144" y="2062"/>
                  </a:cubicBezTo>
                  <a:cubicBezTo>
                    <a:pt x="8118" y="2065"/>
                    <a:pt x="8085" y="2067"/>
                    <a:pt x="8044" y="2067"/>
                  </a:cubicBezTo>
                  <a:cubicBezTo>
                    <a:pt x="8005" y="2067"/>
                    <a:pt x="7972" y="2065"/>
                    <a:pt x="7945" y="2062"/>
                  </a:cubicBezTo>
                  <a:cubicBezTo>
                    <a:pt x="7919" y="2059"/>
                    <a:pt x="7898" y="2055"/>
                    <a:pt x="7882" y="2050"/>
                  </a:cubicBezTo>
                  <a:cubicBezTo>
                    <a:pt x="7866" y="2044"/>
                    <a:pt x="7855" y="2038"/>
                    <a:pt x="7849" y="2029"/>
                  </a:cubicBezTo>
                  <a:cubicBezTo>
                    <a:pt x="7843" y="2021"/>
                    <a:pt x="7840" y="2012"/>
                    <a:pt x="7840" y="2001"/>
                  </a:cubicBezTo>
                  <a:lnTo>
                    <a:pt x="7840" y="165"/>
                  </a:lnTo>
                  <a:cubicBezTo>
                    <a:pt x="7840" y="119"/>
                    <a:pt x="7852" y="86"/>
                    <a:pt x="7875" y="66"/>
                  </a:cubicBezTo>
                  <a:cubicBezTo>
                    <a:pt x="7898" y="46"/>
                    <a:pt x="7927" y="36"/>
                    <a:pt x="7962" y="36"/>
                  </a:cubicBezTo>
                  <a:close/>
                  <a:moveTo>
                    <a:pt x="1858" y="36"/>
                  </a:moveTo>
                  <a:lnTo>
                    <a:pt x="2381" y="36"/>
                  </a:lnTo>
                  <a:cubicBezTo>
                    <a:pt x="2434" y="36"/>
                    <a:pt x="2478" y="37"/>
                    <a:pt x="2512" y="39"/>
                  </a:cubicBezTo>
                  <a:cubicBezTo>
                    <a:pt x="2547" y="41"/>
                    <a:pt x="2578" y="43"/>
                    <a:pt x="2606" y="47"/>
                  </a:cubicBezTo>
                  <a:cubicBezTo>
                    <a:pt x="2687" y="58"/>
                    <a:pt x="2761" y="78"/>
                    <a:pt x="2826" y="106"/>
                  </a:cubicBezTo>
                  <a:cubicBezTo>
                    <a:pt x="2891" y="134"/>
                    <a:pt x="2946" y="171"/>
                    <a:pt x="2991" y="216"/>
                  </a:cubicBezTo>
                  <a:cubicBezTo>
                    <a:pt x="3037" y="261"/>
                    <a:pt x="3071" y="315"/>
                    <a:pt x="3095" y="377"/>
                  </a:cubicBezTo>
                  <a:cubicBezTo>
                    <a:pt x="3119" y="439"/>
                    <a:pt x="3131" y="510"/>
                    <a:pt x="3131" y="590"/>
                  </a:cubicBezTo>
                  <a:cubicBezTo>
                    <a:pt x="3131" y="658"/>
                    <a:pt x="3123" y="720"/>
                    <a:pt x="3105" y="775"/>
                  </a:cubicBezTo>
                  <a:cubicBezTo>
                    <a:pt x="3088" y="831"/>
                    <a:pt x="3063" y="881"/>
                    <a:pt x="3030" y="925"/>
                  </a:cubicBezTo>
                  <a:cubicBezTo>
                    <a:pt x="2996" y="968"/>
                    <a:pt x="2955" y="1006"/>
                    <a:pt x="2906" y="1039"/>
                  </a:cubicBezTo>
                  <a:cubicBezTo>
                    <a:pt x="2857" y="1071"/>
                    <a:pt x="2801" y="1097"/>
                    <a:pt x="2739" y="1117"/>
                  </a:cubicBezTo>
                  <a:cubicBezTo>
                    <a:pt x="2769" y="1131"/>
                    <a:pt x="2798" y="1149"/>
                    <a:pt x="2824" y="1170"/>
                  </a:cubicBezTo>
                  <a:cubicBezTo>
                    <a:pt x="2851" y="1191"/>
                    <a:pt x="2876" y="1216"/>
                    <a:pt x="2899" y="1246"/>
                  </a:cubicBezTo>
                  <a:cubicBezTo>
                    <a:pt x="2923" y="1275"/>
                    <a:pt x="2945" y="1309"/>
                    <a:pt x="2965" y="1347"/>
                  </a:cubicBezTo>
                  <a:cubicBezTo>
                    <a:pt x="2986" y="1385"/>
                    <a:pt x="3007" y="1428"/>
                    <a:pt x="3026" y="1476"/>
                  </a:cubicBezTo>
                  <a:lnTo>
                    <a:pt x="3197" y="1875"/>
                  </a:lnTo>
                  <a:cubicBezTo>
                    <a:pt x="3212" y="1914"/>
                    <a:pt x="3223" y="1943"/>
                    <a:pt x="3228" y="1961"/>
                  </a:cubicBezTo>
                  <a:cubicBezTo>
                    <a:pt x="3233" y="1980"/>
                    <a:pt x="3236" y="1994"/>
                    <a:pt x="3236" y="2004"/>
                  </a:cubicBezTo>
                  <a:cubicBezTo>
                    <a:pt x="3236" y="2016"/>
                    <a:pt x="3234" y="2025"/>
                    <a:pt x="3230" y="2033"/>
                  </a:cubicBezTo>
                  <a:cubicBezTo>
                    <a:pt x="3225" y="2041"/>
                    <a:pt x="3215" y="2048"/>
                    <a:pt x="3200" y="2053"/>
                  </a:cubicBezTo>
                  <a:cubicBezTo>
                    <a:pt x="3184" y="2058"/>
                    <a:pt x="3161" y="2062"/>
                    <a:pt x="3131" y="2064"/>
                  </a:cubicBezTo>
                  <a:cubicBezTo>
                    <a:pt x="3101" y="2066"/>
                    <a:pt x="3060" y="2067"/>
                    <a:pt x="3008" y="2067"/>
                  </a:cubicBezTo>
                  <a:cubicBezTo>
                    <a:pt x="2964" y="2067"/>
                    <a:pt x="2929" y="2066"/>
                    <a:pt x="2903" y="2064"/>
                  </a:cubicBezTo>
                  <a:cubicBezTo>
                    <a:pt x="2877" y="2062"/>
                    <a:pt x="2856" y="2058"/>
                    <a:pt x="2841" y="2052"/>
                  </a:cubicBezTo>
                  <a:cubicBezTo>
                    <a:pt x="2826" y="2046"/>
                    <a:pt x="2815" y="2039"/>
                    <a:pt x="2809" y="2030"/>
                  </a:cubicBezTo>
                  <a:cubicBezTo>
                    <a:pt x="2803" y="2021"/>
                    <a:pt x="2798" y="2011"/>
                    <a:pt x="2794" y="1998"/>
                  </a:cubicBezTo>
                  <a:lnTo>
                    <a:pt x="2612" y="1547"/>
                  </a:lnTo>
                  <a:cubicBezTo>
                    <a:pt x="2590" y="1495"/>
                    <a:pt x="2569" y="1450"/>
                    <a:pt x="2548" y="1411"/>
                  </a:cubicBezTo>
                  <a:cubicBezTo>
                    <a:pt x="2527" y="1371"/>
                    <a:pt x="2504" y="1338"/>
                    <a:pt x="2479" y="1311"/>
                  </a:cubicBezTo>
                  <a:cubicBezTo>
                    <a:pt x="2453" y="1285"/>
                    <a:pt x="2424" y="1265"/>
                    <a:pt x="2390" y="1251"/>
                  </a:cubicBezTo>
                  <a:cubicBezTo>
                    <a:pt x="2357" y="1238"/>
                    <a:pt x="2319" y="1231"/>
                    <a:pt x="2275" y="1231"/>
                  </a:cubicBezTo>
                  <a:lnTo>
                    <a:pt x="2147" y="1231"/>
                  </a:lnTo>
                  <a:lnTo>
                    <a:pt x="2147" y="2001"/>
                  </a:lnTo>
                  <a:cubicBezTo>
                    <a:pt x="2147" y="2012"/>
                    <a:pt x="2143" y="2021"/>
                    <a:pt x="2137" y="2029"/>
                  </a:cubicBezTo>
                  <a:cubicBezTo>
                    <a:pt x="2130" y="2038"/>
                    <a:pt x="2119" y="2044"/>
                    <a:pt x="2103" y="2050"/>
                  </a:cubicBezTo>
                  <a:cubicBezTo>
                    <a:pt x="2087" y="2055"/>
                    <a:pt x="2067" y="2059"/>
                    <a:pt x="2040" y="2062"/>
                  </a:cubicBezTo>
                  <a:cubicBezTo>
                    <a:pt x="2014" y="2065"/>
                    <a:pt x="1981" y="2067"/>
                    <a:pt x="1940" y="2067"/>
                  </a:cubicBezTo>
                  <a:cubicBezTo>
                    <a:pt x="1901" y="2067"/>
                    <a:pt x="1868" y="2065"/>
                    <a:pt x="1841" y="2062"/>
                  </a:cubicBezTo>
                  <a:cubicBezTo>
                    <a:pt x="1815" y="2059"/>
                    <a:pt x="1794" y="2055"/>
                    <a:pt x="1778" y="2050"/>
                  </a:cubicBezTo>
                  <a:cubicBezTo>
                    <a:pt x="1762" y="2044"/>
                    <a:pt x="1751" y="2038"/>
                    <a:pt x="1745" y="2029"/>
                  </a:cubicBezTo>
                  <a:cubicBezTo>
                    <a:pt x="1739" y="2021"/>
                    <a:pt x="1736" y="2012"/>
                    <a:pt x="1736" y="2001"/>
                  </a:cubicBezTo>
                  <a:lnTo>
                    <a:pt x="1736" y="165"/>
                  </a:lnTo>
                  <a:cubicBezTo>
                    <a:pt x="1736" y="119"/>
                    <a:pt x="1748" y="86"/>
                    <a:pt x="1771" y="66"/>
                  </a:cubicBezTo>
                  <a:cubicBezTo>
                    <a:pt x="1794" y="46"/>
                    <a:pt x="1823" y="36"/>
                    <a:pt x="1858" y="36"/>
                  </a:cubicBezTo>
                  <a:close/>
                  <a:moveTo>
                    <a:pt x="139" y="36"/>
                  </a:moveTo>
                  <a:lnTo>
                    <a:pt x="615" y="36"/>
                  </a:lnTo>
                  <a:cubicBezTo>
                    <a:pt x="663" y="36"/>
                    <a:pt x="709" y="37"/>
                    <a:pt x="752" y="41"/>
                  </a:cubicBezTo>
                  <a:cubicBezTo>
                    <a:pt x="795" y="45"/>
                    <a:pt x="847" y="53"/>
                    <a:pt x="908" y="65"/>
                  </a:cubicBezTo>
                  <a:cubicBezTo>
                    <a:pt x="968" y="76"/>
                    <a:pt x="1029" y="99"/>
                    <a:pt x="1091" y="131"/>
                  </a:cubicBezTo>
                  <a:cubicBezTo>
                    <a:pt x="1153" y="163"/>
                    <a:pt x="1206" y="204"/>
                    <a:pt x="1250" y="254"/>
                  </a:cubicBezTo>
                  <a:cubicBezTo>
                    <a:pt x="1294" y="303"/>
                    <a:pt x="1327" y="361"/>
                    <a:pt x="1350" y="427"/>
                  </a:cubicBezTo>
                  <a:cubicBezTo>
                    <a:pt x="1373" y="493"/>
                    <a:pt x="1384" y="567"/>
                    <a:pt x="1384" y="650"/>
                  </a:cubicBezTo>
                  <a:cubicBezTo>
                    <a:pt x="1384" y="763"/>
                    <a:pt x="1366" y="864"/>
                    <a:pt x="1331" y="951"/>
                  </a:cubicBezTo>
                  <a:cubicBezTo>
                    <a:pt x="1296" y="1039"/>
                    <a:pt x="1244" y="1112"/>
                    <a:pt x="1176" y="1172"/>
                  </a:cubicBezTo>
                  <a:cubicBezTo>
                    <a:pt x="1109" y="1232"/>
                    <a:pt x="1026" y="1278"/>
                    <a:pt x="927" y="1309"/>
                  </a:cubicBezTo>
                  <a:cubicBezTo>
                    <a:pt x="829" y="1340"/>
                    <a:pt x="713" y="1356"/>
                    <a:pt x="579" y="1356"/>
                  </a:cubicBezTo>
                  <a:lnTo>
                    <a:pt x="411" y="1356"/>
                  </a:lnTo>
                  <a:lnTo>
                    <a:pt x="411" y="2001"/>
                  </a:lnTo>
                  <a:cubicBezTo>
                    <a:pt x="411" y="2012"/>
                    <a:pt x="407" y="2021"/>
                    <a:pt x="401" y="2029"/>
                  </a:cubicBezTo>
                  <a:cubicBezTo>
                    <a:pt x="394" y="2038"/>
                    <a:pt x="383" y="2044"/>
                    <a:pt x="367" y="2050"/>
                  </a:cubicBezTo>
                  <a:cubicBezTo>
                    <a:pt x="351" y="2055"/>
                    <a:pt x="331" y="2059"/>
                    <a:pt x="304" y="2062"/>
                  </a:cubicBezTo>
                  <a:cubicBezTo>
                    <a:pt x="278" y="2065"/>
                    <a:pt x="245" y="2067"/>
                    <a:pt x="204" y="2067"/>
                  </a:cubicBezTo>
                  <a:cubicBezTo>
                    <a:pt x="165" y="2067"/>
                    <a:pt x="132" y="2065"/>
                    <a:pt x="105" y="2062"/>
                  </a:cubicBezTo>
                  <a:cubicBezTo>
                    <a:pt x="79" y="2059"/>
                    <a:pt x="58" y="2055"/>
                    <a:pt x="42" y="2050"/>
                  </a:cubicBezTo>
                  <a:cubicBezTo>
                    <a:pt x="26" y="2044"/>
                    <a:pt x="15" y="2038"/>
                    <a:pt x="9" y="2029"/>
                  </a:cubicBezTo>
                  <a:cubicBezTo>
                    <a:pt x="3" y="2021"/>
                    <a:pt x="0" y="2012"/>
                    <a:pt x="0" y="2001"/>
                  </a:cubicBezTo>
                  <a:lnTo>
                    <a:pt x="0" y="182"/>
                  </a:lnTo>
                  <a:cubicBezTo>
                    <a:pt x="0" y="134"/>
                    <a:pt x="13" y="97"/>
                    <a:pt x="38" y="72"/>
                  </a:cubicBezTo>
                  <a:cubicBezTo>
                    <a:pt x="64" y="48"/>
                    <a:pt x="97" y="36"/>
                    <a:pt x="139" y="36"/>
                  </a:cubicBezTo>
                  <a:close/>
                  <a:moveTo>
                    <a:pt x="21821" y="26"/>
                  </a:moveTo>
                  <a:cubicBezTo>
                    <a:pt x="21882" y="26"/>
                    <a:pt x="21931" y="27"/>
                    <a:pt x="21967" y="29"/>
                  </a:cubicBezTo>
                  <a:cubicBezTo>
                    <a:pt x="22004" y="30"/>
                    <a:pt x="22032" y="34"/>
                    <a:pt x="22053" y="40"/>
                  </a:cubicBezTo>
                  <a:cubicBezTo>
                    <a:pt x="22073" y="45"/>
                    <a:pt x="22088" y="54"/>
                    <a:pt x="22096" y="65"/>
                  </a:cubicBezTo>
                  <a:cubicBezTo>
                    <a:pt x="22105" y="77"/>
                    <a:pt x="22113" y="92"/>
                    <a:pt x="22119" y="112"/>
                  </a:cubicBezTo>
                  <a:lnTo>
                    <a:pt x="22744" y="1904"/>
                  </a:lnTo>
                  <a:cubicBezTo>
                    <a:pt x="22757" y="1942"/>
                    <a:pt x="22764" y="1972"/>
                    <a:pt x="22767" y="1993"/>
                  </a:cubicBezTo>
                  <a:cubicBezTo>
                    <a:pt x="22771" y="2015"/>
                    <a:pt x="22766" y="2032"/>
                    <a:pt x="22755" y="2043"/>
                  </a:cubicBezTo>
                  <a:cubicBezTo>
                    <a:pt x="22744" y="2054"/>
                    <a:pt x="22723" y="2060"/>
                    <a:pt x="22694" y="2063"/>
                  </a:cubicBezTo>
                  <a:cubicBezTo>
                    <a:pt x="22665" y="2066"/>
                    <a:pt x="22625" y="2067"/>
                    <a:pt x="22574" y="2067"/>
                  </a:cubicBezTo>
                  <a:cubicBezTo>
                    <a:pt x="22521" y="2067"/>
                    <a:pt x="22479" y="2066"/>
                    <a:pt x="22450" y="2065"/>
                  </a:cubicBezTo>
                  <a:cubicBezTo>
                    <a:pt x="22420" y="2063"/>
                    <a:pt x="22397" y="2060"/>
                    <a:pt x="22382" y="2055"/>
                  </a:cubicBezTo>
                  <a:cubicBezTo>
                    <a:pt x="22366" y="2050"/>
                    <a:pt x="22355" y="2044"/>
                    <a:pt x="22349" y="2036"/>
                  </a:cubicBezTo>
                  <a:cubicBezTo>
                    <a:pt x="22342" y="2027"/>
                    <a:pt x="22337" y="2016"/>
                    <a:pt x="22333" y="2003"/>
                  </a:cubicBezTo>
                  <a:lnTo>
                    <a:pt x="22197" y="1597"/>
                  </a:lnTo>
                  <a:lnTo>
                    <a:pt x="21438" y="1597"/>
                  </a:lnTo>
                  <a:lnTo>
                    <a:pt x="21310" y="1992"/>
                  </a:lnTo>
                  <a:cubicBezTo>
                    <a:pt x="21305" y="2006"/>
                    <a:pt x="21300" y="2019"/>
                    <a:pt x="21293" y="2029"/>
                  </a:cubicBezTo>
                  <a:cubicBezTo>
                    <a:pt x="21286" y="2038"/>
                    <a:pt x="21276" y="2046"/>
                    <a:pt x="21260" y="2052"/>
                  </a:cubicBezTo>
                  <a:cubicBezTo>
                    <a:pt x="21245" y="2058"/>
                    <a:pt x="21224" y="2062"/>
                    <a:pt x="21196" y="2064"/>
                  </a:cubicBezTo>
                  <a:cubicBezTo>
                    <a:pt x="21169" y="2066"/>
                    <a:pt x="21133" y="2067"/>
                    <a:pt x="21088" y="2067"/>
                  </a:cubicBezTo>
                  <a:cubicBezTo>
                    <a:pt x="21040" y="2067"/>
                    <a:pt x="21002" y="2065"/>
                    <a:pt x="20975" y="2062"/>
                  </a:cubicBezTo>
                  <a:cubicBezTo>
                    <a:pt x="20948" y="2059"/>
                    <a:pt x="20929" y="2051"/>
                    <a:pt x="20919" y="2040"/>
                  </a:cubicBezTo>
                  <a:cubicBezTo>
                    <a:pt x="20909" y="2028"/>
                    <a:pt x="20905" y="2011"/>
                    <a:pt x="20908" y="1989"/>
                  </a:cubicBezTo>
                  <a:cubicBezTo>
                    <a:pt x="20911" y="1967"/>
                    <a:pt x="20919" y="1938"/>
                    <a:pt x="20932" y="1901"/>
                  </a:cubicBezTo>
                  <a:lnTo>
                    <a:pt x="21555" y="107"/>
                  </a:lnTo>
                  <a:cubicBezTo>
                    <a:pt x="21561" y="90"/>
                    <a:pt x="21569" y="75"/>
                    <a:pt x="21577" y="65"/>
                  </a:cubicBezTo>
                  <a:cubicBezTo>
                    <a:pt x="21585" y="54"/>
                    <a:pt x="21598" y="45"/>
                    <a:pt x="21617" y="40"/>
                  </a:cubicBezTo>
                  <a:cubicBezTo>
                    <a:pt x="21635" y="34"/>
                    <a:pt x="21660" y="30"/>
                    <a:pt x="21692" y="29"/>
                  </a:cubicBezTo>
                  <a:cubicBezTo>
                    <a:pt x="21725" y="27"/>
                    <a:pt x="21767" y="26"/>
                    <a:pt x="21821" y="26"/>
                  </a:cubicBezTo>
                  <a:close/>
                  <a:moveTo>
                    <a:pt x="17797" y="26"/>
                  </a:moveTo>
                  <a:cubicBezTo>
                    <a:pt x="17858" y="26"/>
                    <a:pt x="17907" y="27"/>
                    <a:pt x="17943" y="29"/>
                  </a:cubicBezTo>
                  <a:cubicBezTo>
                    <a:pt x="17980" y="30"/>
                    <a:pt x="18008" y="34"/>
                    <a:pt x="18029" y="40"/>
                  </a:cubicBezTo>
                  <a:cubicBezTo>
                    <a:pt x="18049" y="45"/>
                    <a:pt x="18064" y="54"/>
                    <a:pt x="18072" y="65"/>
                  </a:cubicBezTo>
                  <a:cubicBezTo>
                    <a:pt x="18081" y="77"/>
                    <a:pt x="18089" y="92"/>
                    <a:pt x="18095" y="112"/>
                  </a:cubicBezTo>
                  <a:lnTo>
                    <a:pt x="18720" y="1904"/>
                  </a:lnTo>
                  <a:cubicBezTo>
                    <a:pt x="18733" y="1942"/>
                    <a:pt x="18740" y="1972"/>
                    <a:pt x="18743" y="1993"/>
                  </a:cubicBezTo>
                  <a:cubicBezTo>
                    <a:pt x="18747" y="2015"/>
                    <a:pt x="18742" y="2032"/>
                    <a:pt x="18731" y="2043"/>
                  </a:cubicBezTo>
                  <a:cubicBezTo>
                    <a:pt x="18720" y="2054"/>
                    <a:pt x="18699" y="2060"/>
                    <a:pt x="18670" y="2063"/>
                  </a:cubicBezTo>
                  <a:cubicBezTo>
                    <a:pt x="18641" y="2066"/>
                    <a:pt x="18601" y="2067"/>
                    <a:pt x="18550" y="2067"/>
                  </a:cubicBezTo>
                  <a:cubicBezTo>
                    <a:pt x="18497" y="2067"/>
                    <a:pt x="18455" y="2066"/>
                    <a:pt x="18426" y="2065"/>
                  </a:cubicBezTo>
                  <a:cubicBezTo>
                    <a:pt x="18396" y="2063"/>
                    <a:pt x="18373" y="2060"/>
                    <a:pt x="18358" y="2055"/>
                  </a:cubicBezTo>
                  <a:cubicBezTo>
                    <a:pt x="18342" y="2050"/>
                    <a:pt x="18331" y="2044"/>
                    <a:pt x="18325" y="2036"/>
                  </a:cubicBezTo>
                  <a:cubicBezTo>
                    <a:pt x="18318" y="2027"/>
                    <a:pt x="18313" y="2016"/>
                    <a:pt x="18309" y="2003"/>
                  </a:cubicBezTo>
                  <a:lnTo>
                    <a:pt x="18173" y="1597"/>
                  </a:lnTo>
                  <a:lnTo>
                    <a:pt x="17414" y="1597"/>
                  </a:lnTo>
                  <a:lnTo>
                    <a:pt x="17286" y="1992"/>
                  </a:lnTo>
                  <a:cubicBezTo>
                    <a:pt x="17281" y="2006"/>
                    <a:pt x="17276" y="2019"/>
                    <a:pt x="17269" y="2029"/>
                  </a:cubicBezTo>
                  <a:cubicBezTo>
                    <a:pt x="17262" y="2038"/>
                    <a:pt x="17252" y="2046"/>
                    <a:pt x="17236" y="2052"/>
                  </a:cubicBezTo>
                  <a:cubicBezTo>
                    <a:pt x="17221" y="2058"/>
                    <a:pt x="17200" y="2062"/>
                    <a:pt x="17172" y="2064"/>
                  </a:cubicBezTo>
                  <a:cubicBezTo>
                    <a:pt x="17145" y="2066"/>
                    <a:pt x="17109" y="2067"/>
                    <a:pt x="17064" y="2067"/>
                  </a:cubicBezTo>
                  <a:cubicBezTo>
                    <a:pt x="17016" y="2067"/>
                    <a:pt x="16978" y="2065"/>
                    <a:pt x="16951" y="2062"/>
                  </a:cubicBezTo>
                  <a:cubicBezTo>
                    <a:pt x="16924" y="2059"/>
                    <a:pt x="16905" y="2051"/>
                    <a:pt x="16895" y="2040"/>
                  </a:cubicBezTo>
                  <a:cubicBezTo>
                    <a:pt x="16885" y="2028"/>
                    <a:pt x="16881" y="2011"/>
                    <a:pt x="16884" y="1989"/>
                  </a:cubicBezTo>
                  <a:cubicBezTo>
                    <a:pt x="16887" y="1967"/>
                    <a:pt x="16895" y="1938"/>
                    <a:pt x="16908" y="1901"/>
                  </a:cubicBezTo>
                  <a:lnTo>
                    <a:pt x="17531" y="107"/>
                  </a:lnTo>
                  <a:cubicBezTo>
                    <a:pt x="17537" y="90"/>
                    <a:pt x="17545" y="75"/>
                    <a:pt x="17553" y="65"/>
                  </a:cubicBezTo>
                  <a:cubicBezTo>
                    <a:pt x="17561" y="54"/>
                    <a:pt x="17574" y="45"/>
                    <a:pt x="17593" y="40"/>
                  </a:cubicBezTo>
                  <a:cubicBezTo>
                    <a:pt x="17611" y="34"/>
                    <a:pt x="17636" y="30"/>
                    <a:pt x="17668" y="29"/>
                  </a:cubicBezTo>
                  <a:cubicBezTo>
                    <a:pt x="17701" y="27"/>
                    <a:pt x="17743" y="26"/>
                    <a:pt x="17797" y="26"/>
                  </a:cubicBezTo>
                  <a:close/>
                  <a:moveTo>
                    <a:pt x="10405" y="26"/>
                  </a:moveTo>
                  <a:cubicBezTo>
                    <a:pt x="10466" y="26"/>
                    <a:pt x="10515" y="27"/>
                    <a:pt x="10551" y="29"/>
                  </a:cubicBezTo>
                  <a:cubicBezTo>
                    <a:pt x="10588" y="30"/>
                    <a:pt x="10616" y="34"/>
                    <a:pt x="10637" y="40"/>
                  </a:cubicBezTo>
                  <a:cubicBezTo>
                    <a:pt x="10657" y="45"/>
                    <a:pt x="10672" y="54"/>
                    <a:pt x="10680" y="65"/>
                  </a:cubicBezTo>
                  <a:cubicBezTo>
                    <a:pt x="10689" y="77"/>
                    <a:pt x="10697" y="92"/>
                    <a:pt x="10703" y="112"/>
                  </a:cubicBezTo>
                  <a:lnTo>
                    <a:pt x="11328" y="1904"/>
                  </a:lnTo>
                  <a:cubicBezTo>
                    <a:pt x="11341" y="1942"/>
                    <a:pt x="11348" y="1972"/>
                    <a:pt x="11351" y="1993"/>
                  </a:cubicBezTo>
                  <a:cubicBezTo>
                    <a:pt x="11355" y="2015"/>
                    <a:pt x="11350" y="2032"/>
                    <a:pt x="11339" y="2043"/>
                  </a:cubicBezTo>
                  <a:cubicBezTo>
                    <a:pt x="11328" y="2054"/>
                    <a:pt x="11307" y="2060"/>
                    <a:pt x="11278" y="2063"/>
                  </a:cubicBezTo>
                  <a:cubicBezTo>
                    <a:pt x="11249" y="2066"/>
                    <a:pt x="11209" y="2067"/>
                    <a:pt x="11158" y="2067"/>
                  </a:cubicBezTo>
                  <a:cubicBezTo>
                    <a:pt x="11105" y="2067"/>
                    <a:pt x="11063" y="2066"/>
                    <a:pt x="11034" y="2065"/>
                  </a:cubicBezTo>
                  <a:cubicBezTo>
                    <a:pt x="11004" y="2063"/>
                    <a:pt x="10981" y="2060"/>
                    <a:pt x="10966" y="2055"/>
                  </a:cubicBezTo>
                  <a:cubicBezTo>
                    <a:pt x="10950" y="2050"/>
                    <a:pt x="10939" y="2044"/>
                    <a:pt x="10933" y="2036"/>
                  </a:cubicBezTo>
                  <a:cubicBezTo>
                    <a:pt x="10926" y="2027"/>
                    <a:pt x="10921" y="2016"/>
                    <a:pt x="10917" y="2003"/>
                  </a:cubicBezTo>
                  <a:lnTo>
                    <a:pt x="10781" y="1597"/>
                  </a:lnTo>
                  <a:lnTo>
                    <a:pt x="10022" y="1597"/>
                  </a:lnTo>
                  <a:lnTo>
                    <a:pt x="9894" y="1992"/>
                  </a:lnTo>
                  <a:cubicBezTo>
                    <a:pt x="9889" y="2006"/>
                    <a:pt x="9884" y="2019"/>
                    <a:pt x="9877" y="2029"/>
                  </a:cubicBezTo>
                  <a:cubicBezTo>
                    <a:pt x="9870" y="2038"/>
                    <a:pt x="9860" y="2046"/>
                    <a:pt x="9844" y="2052"/>
                  </a:cubicBezTo>
                  <a:cubicBezTo>
                    <a:pt x="9829" y="2058"/>
                    <a:pt x="9808" y="2062"/>
                    <a:pt x="9780" y="2064"/>
                  </a:cubicBezTo>
                  <a:cubicBezTo>
                    <a:pt x="9753" y="2066"/>
                    <a:pt x="9717" y="2067"/>
                    <a:pt x="9672" y="2067"/>
                  </a:cubicBezTo>
                  <a:cubicBezTo>
                    <a:pt x="9624" y="2067"/>
                    <a:pt x="9586" y="2065"/>
                    <a:pt x="9559" y="2062"/>
                  </a:cubicBezTo>
                  <a:cubicBezTo>
                    <a:pt x="9532" y="2059"/>
                    <a:pt x="9513" y="2051"/>
                    <a:pt x="9503" y="2040"/>
                  </a:cubicBezTo>
                  <a:cubicBezTo>
                    <a:pt x="9493" y="2028"/>
                    <a:pt x="9489" y="2011"/>
                    <a:pt x="9492" y="1989"/>
                  </a:cubicBezTo>
                  <a:cubicBezTo>
                    <a:pt x="9495" y="1967"/>
                    <a:pt x="9503" y="1938"/>
                    <a:pt x="9516" y="1901"/>
                  </a:cubicBezTo>
                  <a:lnTo>
                    <a:pt x="10139" y="107"/>
                  </a:lnTo>
                  <a:cubicBezTo>
                    <a:pt x="10145" y="90"/>
                    <a:pt x="10153" y="75"/>
                    <a:pt x="10161" y="65"/>
                  </a:cubicBezTo>
                  <a:cubicBezTo>
                    <a:pt x="10169" y="54"/>
                    <a:pt x="10182" y="45"/>
                    <a:pt x="10201" y="40"/>
                  </a:cubicBezTo>
                  <a:cubicBezTo>
                    <a:pt x="10219" y="34"/>
                    <a:pt x="10244" y="30"/>
                    <a:pt x="10276" y="29"/>
                  </a:cubicBezTo>
                  <a:cubicBezTo>
                    <a:pt x="10309" y="27"/>
                    <a:pt x="10351" y="26"/>
                    <a:pt x="10405" y="26"/>
                  </a:cubicBezTo>
                  <a:close/>
                  <a:moveTo>
                    <a:pt x="6715" y="1"/>
                  </a:moveTo>
                  <a:cubicBezTo>
                    <a:pt x="6802" y="1"/>
                    <a:pt x="6882" y="7"/>
                    <a:pt x="6954" y="19"/>
                  </a:cubicBezTo>
                  <a:cubicBezTo>
                    <a:pt x="7026" y="31"/>
                    <a:pt x="7088" y="46"/>
                    <a:pt x="7142" y="63"/>
                  </a:cubicBezTo>
                  <a:cubicBezTo>
                    <a:pt x="7196" y="80"/>
                    <a:pt x="7240" y="99"/>
                    <a:pt x="7276" y="118"/>
                  </a:cubicBezTo>
                  <a:cubicBezTo>
                    <a:pt x="7311" y="138"/>
                    <a:pt x="7336" y="155"/>
                    <a:pt x="7350" y="170"/>
                  </a:cubicBezTo>
                  <a:cubicBezTo>
                    <a:pt x="7364" y="185"/>
                    <a:pt x="7374" y="205"/>
                    <a:pt x="7380" y="232"/>
                  </a:cubicBezTo>
                  <a:cubicBezTo>
                    <a:pt x="7387" y="258"/>
                    <a:pt x="7390" y="298"/>
                    <a:pt x="7390" y="350"/>
                  </a:cubicBezTo>
                  <a:cubicBezTo>
                    <a:pt x="7390" y="380"/>
                    <a:pt x="7388" y="406"/>
                    <a:pt x="7386" y="428"/>
                  </a:cubicBezTo>
                  <a:cubicBezTo>
                    <a:pt x="7383" y="450"/>
                    <a:pt x="7380" y="467"/>
                    <a:pt x="7375" y="480"/>
                  </a:cubicBezTo>
                  <a:cubicBezTo>
                    <a:pt x="7370" y="493"/>
                    <a:pt x="7364" y="502"/>
                    <a:pt x="7358" y="507"/>
                  </a:cubicBezTo>
                  <a:cubicBezTo>
                    <a:pt x="7351" y="513"/>
                    <a:pt x="7343" y="515"/>
                    <a:pt x="7333" y="515"/>
                  </a:cubicBezTo>
                  <a:cubicBezTo>
                    <a:pt x="7320" y="515"/>
                    <a:pt x="7298" y="506"/>
                    <a:pt x="7268" y="487"/>
                  </a:cubicBezTo>
                  <a:cubicBezTo>
                    <a:pt x="7238" y="468"/>
                    <a:pt x="7197" y="448"/>
                    <a:pt x="7147" y="426"/>
                  </a:cubicBezTo>
                  <a:cubicBezTo>
                    <a:pt x="7097" y="404"/>
                    <a:pt x="7038" y="384"/>
                    <a:pt x="6969" y="365"/>
                  </a:cubicBezTo>
                  <a:cubicBezTo>
                    <a:pt x="6899" y="347"/>
                    <a:pt x="6819" y="337"/>
                    <a:pt x="6727" y="337"/>
                  </a:cubicBezTo>
                  <a:cubicBezTo>
                    <a:pt x="6629" y="337"/>
                    <a:pt x="6541" y="354"/>
                    <a:pt x="6462" y="388"/>
                  </a:cubicBezTo>
                  <a:cubicBezTo>
                    <a:pt x="6382" y="422"/>
                    <a:pt x="6315" y="470"/>
                    <a:pt x="6258" y="532"/>
                  </a:cubicBezTo>
                  <a:cubicBezTo>
                    <a:pt x="6202" y="594"/>
                    <a:pt x="6159" y="668"/>
                    <a:pt x="6129" y="755"/>
                  </a:cubicBezTo>
                  <a:cubicBezTo>
                    <a:pt x="6099" y="842"/>
                    <a:pt x="6083" y="938"/>
                    <a:pt x="6083" y="1043"/>
                  </a:cubicBezTo>
                  <a:cubicBezTo>
                    <a:pt x="6083" y="1159"/>
                    <a:pt x="6099" y="1261"/>
                    <a:pt x="6130" y="1349"/>
                  </a:cubicBezTo>
                  <a:cubicBezTo>
                    <a:pt x="6160" y="1437"/>
                    <a:pt x="6203" y="1511"/>
                    <a:pt x="6258" y="1570"/>
                  </a:cubicBezTo>
                  <a:cubicBezTo>
                    <a:pt x="6314" y="1629"/>
                    <a:pt x="6380" y="1674"/>
                    <a:pt x="6458" y="1704"/>
                  </a:cubicBezTo>
                  <a:cubicBezTo>
                    <a:pt x="6535" y="1735"/>
                    <a:pt x="6621" y="1750"/>
                    <a:pt x="6715" y="1750"/>
                  </a:cubicBezTo>
                  <a:cubicBezTo>
                    <a:pt x="6760" y="1750"/>
                    <a:pt x="6806" y="1744"/>
                    <a:pt x="6851" y="1734"/>
                  </a:cubicBezTo>
                  <a:cubicBezTo>
                    <a:pt x="6895" y="1724"/>
                    <a:pt x="6937" y="1708"/>
                    <a:pt x="6976" y="1687"/>
                  </a:cubicBezTo>
                  <a:lnTo>
                    <a:pt x="6976" y="1218"/>
                  </a:lnTo>
                  <a:lnTo>
                    <a:pt x="6593" y="1218"/>
                  </a:lnTo>
                  <a:cubicBezTo>
                    <a:pt x="6574" y="1218"/>
                    <a:pt x="6559" y="1207"/>
                    <a:pt x="6549" y="1183"/>
                  </a:cubicBezTo>
                  <a:cubicBezTo>
                    <a:pt x="6539" y="1160"/>
                    <a:pt x="6533" y="1120"/>
                    <a:pt x="6533" y="1064"/>
                  </a:cubicBezTo>
                  <a:cubicBezTo>
                    <a:pt x="6533" y="1035"/>
                    <a:pt x="6535" y="1010"/>
                    <a:pt x="6537" y="990"/>
                  </a:cubicBezTo>
                  <a:cubicBezTo>
                    <a:pt x="6540" y="970"/>
                    <a:pt x="6544" y="955"/>
                    <a:pt x="6549" y="943"/>
                  </a:cubicBezTo>
                  <a:cubicBezTo>
                    <a:pt x="6554" y="931"/>
                    <a:pt x="6560" y="922"/>
                    <a:pt x="6568" y="916"/>
                  </a:cubicBezTo>
                  <a:cubicBezTo>
                    <a:pt x="6575" y="910"/>
                    <a:pt x="6583" y="907"/>
                    <a:pt x="6593" y="907"/>
                  </a:cubicBezTo>
                  <a:lnTo>
                    <a:pt x="7276" y="907"/>
                  </a:lnTo>
                  <a:cubicBezTo>
                    <a:pt x="7292" y="907"/>
                    <a:pt x="7307" y="910"/>
                    <a:pt x="7320" y="916"/>
                  </a:cubicBezTo>
                  <a:cubicBezTo>
                    <a:pt x="7333" y="922"/>
                    <a:pt x="7345" y="930"/>
                    <a:pt x="7355" y="942"/>
                  </a:cubicBezTo>
                  <a:cubicBezTo>
                    <a:pt x="7364" y="953"/>
                    <a:pt x="7372" y="967"/>
                    <a:pt x="7377" y="983"/>
                  </a:cubicBezTo>
                  <a:cubicBezTo>
                    <a:pt x="7382" y="999"/>
                    <a:pt x="7385" y="1018"/>
                    <a:pt x="7385" y="1039"/>
                  </a:cubicBezTo>
                  <a:lnTo>
                    <a:pt x="7385" y="1843"/>
                  </a:lnTo>
                  <a:cubicBezTo>
                    <a:pt x="7385" y="1875"/>
                    <a:pt x="7380" y="1902"/>
                    <a:pt x="7369" y="1925"/>
                  </a:cubicBezTo>
                  <a:cubicBezTo>
                    <a:pt x="7358" y="1949"/>
                    <a:pt x="7335" y="1967"/>
                    <a:pt x="7301" y="1981"/>
                  </a:cubicBezTo>
                  <a:cubicBezTo>
                    <a:pt x="7268" y="1994"/>
                    <a:pt x="7226" y="2009"/>
                    <a:pt x="7176" y="2023"/>
                  </a:cubicBezTo>
                  <a:cubicBezTo>
                    <a:pt x="7126" y="2038"/>
                    <a:pt x="7074" y="2050"/>
                    <a:pt x="7020" y="2061"/>
                  </a:cubicBezTo>
                  <a:cubicBezTo>
                    <a:pt x="6966" y="2071"/>
                    <a:pt x="6912" y="2079"/>
                    <a:pt x="6858" y="2084"/>
                  </a:cubicBezTo>
                  <a:cubicBezTo>
                    <a:pt x="6803" y="2089"/>
                    <a:pt x="6748" y="2092"/>
                    <a:pt x="6693" y="2092"/>
                  </a:cubicBezTo>
                  <a:cubicBezTo>
                    <a:pt x="6531" y="2092"/>
                    <a:pt x="6387" y="2069"/>
                    <a:pt x="6259" y="2022"/>
                  </a:cubicBezTo>
                  <a:cubicBezTo>
                    <a:pt x="6132" y="1976"/>
                    <a:pt x="6024" y="1909"/>
                    <a:pt x="5935" y="1821"/>
                  </a:cubicBezTo>
                  <a:cubicBezTo>
                    <a:pt x="5846" y="1733"/>
                    <a:pt x="5779" y="1625"/>
                    <a:pt x="5732" y="1499"/>
                  </a:cubicBezTo>
                  <a:cubicBezTo>
                    <a:pt x="5685" y="1372"/>
                    <a:pt x="5662" y="1229"/>
                    <a:pt x="5662" y="1068"/>
                  </a:cubicBezTo>
                  <a:cubicBezTo>
                    <a:pt x="5662" y="903"/>
                    <a:pt x="5687" y="754"/>
                    <a:pt x="5737" y="622"/>
                  </a:cubicBezTo>
                  <a:cubicBezTo>
                    <a:pt x="5787" y="491"/>
                    <a:pt x="5857" y="379"/>
                    <a:pt x="5949" y="286"/>
                  </a:cubicBezTo>
                  <a:cubicBezTo>
                    <a:pt x="6041" y="194"/>
                    <a:pt x="6151" y="124"/>
                    <a:pt x="6281" y="75"/>
                  </a:cubicBezTo>
                  <a:cubicBezTo>
                    <a:pt x="6411" y="26"/>
                    <a:pt x="6555" y="1"/>
                    <a:pt x="6715" y="1"/>
                  </a:cubicBezTo>
                  <a:close/>
                  <a:moveTo>
                    <a:pt x="4449" y="0"/>
                  </a:moveTo>
                  <a:cubicBezTo>
                    <a:pt x="4602" y="0"/>
                    <a:pt x="4737" y="20"/>
                    <a:pt x="4855" y="61"/>
                  </a:cubicBezTo>
                  <a:cubicBezTo>
                    <a:pt x="4972" y="101"/>
                    <a:pt x="5070" y="164"/>
                    <a:pt x="5148" y="248"/>
                  </a:cubicBezTo>
                  <a:cubicBezTo>
                    <a:pt x="5227" y="332"/>
                    <a:pt x="5286" y="439"/>
                    <a:pt x="5326" y="568"/>
                  </a:cubicBezTo>
                  <a:cubicBezTo>
                    <a:pt x="5366" y="696"/>
                    <a:pt x="5387" y="848"/>
                    <a:pt x="5387" y="1023"/>
                  </a:cubicBezTo>
                  <a:cubicBezTo>
                    <a:pt x="5387" y="1191"/>
                    <a:pt x="5366" y="1341"/>
                    <a:pt x="5324" y="1473"/>
                  </a:cubicBezTo>
                  <a:cubicBezTo>
                    <a:pt x="5282" y="1605"/>
                    <a:pt x="5220" y="1718"/>
                    <a:pt x="5138" y="1810"/>
                  </a:cubicBezTo>
                  <a:cubicBezTo>
                    <a:pt x="5056" y="1902"/>
                    <a:pt x="4954" y="1972"/>
                    <a:pt x="4833" y="2021"/>
                  </a:cubicBezTo>
                  <a:cubicBezTo>
                    <a:pt x="4711" y="2069"/>
                    <a:pt x="4571" y="2093"/>
                    <a:pt x="4412" y="2093"/>
                  </a:cubicBezTo>
                  <a:cubicBezTo>
                    <a:pt x="4254" y="2093"/>
                    <a:pt x="4117" y="2073"/>
                    <a:pt x="4000" y="2032"/>
                  </a:cubicBezTo>
                  <a:cubicBezTo>
                    <a:pt x="3883" y="1991"/>
                    <a:pt x="3785" y="1928"/>
                    <a:pt x="3707" y="1843"/>
                  </a:cubicBezTo>
                  <a:cubicBezTo>
                    <a:pt x="3629" y="1759"/>
                    <a:pt x="3570" y="1652"/>
                    <a:pt x="3531" y="1522"/>
                  </a:cubicBezTo>
                  <a:cubicBezTo>
                    <a:pt x="3492" y="1391"/>
                    <a:pt x="3472" y="1237"/>
                    <a:pt x="3472" y="1059"/>
                  </a:cubicBezTo>
                  <a:cubicBezTo>
                    <a:pt x="3472" y="895"/>
                    <a:pt x="3493" y="748"/>
                    <a:pt x="3535" y="618"/>
                  </a:cubicBezTo>
                  <a:cubicBezTo>
                    <a:pt x="3577" y="487"/>
                    <a:pt x="3639" y="376"/>
                    <a:pt x="3721" y="284"/>
                  </a:cubicBezTo>
                  <a:cubicBezTo>
                    <a:pt x="3803" y="192"/>
                    <a:pt x="3905" y="122"/>
                    <a:pt x="4026" y="73"/>
                  </a:cubicBezTo>
                  <a:cubicBezTo>
                    <a:pt x="4148" y="24"/>
                    <a:pt x="4289" y="0"/>
                    <a:pt x="4449" y="0"/>
                  </a:cubicBezTo>
                  <a:close/>
                </a:path>
              </a:pathLst>
            </a:custGeom>
            <a:solidFill>
              <a:srgbClr val="FEFEFD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/>
            </a:p>
          </p:txBody>
        </p:sp>
        <p:sp>
          <p:nvSpPr>
            <p:cNvPr id="10" name="Freeform 8"/>
            <p:cNvSpPr>
              <a:spLocks noEditPoints="1"/>
            </p:cNvSpPr>
            <p:nvPr/>
          </p:nvSpPr>
          <p:spPr bwMode="auto">
            <a:xfrm>
              <a:off x="802" y="303"/>
              <a:ext cx="2734" cy="308"/>
            </a:xfrm>
            <a:custGeom>
              <a:avLst/>
              <a:gdLst>
                <a:gd name="T0" fmla="*/ 18078 w 22771"/>
                <a:gd name="T1" fmla="*/ 1281 h 2093"/>
                <a:gd name="T2" fmla="*/ 19441 w 22771"/>
                <a:gd name="T3" fmla="*/ 357 h 2093"/>
                <a:gd name="T4" fmla="*/ 20145 w 22771"/>
                <a:gd name="T5" fmla="*/ 550 h 2093"/>
                <a:gd name="T6" fmla="*/ 869 w 22771"/>
                <a:gd name="T7" fmla="*/ 938 h 2093"/>
                <a:gd name="T8" fmla="*/ 15643 w 22771"/>
                <a:gd name="T9" fmla="*/ 350 h 2093"/>
                <a:gd name="T10" fmla="*/ 16008 w 22771"/>
                <a:gd name="T11" fmla="*/ 367 h 2093"/>
                <a:gd name="T12" fmla="*/ 8723 w 22771"/>
                <a:gd name="T13" fmla="*/ 843 h 2093"/>
                <a:gd name="T14" fmla="*/ 2147 w 22771"/>
                <a:gd name="T15" fmla="*/ 350 h 2093"/>
                <a:gd name="T16" fmla="*/ 2512 w 22771"/>
                <a:gd name="T17" fmla="*/ 367 h 2093"/>
                <a:gd name="T18" fmla="*/ 3904 w 22771"/>
                <a:gd name="T19" fmla="*/ 1039 h 2093"/>
                <a:gd name="T20" fmla="*/ 4955 w 22771"/>
                <a:gd name="T21" fmla="*/ 1045 h 2093"/>
                <a:gd name="T22" fmla="*/ 20448 w 22771"/>
                <a:gd name="T23" fmla="*/ 286 h 2093"/>
                <a:gd name="T24" fmla="*/ 19067 w 22771"/>
                <a:gd name="T25" fmla="*/ 2027 h 2093"/>
                <a:gd name="T26" fmla="*/ 16102 w 22771"/>
                <a:gd name="T27" fmla="*/ 47 h 2093"/>
                <a:gd name="T28" fmla="*/ 16235 w 22771"/>
                <a:gd name="T29" fmla="*/ 1117 h 2093"/>
                <a:gd name="T30" fmla="*/ 16726 w 22771"/>
                <a:gd name="T31" fmla="*/ 2033 h 2093"/>
                <a:gd name="T32" fmla="*/ 16108 w 22771"/>
                <a:gd name="T33" fmla="*/ 1547 h 2093"/>
                <a:gd name="T34" fmla="*/ 15599 w 22771"/>
                <a:gd name="T35" fmla="*/ 2050 h 2093"/>
                <a:gd name="T36" fmla="*/ 15267 w 22771"/>
                <a:gd name="T37" fmla="*/ 66 h 2093"/>
                <a:gd name="T38" fmla="*/ 12819 w 22771"/>
                <a:gd name="T39" fmla="*/ 1473 h 2093"/>
                <a:gd name="T40" fmla="*/ 13906 w 22771"/>
                <a:gd name="T41" fmla="*/ 47 h 2093"/>
                <a:gd name="T42" fmla="*/ 13801 w 22771"/>
                <a:gd name="T43" fmla="*/ 2067 h 2093"/>
                <a:gd name="T44" fmla="*/ 12998 w 22771"/>
                <a:gd name="T45" fmla="*/ 2033 h 2093"/>
                <a:gd name="T46" fmla="*/ 12032 w 22771"/>
                <a:gd name="T47" fmla="*/ 356 h 2093"/>
                <a:gd name="T48" fmla="*/ 11680 w 22771"/>
                <a:gd name="T49" fmla="*/ 2050 h 2093"/>
                <a:gd name="T50" fmla="*/ 8616 w 22771"/>
                <a:gd name="T51" fmla="*/ 39 h 2093"/>
                <a:gd name="T52" fmla="*/ 9010 w 22771"/>
                <a:gd name="T53" fmla="*/ 1039 h 2093"/>
                <a:gd name="T54" fmla="*/ 9340 w 22771"/>
                <a:gd name="T55" fmla="*/ 2004 h 2093"/>
                <a:gd name="T56" fmla="*/ 8898 w 22771"/>
                <a:gd name="T57" fmla="*/ 1998 h 2093"/>
                <a:gd name="T58" fmla="*/ 8241 w 22771"/>
                <a:gd name="T59" fmla="*/ 2029 h 2093"/>
                <a:gd name="T60" fmla="*/ 7840 w 22771"/>
                <a:gd name="T61" fmla="*/ 165 h 2093"/>
                <a:gd name="T62" fmla="*/ 2991 w 22771"/>
                <a:gd name="T63" fmla="*/ 216 h 2093"/>
                <a:gd name="T64" fmla="*/ 2899 w 22771"/>
                <a:gd name="T65" fmla="*/ 1246 h 2093"/>
                <a:gd name="T66" fmla="*/ 3131 w 22771"/>
                <a:gd name="T67" fmla="*/ 2064 h 2093"/>
                <a:gd name="T68" fmla="*/ 2479 w 22771"/>
                <a:gd name="T69" fmla="*/ 1311 h 2093"/>
                <a:gd name="T70" fmla="*/ 1940 w 22771"/>
                <a:gd name="T71" fmla="*/ 2067 h 2093"/>
                <a:gd name="T72" fmla="*/ 139 w 22771"/>
                <a:gd name="T73" fmla="*/ 36 h 2093"/>
                <a:gd name="T74" fmla="*/ 1331 w 22771"/>
                <a:gd name="T75" fmla="*/ 951 h 2093"/>
                <a:gd name="T76" fmla="*/ 304 w 22771"/>
                <a:gd name="T77" fmla="*/ 2062 h 2093"/>
                <a:gd name="T78" fmla="*/ 139 w 22771"/>
                <a:gd name="T79" fmla="*/ 36 h 2093"/>
                <a:gd name="T80" fmla="*/ 22755 w 22771"/>
                <a:gd name="T81" fmla="*/ 2043 h 2093"/>
                <a:gd name="T82" fmla="*/ 21438 w 22771"/>
                <a:gd name="T83" fmla="*/ 1597 h 2093"/>
                <a:gd name="T84" fmla="*/ 20908 w 22771"/>
                <a:gd name="T85" fmla="*/ 1989 h 2093"/>
                <a:gd name="T86" fmla="*/ 17943 w 22771"/>
                <a:gd name="T87" fmla="*/ 29 h 2093"/>
                <a:gd name="T88" fmla="*/ 18550 w 22771"/>
                <a:gd name="T89" fmla="*/ 2067 h 2093"/>
                <a:gd name="T90" fmla="*/ 17269 w 22771"/>
                <a:gd name="T91" fmla="*/ 2029 h 2093"/>
                <a:gd name="T92" fmla="*/ 17531 w 22771"/>
                <a:gd name="T93" fmla="*/ 107 h 2093"/>
                <a:gd name="T94" fmla="*/ 10680 w 22771"/>
                <a:gd name="T95" fmla="*/ 65 h 2093"/>
                <a:gd name="T96" fmla="*/ 10966 w 22771"/>
                <a:gd name="T97" fmla="*/ 2055 h 2093"/>
                <a:gd name="T98" fmla="*/ 9780 w 22771"/>
                <a:gd name="T99" fmla="*/ 2064 h 2093"/>
                <a:gd name="T100" fmla="*/ 10201 w 22771"/>
                <a:gd name="T101" fmla="*/ 40 h 2093"/>
                <a:gd name="T102" fmla="*/ 7380 w 22771"/>
                <a:gd name="T103" fmla="*/ 232 h 2093"/>
                <a:gd name="T104" fmla="*/ 6969 w 22771"/>
                <a:gd name="T105" fmla="*/ 365 h 2093"/>
                <a:gd name="T106" fmla="*/ 6458 w 22771"/>
                <a:gd name="T107" fmla="*/ 1704 h 2093"/>
                <a:gd name="T108" fmla="*/ 6537 w 22771"/>
                <a:gd name="T109" fmla="*/ 990 h 2093"/>
                <a:gd name="T110" fmla="*/ 7385 w 22771"/>
                <a:gd name="T111" fmla="*/ 1039 h 2093"/>
                <a:gd name="T112" fmla="*/ 6259 w 22771"/>
                <a:gd name="T113" fmla="*/ 2022 h 2093"/>
                <a:gd name="T114" fmla="*/ 4449 w 22771"/>
                <a:gd name="T115" fmla="*/ 0 h 2093"/>
                <a:gd name="T116" fmla="*/ 4412 w 22771"/>
                <a:gd name="T117" fmla="*/ 2093 h 2093"/>
                <a:gd name="T118" fmla="*/ 4449 w 22771"/>
                <a:gd name="T119" fmla="*/ 0 h 20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2771" h="2093">
                  <a:moveTo>
                    <a:pt x="21814" y="422"/>
                  </a:moveTo>
                  <a:lnTo>
                    <a:pt x="21528" y="1281"/>
                  </a:lnTo>
                  <a:lnTo>
                    <a:pt x="22102" y="1281"/>
                  </a:lnTo>
                  <a:lnTo>
                    <a:pt x="21816" y="422"/>
                  </a:lnTo>
                  <a:lnTo>
                    <a:pt x="21814" y="422"/>
                  </a:lnTo>
                  <a:close/>
                  <a:moveTo>
                    <a:pt x="17790" y="422"/>
                  </a:moveTo>
                  <a:lnTo>
                    <a:pt x="17504" y="1281"/>
                  </a:lnTo>
                  <a:lnTo>
                    <a:pt x="18078" y="1281"/>
                  </a:lnTo>
                  <a:lnTo>
                    <a:pt x="17792" y="422"/>
                  </a:lnTo>
                  <a:lnTo>
                    <a:pt x="17790" y="422"/>
                  </a:lnTo>
                  <a:close/>
                  <a:moveTo>
                    <a:pt x="10398" y="422"/>
                  </a:moveTo>
                  <a:lnTo>
                    <a:pt x="10112" y="1281"/>
                  </a:lnTo>
                  <a:lnTo>
                    <a:pt x="10686" y="1281"/>
                  </a:lnTo>
                  <a:lnTo>
                    <a:pt x="10400" y="422"/>
                  </a:lnTo>
                  <a:lnTo>
                    <a:pt x="10398" y="422"/>
                  </a:lnTo>
                  <a:close/>
                  <a:moveTo>
                    <a:pt x="19441" y="357"/>
                  </a:moveTo>
                  <a:lnTo>
                    <a:pt x="19441" y="1732"/>
                  </a:lnTo>
                  <a:lnTo>
                    <a:pt x="19655" y="1732"/>
                  </a:lnTo>
                  <a:cubicBezTo>
                    <a:pt x="19768" y="1732"/>
                    <a:pt x="19863" y="1718"/>
                    <a:pt x="19940" y="1689"/>
                  </a:cubicBezTo>
                  <a:cubicBezTo>
                    <a:pt x="20017" y="1660"/>
                    <a:pt x="20081" y="1616"/>
                    <a:pt x="20133" y="1557"/>
                  </a:cubicBezTo>
                  <a:cubicBezTo>
                    <a:pt x="20184" y="1498"/>
                    <a:pt x="20223" y="1425"/>
                    <a:pt x="20248" y="1337"/>
                  </a:cubicBezTo>
                  <a:cubicBezTo>
                    <a:pt x="20274" y="1250"/>
                    <a:pt x="20286" y="1148"/>
                    <a:pt x="20286" y="1031"/>
                  </a:cubicBezTo>
                  <a:cubicBezTo>
                    <a:pt x="20286" y="935"/>
                    <a:pt x="20275" y="846"/>
                    <a:pt x="20253" y="764"/>
                  </a:cubicBezTo>
                  <a:cubicBezTo>
                    <a:pt x="20230" y="681"/>
                    <a:pt x="20195" y="610"/>
                    <a:pt x="20145" y="550"/>
                  </a:cubicBezTo>
                  <a:cubicBezTo>
                    <a:pt x="20096" y="489"/>
                    <a:pt x="20032" y="442"/>
                    <a:pt x="19954" y="408"/>
                  </a:cubicBezTo>
                  <a:cubicBezTo>
                    <a:pt x="19877" y="374"/>
                    <a:pt x="19775" y="357"/>
                    <a:pt x="19649" y="357"/>
                  </a:cubicBezTo>
                  <a:lnTo>
                    <a:pt x="19441" y="357"/>
                  </a:lnTo>
                  <a:close/>
                  <a:moveTo>
                    <a:pt x="411" y="353"/>
                  </a:moveTo>
                  <a:lnTo>
                    <a:pt x="411" y="1039"/>
                  </a:lnTo>
                  <a:lnTo>
                    <a:pt x="595" y="1039"/>
                  </a:lnTo>
                  <a:cubicBezTo>
                    <a:pt x="661" y="1039"/>
                    <a:pt x="716" y="1030"/>
                    <a:pt x="760" y="1012"/>
                  </a:cubicBezTo>
                  <a:cubicBezTo>
                    <a:pt x="804" y="994"/>
                    <a:pt x="840" y="970"/>
                    <a:pt x="869" y="938"/>
                  </a:cubicBezTo>
                  <a:cubicBezTo>
                    <a:pt x="897" y="906"/>
                    <a:pt x="918" y="868"/>
                    <a:pt x="933" y="824"/>
                  </a:cubicBezTo>
                  <a:cubicBezTo>
                    <a:pt x="947" y="780"/>
                    <a:pt x="954" y="731"/>
                    <a:pt x="954" y="679"/>
                  </a:cubicBezTo>
                  <a:cubicBezTo>
                    <a:pt x="954" y="609"/>
                    <a:pt x="942" y="550"/>
                    <a:pt x="917" y="504"/>
                  </a:cubicBezTo>
                  <a:cubicBezTo>
                    <a:pt x="892" y="459"/>
                    <a:pt x="861" y="425"/>
                    <a:pt x="825" y="403"/>
                  </a:cubicBezTo>
                  <a:cubicBezTo>
                    <a:pt x="788" y="381"/>
                    <a:pt x="750" y="367"/>
                    <a:pt x="710" y="361"/>
                  </a:cubicBezTo>
                  <a:cubicBezTo>
                    <a:pt x="670" y="356"/>
                    <a:pt x="628" y="353"/>
                    <a:pt x="586" y="353"/>
                  </a:cubicBezTo>
                  <a:lnTo>
                    <a:pt x="411" y="353"/>
                  </a:lnTo>
                  <a:close/>
                  <a:moveTo>
                    <a:pt x="15643" y="350"/>
                  </a:moveTo>
                  <a:lnTo>
                    <a:pt x="15643" y="923"/>
                  </a:lnTo>
                  <a:lnTo>
                    <a:pt x="15852" y="923"/>
                  </a:lnTo>
                  <a:cubicBezTo>
                    <a:pt x="15910" y="923"/>
                    <a:pt x="15961" y="916"/>
                    <a:pt x="16005" y="902"/>
                  </a:cubicBezTo>
                  <a:cubicBezTo>
                    <a:pt x="16049" y="888"/>
                    <a:pt x="16085" y="868"/>
                    <a:pt x="16115" y="843"/>
                  </a:cubicBezTo>
                  <a:cubicBezTo>
                    <a:pt x="16144" y="817"/>
                    <a:pt x="16166" y="787"/>
                    <a:pt x="16180" y="751"/>
                  </a:cubicBezTo>
                  <a:cubicBezTo>
                    <a:pt x="16195" y="716"/>
                    <a:pt x="16202" y="676"/>
                    <a:pt x="16202" y="632"/>
                  </a:cubicBezTo>
                  <a:cubicBezTo>
                    <a:pt x="16202" y="566"/>
                    <a:pt x="16187" y="510"/>
                    <a:pt x="16157" y="464"/>
                  </a:cubicBezTo>
                  <a:cubicBezTo>
                    <a:pt x="16127" y="418"/>
                    <a:pt x="16077" y="386"/>
                    <a:pt x="16008" y="367"/>
                  </a:cubicBezTo>
                  <a:cubicBezTo>
                    <a:pt x="15988" y="362"/>
                    <a:pt x="15964" y="357"/>
                    <a:pt x="15937" y="354"/>
                  </a:cubicBezTo>
                  <a:cubicBezTo>
                    <a:pt x="15911" y="351"/>
                    <a:pt x="15874" y="350"/>
                    <a:pt x="15827" y="350"/>
                  </a:cubicBezTo>
                  <a:lnTo>
                    <a:pt x="15643" y="350"/>
                  </a:lnTo>
                  <a:close/>
                  <a:moveTo>
                    <a:pt x="8251" y="350"/>
                  </a:moveTo>
                  <a:lnTo>
                    <a:pt x="8251" y="923"/>
                  </a:lnTo>
                  <a:lnTo>
                    <a:pt x="8460" y="923"/>
                  </a:lnTo>
                  <a:cubicBezTo>
                    <a:pt x="8518" y="923"/>
                    <a:pt x="8569" y="916"/>
                    <a:pt x="8613" y="902"/>
                  </a:cubicBezTo>
                  <a:cubicBezTo>
                    <a:pt x="8657" y="888"/>
                    <a:pt x="8693" y="868"/>
                    <a:pt x="8723" y="843"/>
                  </a:cubicBezTo>
                  <a:cubicBezTo>
                    <a:pt x="8752" y="817"/>
                    <a:pt x="8774" y="787"/>
                    <a:pt x="8788" y="751"/>
                  </a:cubicBezTo>
                  <a:cubicBezTo>
                    <a:pt x="8803" y="716"/>
                    <a:pt x="8810" y="676"/>
                    <a:pt x="8810" y="632"/>
                  </a:cubicBezTo>
                  <a:cubicBezTo>
                    <a:pt x="8810" y="566"/>
                    <a:pt x="8795" y="510"/>
                    <a:pt x="8765" y="464"/>
                  </a:cubicBezTo>
                  <a:cubicBezTo>
                    <a:pt x="8735" y="418"/>
                    <a:pt x="8685" y="386"/>
                    <a:pt x="8616" y="367"/>
                  </a:cubicBezTo>
                  <a:cubicBezTo>
                    <a:pt x="8596" y="362"/>
                    <a:pt x="8572" y="357"/>
                    <a:pt x="8545" y="354"/>
                  </a:cubicBezTo>
                  <a:cubicBezTo>
                    <a:pt x="8519" y="351"/>
                    <a:pt x="8482" y="350"/>
                    <a:pt x="8435" y="350"/>
                  </a:cubicBezTo>
                  <a:lnTo>
                    <a:pt x="8251" y="350"/>
                  </a:lnTo>
                  <a:close/>
                  <a:moveTo>
                    <a:pt x="2147" y="350"/>
                  </a:moveTo>
                  <a:lnTo>
                    <a:pt x="2147" y="923"/>
                  </a:lnTo>
                  <a:lnTo>
                    <a:pt x="2356" y="923"/>
                  </a:lnTo>
                  <a:cubicBezTo>
                    <a:pt x="2414" y="923"/>
                    <a:pt x="2465" y="916"/>
                    <a:pt x="2509" y="902"/>
                  </a:cubicBezTo>
                  <a:cubicBezTo>
                    <a:pt x="2553" y="888"/>
                    <a:pt x="2589" y="868"/>
                    <a:pt x="2619" y="843"/>
                  </a:cubicBezTo>
                  <a:cubicBezTo>
                    <a:pt x="2648" y="817"/>
                    <a:pt x="2670" y="787"/>
                    <a:pt x="2684" y="751"/>
                  </a:cubicBezTo>
                  <a:cubicBezTo>
                    <a:pt x="2699" y="716"/>
                    <a:pt x="2706" y="676"/>
                    <a:pt x="2706" y="632"/>
                  </a:cubicBezTo>
                  <a:cubicBezTo>
                    <a:pt x="2706" y="566"/>
                    <a:pt x="2691" y="510"/>
                    <a:pt x="2661" y="464"/>
                  </a:cubicBezTo>
                  <a:cubicBezTo>
                    <a:pt x="2631" y="418"/>
                    <a:pt x="2581" y="386"/>
                    <a:pt x="2512" y="367"/>
                  </a:cubicBezTo>
                  <a:cubicBezTo>
                    <a:pt x="2492" y="362"/>
                    <a:pt x="2468" y="357"/>
                    <a:pt x="2441" y="354"/>
                  </a:cubicBezTo>
                  <a:cubicBezTo>
                    <a:pt x="2415" y="351"/>
                    <a:pt x="2378" y="350"/>
                    <a:pt x="2331" y="350"/>
                  </a:cubicBezTo>
                  <a:lnTo>
                    <a:pt x="2147" y="350"/>
                  </a:lnTo>
                  <a:close/>
                  <a:moveTo>
                    <a:pt x="4435" y="337"/>
                  </a:moveTo>
                  <a:cubicBezTo>
                    <a:pt x="4334" y="337"/>
                    <a:pt x="4250" y="356"/>
                    <a:pt x="4182" y="394"/>
                  </a:cubicBezTo>
                  <a:cubicBezTo>
                    <a:pt x="4114" y="432"/>
                    <a:pt x="4059" y="483"/>
                    <a:pt x="4018" y="547"/>
                  </a:cubicBezTo>
                  <a:cubicBezTo>
                    <a:pt x="3976" y="610"/>
                    <a:pt x="3947" y="684"/>
                    <a:pt x="3930" y="769"/>
                  </a:cubicBezTo>
                  <a:cubicBezTo>
                    <a:pt x="3912" y="854"/>
                    <a:pt x="3904" y="944"/>
                    <a:pt x="3904" y="1039"/>
                  </a:cubicBezTo>
                  <a:cubicBezTo>
                    <a:pt x="3904" y="1149"/>
                    <a:pt x="3912" y="1248"/>
                    <a:pt x="3929" y="1336"/>
                  </a:cubicBezTo>
                  <a:cubicBezTo>
                    <a:pt x="3945" y="1424"/>
                    <a:pt x="3974" y="1500"/>
                    <a:pt x="4013" y="1562"/>
                  </a:cubicBezTo>
                  <a:cubicBezTo>
                    <a:pt x="4053" y="1625"/>
                    <a:pt x="4106" y="1672"/>
                    <a:pt x="4172" y="1705"/>
                  </a:cubicBezTo>
                  <a:cubicBezTo>
                    <a:pt x="4239" y="1738"/>
                    <a:pt x="4323" y="1754"/>
                    <a:pt x="4424" y="1754"/>
                  </a:cubicBezTo>
                  <a:cubicBezTo>
                    <a:pt x="4525" y="1754"/>
                    <a:pt x="4609" y="1736"/>
                    <a:pt x="4677" y="1698"/>
                  </a:cubicBezTo>
                  <a:cubicBezTo>
                    <a:pt x="4745" y="1661"/>
                    <a:pt x="4800" y="1610"/>
                    <a:pt x="4841" y="1545"/>
                  </a:cubicBezTo>
                  <a:cubicBezTo>
                    <a:pt x="4883" y="1480"/>
                    <a:pt x="4912" y="1405"/>
                    <a:pt x="4930" y="1319"/>
                  </a:cubicBezTo>
                  <a:cubicBezTo>
                    <a:pt x="4947" y="1233"/>
                    <a:pt x="4955" y="1142"/>
                    <a:pt x="4955" y="1045"/>
                  </a:cubicBezTo>
                  <a:cubicBezTo>
                    <a:pt x="4955" y="939"/>
                    <a:pt x="4947" y="842"/>
                    <a:pt x="4930" y="755"/>
                  </a:cubicBezTo>
                  <a:cubicBezTo>
                    <a:pt x="4914" y="668"/>
                    <a:pt x="4885" y="594"/>
                    <a:pt x="4845" y="532"/>
                  </a:cubicBezTo>
                  <a:cubicBezTo>
                    <a:pt x="4805" y="470"/>
                    <a:pt x="4752" y="422"/>
                    <a:pt x="4685" y="388"/>
                  </a:cubicBezTo>
                  <a:cubicBezTo>
                    <a:pt x="4618" y="354"/>
                    <a:pt x="4535" y="337"/>
                    <a:pt x="4435" y="337"/>
                  </a:cubicBezTo>
                  <a:close/>
                  <a:moveTo>
                    <a:pt x="19154" y="36"/>
                  </a:moveTo>
                  <a:lnTo>
                    <a:pt x="19672" y="36"/>
                  </a:lnTo>
                  <a:cubicBezTo>
                    <a:pt x="19853" y="36"/>
                    <a:pt x="20005" y="57"/>
                    <a:pt x="20131" y="99"/>
                  </a:cubicBezTo>
                  <a:cubicBezTo>
                    <a:pt x="20257" y="141"/>
                    <a:pt x="20362" y="204"/>
                    <a:pt x="20448" y="286"/>
                  </a:cubicBezTo>
                  <a:cubicBezTo>
                    <a:pt x="20534" y="369"/>
                    <a:pt x="20599" y="472"/>
                    <a:pt x="20644" y="593"/>
                  </a:cubicBezTo>
                  <a:cubicBezTo>
                    <a:pt x="20689" y="715"/>
                    <a:pt x="20711" y="856"/>
                    <a:pt x="20711" y="1017"/>
                  </a:cubicBezTo>
                  <a:cubicBezTo>
                    <a:pt x="20711" y="1202"/>
                    <a:pt x="20687" y="1361"/>
                    <a:pt x="20639" y="1493"/>
                  </a:cubicBezTo>
                  <a:cubicBezTo>
                    <a:pt x="20590" y="1624"/>
                    <a:pt x="20521" y="1732"/>
                    <a:pt x="20430" y="1815"/>
                  </a:cubicBezTo>
                  <a:cubicBezTo>
                    <a:pt x="20340" y="1899"/>
                    <a:pt x="20229" y="1960"/>
                    <a:pt x="20100" y="1999"/>
                  </a:cubicBezTo>
                  <a:cubicBezTo>
                    <a:pt x="19970" y="2038"/>
                    <a:pt x="19816" y="2057"/>
                    <a:pt x="19636" y="2057"/>
                  </a:cubicBezTo>
                  <a:lnTo>
                    <a:pt x="19154" y="2057"/>
                  </a:lnTo>
                  <a:cubicBezTo>
                    <a:pt x="19119" y="2057"/>
                    <a:pt x="19090" y="2047"/>
                    <a:pt x="19067" y="2027"/>
                  </a:cubicBezTo>
                  <a:cubicBezTo>
                    <a:pt x="19044" y="2007"/>
                    <a:pt x="19032" y="1974"/>
                    <a:pt x="19032" y="1928"/>
                  </a:cubicBezTo>
                  <a:lnTo>
                    <a:pt x="19032" y="165"/>
                  </a:lnTo>
                  <a:cubicBezTo>
                    <a:pt x="19032" y="119"/>
                    <a:pt x="19044" y="86"/>
                    <a:pt x="19067" y="66"/>
                  </a:cubicBezTo>
                  <a:cubicBezTo>
                    <a:pt x="19090" y="46"/>
                    <a:pt x="19119" y="36"/>
                    <a:pt x="19154" y="36"/>
                  </a:cubicBezTo>
                  <a:close/>
                  <a:moveTo>
                    <a:pt x="15354" y="36"/>
                  </a:moveTo>
                  <a:lnTo>
                    <a:pt x="15877" y="36"/>
                  </a:lnTo>
                  <a:cubicBezTo>
                    <a:pt x="15930" y="36"/>
                    <a:pt x="15974" y="37"/>
                    <a:pt x="16008" y="39"/>
                  </a:cubicBezTo>
                  <a:cubicBezTo>
                    <a:pt x="16043" y="41"/>
                    <a:pt x="16074" y="43"/>
                    <a:pt x="16102" y="47"/>
                  </a:cubicBezTo>
                  <a:cubicBezTo>
                    <a:pt x="16183" y="58"/>
                    <a:pt x="16257" y="78"/>
                    <a:pt x="16322" y="106"/>
                  </a:cubicBezTo>
                  <a:cubicBezTo>
                    <a:pt x="16387" y="134"/>
                    <a:pt x="16442" y="171"/>
                    <a:pt x="16487" y="216"/>
                  </a:cubicBezTo>
                  <a:cubicBezTo>
                    <a:pt x="16533" y="261"/>
                    <a:pt x="16567" y="315"/>
                    <a:pt x="16591" y="377"/>
                  </a:cubicBezTo>
                  <a:cubicBezTo>
                    <a:pt x="16615" y="439"/>
                    <a:pt x="16627" y="510"/>
                    <a:pt x="16627" y="590"/>
                  </a:cubicBezTo>
                  <a:cubicBezTo>
                    <a:pt x="16627" y="658"/>
                    <a:pt x="16619" y="720"/>
                    <a:pt x="16601" y="775"/>
                  </a:cubicBezTo>
                  <a:cubicBezTo>
                    <a:pt x="16584" y="831"/>
                    <a:pt x="16559" y="881"/>
                    <a:pt x="16526" y="925"/>
                  </a:cubicBezTo>
                  <a:cubicBezTo>
                    <a:pt x="16492" y="968"/>
                    <a:pt x="16451" y="1006"/>
                    <a:pt x="16402" y="1039"/>
                  </a:cubicBezTo>
                  <a:cubicBezTo>
                    <a:pt x="16353" y="1071"/>
                    <a:pt x="16297" y="1097"/>
                    <a:pt x="16235" y="1117"/>
                  </a:cubicBezTo>
                  <a:cubicBezTo>
                    <a:pt x="16265" y="1131"/>
                    <a:pt x="16294" y="1149"/>
                    <a:pt x="16320" y="1170"/>
                  </a:cubicBezTo>
                  <a:cubicBezTo>
                    <a:pt x="16347" y="1191"/>
                    <a:pt x="16372" y="1216"/>
                    <a:pt x="16395" y="1246"/>
                  </a:cubicBezTo>
                  <a:cubicBezTo>
                    <a:pt x="16419" y="1275"/>
                    <a:pt x="16441" y="1309"/>
                    <a:pt x="16461" y="1347"/>
                  </a:cubicBezTo>
                  <a:cubicBezTo>
                    <a:pt x="16482" y="1385"/>
                    <a:pt x="16503" y="1428"/>
                    <a:pt x="16522" y="1476"/>
                  </a:cubicBezTo>
                  <a:lnTo>
                    <a:pt x="16693" y="1875"/>
                  </a:lnTo>
                  <a:cubicBezTo>
                    <a:pt x="16708" y="1914"/>
                    <a:pt x="16719" y="1943"/>
                    <a:pt x="16724" y="1961"/>
                  </a:cubicBezTo>
                  <a:cubicBezTo>
                    <a:pt x="16729" y="1980"/>
                    <a:pt x="16732" y="1994"/>
                    <a:pt x="16732" y="2004"/>
                  </a:cubicBezTo>
                  <a:cubicBezTo>
                    <a:pt x="16732" y="2016"/>
                    <a:pt x="16730" y="2025"/>
                    <a:pt x="16726" y="2033"/>
                  </a:cubicBezTo>
                  <a:cubicBezTo>
                    <a:pt x="16721" y="2041"/>
                    <a:pt x="16711" y="2048"/>
                    <a:pt x="16696" y="2053"/>
                  </a:cubicBezTo>
                  <a:cubicBezTo>
                    <a:pt x="16680" y="2058"/>
                    <a:pt x="16657" y="2062"/>
                    <a:pt x="16627" y="2064"/>
                  </a:cubicBezTo>
                  <a:cubicBezTo>
                    <a:pt x="16597" y="2066"/>
                    <a:pt x="16556" y="2067"/>
                    <a:pt x="16504" y="2067"/>
                  </a:cubicBezTo>
                  <a:cubicBezTo>
                    <a:pt x="16460" y="2067"/>
                    <a:pt x="16425" y="2066"/>
                    <a:pt x="16399" y="2064"/>
                  </a:cubicBezTo>
                  <a:cubicBezTo>
                    <a:pt x="16373" y="2062"/>
                    <a:pt x="16352" y="2058"/>
                    <a:pt x="16337" y="2052"/>
                  </a:cubicBezTo>
                  <a:cubicBezTo>
                    <a:pt x="16322" y="2046"/>
                    <a:pt x="16311" y="2039"/>
                    <a:pt x="16305" y="2030"/>
                  </a:cubicBezTo>
                  <a:cubicBezTo>
                    <a:pt x="16299" y="2021"/>
                    <a:pt x="16294" y="2011"/>
                    <a:pt x="16290" y="1998"/>
                  </a:cubicBezTo>
                  <a:lnTo>
                    <a:pt x="16108" y="1547"/>
                  </a:lnTo>
                  <a:cubicBezTo>
                    <a:pt x="16086" y="1495"/>
                    <a:pt x="16065" y="1450"/>
                    <a:pt x="16044" y="1411"/>
                  </a:cubicBezTo>
                  <a:cubicBezTo>
                    <a:pt x="16023" y="1371"/>
                    <a:pt x="16000" y="1338"/>
                    <a:pt x="15975" y="1311"/>
                  </a:cubicBezTo>
                  <a:cubicBezTo>
                    <a:pt x="15949" y="1285"/>
                    <a:pt x="15920" y="1265"/>
                    <a:pt x="15886" y="1251"/>
                  </a:cubicBezTo>
                  <a:cubicBezTo>
                    <a:pt x="15853" y="1238"/>
                    <a:pt x="15815" y="1231"/>
                    <a:pt x="15771" y="1231"/>
                  </a:cubicBezTo>
                  <a:lnTo>
                    <a:pt x="15643" y="1231"/>
                  </a:lnTo>
                  <a:lnTo>
                    <a:pt x="15643" y="2001"/>
                  </a:lnTo>
                  <a:cubicBezTo>
                    <a:pt x="15643" y="2012"/>
                    <a:pt x="15639" y="2021"/>
                    <a:pt x="15633" y="2029"/>
                  </a:cubicBezTo>
                  <a:cubicBezTo>
                    <a:pt x="15626" y="2038"/>
                    <a:pt x="15615" y="2044"/>
                    <a:pt x="15599" y="2050"/>
                  </a:cubicBezTo>
                  <a:cubicBezTo>
                    <a:pt x="15583" y="2055"/>
                    <a:pt x="15563" y="2059"/>
                    <a:pt x="15536" y="2062"/>
                  </a:cubicBezTo>
                  <a:cubicBezTo>
                    <a:pt x="15510" y="2065"/>
                    <a:pt x="15477" y="2067"/>
                    <a:pt x="15436" y="2067"/>
                  </a:cubicBezTo>
                  <a:cubicBezTo>
                    <a:pt x="15397" y="2067"/>
                    <a:pt x="15364" y="2065"/>
                    <a:pt x="15337" y="2062"/>
                  </a:cubicBezTo>
                  <a:cubicBezTo>
                    <a:pt x="15311" y="2059"/>
                    <a:pt x="15290" y="2055"/>
                    <a:pt x="15274" y="2050"/>
                  </a:cubicBezTo>
                  <a:cubicBezTo>
                    <a:pt x="15258" y="2044"/>
                    <a:pt x="15247" y="2038"/>
                    <a:pt x="15241" y="2029"/>
                  </a:cubicBezTo>
                  <a:cubicBezTo>
                    <a:pt x="15235" y="2021"/>
                    <a:pt x="15232" y="2012"/>
                    <a:pt x="15232" y="2001"/>
                  </a:cubicBezTo>
                  <a:lnTo>
                    <a:pt x="15232" y="165"/>
                  </a:lnTo>
                  <a:cubicBezTo>
                    <a:pt x="15232" y="119"/>
                    <a:pt x="15244" y="86"/>
                    <a:pt x="15267" y="66"/>
                  </a:cubicBezTo>
                  <a:cubicBezTo>
                    <a:pt x="15290" y="46"/>
                    <a:pt x="15319" y="36"/>
                    <a:pt x="15354" y="36"/>
                  </a:cubicBezTo>
                  <a:close/>
                  <a:moveTo>
                    <a:pt x="11794" y="36"/>
                  </a:moveTo>
                  <a:lnTo>
                    <a:pt x="12063" y="36"/>
                  </a:lnTo>
                  <a:cubicBezTo>
                    <a:pt x="12111" y="36"/>
                    <a:pt x="12152" y="40"/>
                    <a:pt x="12187" y="47"/>
                  </a:cubicBezTo>
                  <a:cubicBezTo>
                    <a:pt x="12221" y="55"/>
                    <a:pt x="12251" y="68"/>
                    <a:pt x="12276" y="86"/>
                  </a:cubicBezTo>
                  <a:cubicBezTo>
                    <a:pt x="12301" y="105"/>
                    <a:pt x="12322" y="129"/>
                    <a:pt x="12338" y="158"/>
                  </a:cubicBezTo>
                  <a:cubicBezTo>
                    <a:pt x="12355" y="188"/>
                    <a:pt x="12369" y="225"/>
                    <a:pt x="12382" y="268"/>
                  </a:cubicBezTo>
                  <a:lnTo>
                    <a:pt x="12819" y="1473"/>
                  </a:lnTo>
                  <a:lnTo>
                    <a:pt x="12826" y="1473"/>
                  </a:lnTo>
                  <a:lnTo>
                    <a:pt x="13279" y="272"/>
                  </a:lnTo>
                  <a:cubicBezTo>
                    <a:pt x="13292" y="228"/>
                    <a:pt x="13307" y="191"/>
                    <a:pt x="13323" y="161"/>
                  </a:cubicBezTo>
                  <a:cubicBezTo>
                    <a:pt x="13340" y="130"/>
                    <a:pt x="13358" y="106"/>
                    <a:pt x="13380" y="87"/>
                  </a:cubicBezTo>
                  <a:cubicBezTo>
                    <a:pt x="13401" y="68"/>
                    <a:pt x="13426" y="55"/>
                    <a:pt x="13455" y="47"/>
                  </a:cubicBezTo>
                  <a:cubicBezTo>
                    <a:pt x="13485" y="40"/>
                    <a:pt x="13518" y="36"/>
                    <a:pt x="13557" y="36"/>
                  </a:cubicBezTo>
                  <a:lnTo>
                    <a:pt x="13834" y="36"/>
                  </a:lnTo>
                  <a:cubicBezTo>
                    <a:pt x="13862" y="36"/>
                    <a:pt x="13886" y="39"/>
                    <a:pt x="13906" y="47"/>
                  </a:cubicBezTo>
                  <a:cubicBezTo>
                    <a:pt x="13927" y="54"/>
                    <a:pt x="13943" y="65"/>
                    <a:pt x="13956" y="79"/>
                  </a:cubicBezTo>
                  <a:cubicBezTo>
                    <a:pt x="13969" y="93"/>
                    <a:pt x="13979" y="110"/>
                    <a:pt x="13986" y="130"/>
                  </a:cubicBezTo>
                  <a:cubicBezTo>
                    <a:pt x="13993" y="150"/>
                    <a:pt x="13996" y="174"/>
                    <a:pt x="13996" y="200"/>
                  </a:cubicBezTo>
                  <a:lnTo>
                    <a:pt x="13996" y="2001"/>
                  </a:lnTo>
                  <a:cubicBezTo>
                    <a:pt x="13996" y="2012"/>
                    <a:pt x="13993" y="2021"/>
                    <a:pt x="13987" y="2029"/>
                  </a:cubicBezTo>
                  <a:cubicBezTo>
                    <a:pt x="13982" y="2038"/>
                    <a:pt x="13971" y="2044"/>
                    <a:pt x="13956" y="2050"/>
                  </a:cubicBezTo>
                  <a:cubicBezTo>
                    <a:pt x="13941" y="2055"/>
                    <a:pt x="13921" y="2059"/>
                    <a:pt x="13896" y="2062"/>
                  </a:cubicBezTo>
                  <a:cubicBezTo>
                    <a:pt x="13871" y="2065"/>
                    <a:pt x="13839" y="2067"/>
                    <a:pt x="13801" y="2067"/>
                  </a:cubicBezTo>
                  <a:cubicBezTo>
                    <a:pt x="13763" y="2067"/>
                    <a:pt x="13732" y="2065"/>
                    <a:pt x="13707" y="2062"/>
                  </a:cubicBezTo>
                  <a:cubicBezTo>
                    <a:pt x="13682" y="2059"/>
                    <a:pt x="13662" y="2055"/>
                    <a:pt x="13648" y="2050"/>
                  </a:cubicBezTo>
                  <a:cubicBezTo>
                    <a:pt x="13633" y="2044"/>
                    <a:pt x="13623" y="2038"/>
                    <a:pt x="13616" y="2029"/>
                  </a:cubicBezTo>
                  <a:cubicBezTo>
                    <a:pt x="13610" y="2021"/>
                    <a:pt x="13607" y="2012"/>
                    <a:pt x="13607" y="2001"/>
                  </a:cubicBezTo>
                  <a:lnTo>
                    <a:pt x="13607" y="356"/>
                  </a:lnTo>
                  <a:lnTo>
                    <a:pt x="13604" y="356"/>
                  </a:lnTo>
                  <a:lnTo>
                    <a:pt x="13018" y="2000"/>
                  </a:lnTo>
                  <a:cubicBezTo>
                    <a:pt x="13014" y="2013"/>
                    <a:pt x="13007" y="2024"/>
                    <a:pt x="12998" y="2033"/>
                  </a:cubicBezTo>
                  <a:cubicBezTo>
                    <a:pt x="12988" y="2042"/>
                    <a:pt x="12975" y="2049"/>
                    <a:pt x="12959" y="2054"/>
                  </a:cubicBezTo>
                  <a:cubicBezTo>
                    <a:pt x="12943" y="2060"/>
                    <a:pt x="12923" y="2063"/>
                    <a:pt x="12898" y="2065"/>
                  </a:cubicBezTo>
                  <a:cubicBezTo>
                    <a:pt x="12873" y="2066"/>
                    <a:pt x="12842" y="2067"/>
                    <a:pt x="12807" y="2067"/>
                  </a:cubicBezTo>
                  <a:cubicBezTo>
                    <a:pt x="12772" y="2067"/>
                    <a:pt x="12741" y="2066"/>
                    <a:pt x="12716" y="2063"/>
                  </a:cubicBezTo>
                  <a:cubicBezTo>
                    <a:pt x="12691" y="2060"/>
                    <a:pt x="12671" y="2056"/>
                    <a:pt x="12655" y="2050"/>
                  </a:cubicBezTo>
                  <a:cubicBezTo>
                    <a:pt x="12638" y="2045"/>
                    <a:pt x="12626" y="2038"/>
                    <a:pt x="12616" y="2029"/>
                  </a:cubicBezTo>
                  <a:cubicBezTo>
                    <a:pt x="12607" y="2021"/>
                    <a:pt x="12601" y="2011"/>
                    <a:pt x="12598" y="2000"/>
                  </a:cubicBezTo>
                  <a:lnTo>
                    <a:pt x="12032" y="356"/>
                  </a:lnTo>
                  <a:lnTo>
                    <a:pt x="12029" y="356"/>
                  </a:lnTo>
                  <a:lnTo>
                    <a:pt x="12029" y="2001"/>
                  </a:lnTo>
                  <a:cubicBezTo>
                    <a:pt x="12029" y="2012"/>
                    <a:pt x="12026" y="2021"/>
                    <a:pt x="12020" y="2029"/>
                  </a:cubicBezTo>
                  <a:cubicBezTo>
                    <a:pt x="12015" y="2038"/>
                    <a:pt x="12004" y="2044"/>
                    <a:pt x="11988" y="2050"/>
                  </a:cubicBezTo>
                  <a:cubicBezTo>
                    <a:pt x="11973" y="2055"/>
                    <a:pt x="11953" y="2059"/>
                    <a:pt x="11928" y="2062"/>
                  </a:cubicBezTo>
                  <a:cubicBezTo>
                    <a:pt x="11904" y="2065"/>
                    <a:pt x="11872" y="2067"/>
                    <a:pt x="11834" y="2067"/>
                  </a:cubicBezTo>
                  <a:cubicBezTo>
                    <a:pt x="11796" y="2067"/>
                    <a:pt x="11765" y="2065"/>
                    <a:pt x="11740" y="2062"/>
                  </a:cubicBezTo>
                  <a:cubicBezTo>
                    <a:pt x="11715" y="2059"/>
                    <a:pt x="11695" y="2055"/>
                    <a:pt x="11680" y="2050"/>
                  </a:cubicBezTo>
                  <a:cubicBezTo>
                    <a:pt x="11665" y="2044"/>
                    <a:pt x="11654" y="2038"/>
                    <a:pt x="11648" y="2029"/>
                  </a:cubicBezTo>
                  <a:cubicBezTo>
                    <a:pt x="11643" y="2021"/>
                    <a:pt x="11640" y="2012"/>
                    <a:pt x="11640" y="2001"/>
                  </a:cubicBezTo>
                  <a:lnTo>
                    <a:pt x="11640" y="200"/>
                  </a:lnTo>
                  <a:cubicBezTo>
                    <a:pt x="11640" y="147"/>
                    <a:pt x="11654" y="106"/>
                    <a:pt x="11682" y="78"/>
                  </a:cubicBezTo>
                  <a:cubicBezTo>
                    <a:pt x="11710" y="50"/>
                    <a:pt x="11748" y="36"/>
                    <a:pt x="11794" y="36"/>
                  </a:cubicBezTo>
                  <a:close/>
                  <a:moveTo>
                    <a:pt x="7962" y="36"/>
                  </a:moveTo>
                  <a:lnTo>
                    <a:pt x="8485" y="36"/>
                  </a:lnTo>
                  <a:cubicBezTo>
                    <a:pt x="8538" y="36"/>
                    <a:pt x="8582" y="37"/>
                    <a:pt x="8616" y="39"/>
                  </a:cubicBezTo>
                  <a:cubicBezTo>
                    <a:pt x="8651" y="41"/>
                    <a:pt x="8682" y="43"/>
                    <a:pt x="8710" y="47"/>
                  </a:cubicBezTo>
                  <a:cubicBezTo>
                    <a:pt x="8791" y="58"/>
                    <a:pt x="8865" y="78"/>
                    <a:pt x="8930" y="106"/>
                  </a:cubicBezTo>
                  <a:cubicBezTo>
                    <a:pt x="8995" y="134"/>
                    <a:pt x="9050" y="171"/>
                    <a:pt x="9095" y="216"/>
                  </a:cubicBezTo>
                  <a:cubicBezTo>
                    <a:pt x="9141" y="261"/>
                    <a:pt x="9175" y="315"/>
                    <a:pt x="9199" y="377"/>
                  </a:cubicBezTo>
                  <a:cubicBezTo>
                    <a:pt x="9223" y="439"/>
                    <a:pt x="9235" y="510"/>
                    <a:pt x="9235" y="590"/>
                  </a:cubicBezTo>
                  <a:cubicBezTo>
                    <a:pt x="9235" y="658"/>
                    <a:pt x="9227" y="720"/>
                    <a:pt x="9209" y="775"/>
                  </a:cubicBezTo>
                  <a:cubicBezTo>
                    <a:pt x="9192" y="831"/>
                    <a:pt x="9167" y="881"/>
                    <a:pt x="9134" y="925"/>
                  </a:cubicBezTo>
                  <a:cubicBezTo>
                    <a:pt x="9100" y="968"/>
                    <a:pt x="9059" y="1006"/>
                    <a:pt x="9010" y="1039"/>
                  </a:cubicBezTo>
                  <a:cubicBezTo>
                    <a:pt x="8961" y="1071"/>
                    <a:pt x="8905" y="1097"/>
                    <a:pt x="8843" y="1117"/>
                  </a:cubicBezTo>
                  <a:cubicBezTo>
                    <a:pt x="8873" y="1131"/>
                    <a:pt x="8902" y="1149"/>
                    <a:pt x="8928" y="1170"/>
                  </a:cubicBezTo>
                  <a:cubicBezTo>
                    <a:pt x="8955" y="1191"/>
                    <a:pt x="8980" y="1216"/>
                    <a:pt x="9003" y="1246"/>
                  </a:cubicBezTo>
                  <a:cubicBezTo>
                    <a:pt x="9027" y="1275"/>
                    <a:pt x="9049" y="1309"/>
                    <a:pt x="9069" y="1347"/>
                  </a:cubicBezTo>
                  <a:cubicBezTo>
                    <a:pt x="9090" y="1385"/>
                    <a:pt x="9111" y="1428"/>
                    <a:pt x="9130" y="1476"/>
                  </a:cubicBezTo>
                  <a:lnTo>
                    <a:pt x="9301" y="1875"/>
                  </a:lnTo>
                  <a:cubicBezTo>
                    <a:pt x="9316" y="1914"/>
                    <a:pt x="9327" y="1943"/>
                    <a:pt x="9332" y="1961"/>
                  </a:cubicBezTo>
                  <a:cubicBezTo>
                    <a:pt x="9337" y="1980"/>
                    <a:pt x="9340" y="1994"/>
                    <a:pt x="9340" y="2004"/>
                  </a:cubicBezTo>
                  <a:cubicBezTo>
                    <a:pt x="9340" y="2016"/>
                    <a:pt x="9338" y="2025"/>
                    <a:pt x="9334" y="2033"/>
                  </a:cubicBezTo>
                  <a:cubicBezTo>
                    <a:pt x="9329" y="2041"/>
                    <a:pt x="9319" y="2048"/>
                    <a:pt x="9304" y="2053"/>
                  </a:cubicBezTo>
                  <a:cubicBezTo>
                    <a:pt x="9288" y="2058"/>
                    <a:pt x="9265" y="2062"/>
                    <a:pt x="9235" y="2064"/>
                  </a:cubicBezTo>
                  <a:cubicBezTo>
                    <a:pt x="9205" y="2066"/>
                    <a:pt x="9164" y="2067"/>
                    <a:pt x="9112" y="2067"/>
                  </a:cubicBezTo>
                  <a:cubicBezTo>
                    <a:pt x="9068" y="2067"/>
                    <a:pt x="9033" y="2066"/>
                    <a:pt x="9007" y="2064"/>
                  </a:cubicBezTo>
                  <a:cubicBezTo>
                    <a:pt x="8981" y="2062"/>
                    <a:pt x="8960" y="2058"/>
                    <a:pt x="8945" y="2052"/>
                  </a:cubicBezTo>
                  <a:cubicBezTo>
                    <a:pt x="8930" y="2046"/>
                    <a:pt x="8919" y="2039"/>
                    <a:pt x="8913" y="2030"/>
                  </a:cubicBezTo>
                  <a:cubicBezTo>
                    <a:pt x="8907" y="2021"/>
                    <a:pt x="8902" y="2011"/>
                    <a:pt x="8898" y="1998"/>
                  </a:cubicBezTo>
                  <a:lnTo>
                    <a:pt x="8716" y="1547"/>
                  </a:lnTo>
                  <a:cubicBezTo>
                    <a:pt x="8694" y="1495"/>
                    <a:pt x="8673" y="1450"/>
                    <a:pt x="8652" y="1411"/>
                  </a:cubicBezTo>
                  <a:cubicBezTo>
                    <a:pt x="8631" y="1371"/>
                    <a:pt x="8608" y="1338"/>
                    <a:pt x="8583" y="1311"/>
                  </a:cubicBezTo>
                  <a:cubicBezTo>
                    <a:pt x="8557" y="1285"/>
                    <a:pt x="8528" y="1265"/>
                    <a:pt x="8494" y="1251"/>
                  </a:cubicBezTo>
                  <a:cubicBezTo>
                    <a:pt x="8461" y="1238"/>
                    <a:pt x="8423" y="1231"/>
                    <a:pt x="8379" y="1231"/>
                  </a:cubicBezTo>
                  <a:lnTo>
                    <a:pt x="8251" y="1231"/>
                  </a:lnTo>
                  <a:lnTo>
                    <a:pt x="8251" y="2001"/>
                  </a:lnTo>
                  <a:cubicBezTo>
                    <a:pt x="8251" y="2012"/>
                    <a:pt x="8247" y="2021"/>
                    <a:pt x="8241" y="2029"/>
                  </a:cubicBezTo>
                  <a:cubicBezTo>
                    <a:pt x="8234" y="2038"/>
                    <a:pt x="8223" y="2044"/>
                    <a:pt x="8207" y="2050"/>
                  </a:cubicBezTo>
                  <a:cubicBezTo>
                    <a:pt x="8191" y="2055"/>
                    <a:pt x="8171" y="2059"/>
                    <a:pt x="8144" y="2062"/>
                  </a:cubicBezTo>
                  <a:cubicBezTo>
                    <a:pt x="8118" y="2065"/>
                    <a:pt x="8085" y="2067"/>
                    <a:pt x="8044" y="2067"/>
                  </a:cubicBezTo>
                  <a:cubicBezTo>
                    <a:pt x="8005" y="2067"/>
                    <a:pt x="7972" y="2065"/>
                    <a:pt x="7945" y="2062"/>
                  </a:cubicBezTo>
                  <a:cubicBezTo>
                    <a:pt x="7919" y="2059"/>
                    <a:pt x="7898" y="2055"/>
                    <a:pt x="7882" y="2050"/>
                  </a:cubicBezTo>
                  <a:cubicBezTo>
                    <a:pt x="7866" y="2044"/>
                    <a:pt x="7855" y="2038"/>
                    <a:pt x="7849" y="2029"/>
                  </a:cubicBezTo>
                  <a:cubicBezTo>
                    <a:pt x="7843" y="2021"/>
                    <a:pt x="7840" y="2012"/>
                    <a:pt x="7840" y="2001"/>
                  </a:cubicBezTo>
                  <a:lnTo>
                    <a:pt x="7840" y="165"/>
                  </a:lnTo>
                  <a:cubicBezTo>
                    <a:pt x="7840" y="119"/>
                    <a:pt x="7852" y="86"/>
                    <a:pt x="7875" y="66"/>
                  </a:cubicBezTo>
                  <a:cubicBezTo>
                    <a:pt x="7898" y="46"/>
                    <a:pt x="7927" y="36"/>
                    <a:pt x="7962" y="36"/>
                  </a:cubicBezTo>
                  <a:close/>
                  <a:moveTo>
                    <a:pt x="1858" y="36"/>
                  </a:moveTo>
                  <a:lnTo>
                    <a:pt x="2381" y="36"/>
                  </a:lnTo>
                  <a:cubicBezTo>
                    <a:pt x="2434" y="36"/>
                    <a:pt x="2478" y="37"/>
                    <a:pt x="2512" y="39"/>
                  </a:cubicBezTo>
                  <a:cubicBezTo>
                    <a:pt x="2547" y="41"/>
                    <a:pt x="2578" y="43"/>
                    <a:pt x="2606" y="47"/>
                  </a:cubicBezTo>
                  <a:cubicBezTo>
                    <a:pt x="2687" y="58"/>
                    <a:pt x="2761" y="78"/>
                    <a:pt x="2826" y="106"/>
                  </a:cubicBezTo>
                  <a:cubicBezTo>
                    <a:pt x="2891" y="134"/>
                    <a:pt x="2946" y="171"/>
                    <a:pt x="2991" y="216"/>
                  </a:cubicBezTo>
                  <a:cubicBezTo>
                    <a:pt x="3037" y="261"/>
                    <a:pt x="3071" y="315"/>
                    <a:pt x="3095" y="377"/>
                  </a:cubicBezTo>
                  <a:cubicBezTo>
                    <a:pt x="3119" y="439"/>
                    <a:pt x="3131" y="510"/>
                    <a:pt x="3131" y="590"/>
                  </a:cubicBezTo>
                  <a:cubicBezTo>
                    <a:pt x="3131" y="658"/>
                    <a:pt x="3123" y="720"/>
                    <a:pt x="3105" y="775"/>
                  </a:cubicBezTo>
                  <a:cubicBezTo>
                    <a:pt x="3088" y="831"/>
                    <a:pt x="3063" y="881"/>
                    <a:pt x="3030" y="925"/>
                  </a:cubicBezTo>
                  <a:cubicBezTo>
                    <a:pt x="2996" y="968"/>
                    <a:pt x="2955" y="1006"/>
                    <a:pt x="2906" y="1039"/>
                  </a:cubicBezTo>
                  <a:cubicBezTo>
                    <a:pt x="2857" y="1071"/>
                    <a:pt x="2801" y="1097"/>
                    <a:pt x="2739" y="1117"/>
                  </a:cubicBezTo>
                  <a:cubicBezTo>
                    <a:pt x="2769" y="1131"/>
                    <a:pt x="2798" y="1149"/>
                    <a:pt x="2824" y="1170"/>
                  </a:cubicBezTo>
                  <a:cubicBezTo>
                    <a:pt x="2851" y="1191"/>
                    <a:pt x="2876" y="1216"/>
                    <a:pt x="2899" y="1246"/>
                  </a:cubicBezTo>
                  <a:cubicBezTo>
                    <a:pt x="2923" y="1275"/>
                    <a:pt x="2945" y="1309"/>
                    <a:pt x="2965" y="1347"/>
                  </a:cubicBezTo>
                  <a:cubicBezTo>
                    <a:pt x="2986" y="1385"/>
                    <a:pt x="3007" y="1428"/>
                    <a:pt x="3026" y="1476"/>
                  </a:cubicBezTo>
                  <a:lnTo>
                    <a:pt x="3197" y="1875"/>
                  </a:lnTo>
                  <a:cubicBezTo>
                    <a:pt x="3212" y="1914"/>
                    <a:pt x="3223" y="1943"/>
                    <a:pt x="3228" y="1961"/>
                  </a:cubicBezTo>
                  <a:cubicBezTo>
                    <a:pt x="3233" y="1980"/>
                    <a:pt x="3236" y="1994"/>
                    <a:pt x="3236" y="2004"/>
                  </a:cubicBezTo>
                  <a:cubicBezTo>
                    <a:pt x="3236" y="2016"/>
                    <a:pt x="3234" y="2025"/>
                    <a:pt x="3230" y="2033"/>
                  </a:cubicBezTo>
                  <a:cubicBezTo>
                    <a:pt x="3225" y="2041"/>
                    <a:pt x="3215" y="2048"/>
                    <a:pt x="3200" y="2053"/>
                  </a:cubicBezTo>
                  <a:cubicBezTo>
                    <a:pt x="3184" y="2058"/>
                    <a:pt x="3161" y="2062"/>
                    <a:pt x="3131" y="2064"/>
                  </a:cubicBezTo>
                  <a:cubicBezTo>
                    <a:pt x="3101" y="2066"/>
                    <a:pt x="3060" y="2067"/>
                    <a:pt x="3008" y="2067"/>
                  </a:cubicBezTo>
                  <a:cubicBezTo>
                    <a:pt x="2964" y="2067"/>
                    <a:pt x="2929" y="2066"/>
                    <a:pt x="2903" y="2064"/>
                  </a:cubicBezTo>
                  <a:cubicBezTo>
                    <a:pt x="2877" y="2062"/>
                    <a:pt x="2856" y="2058"/>
                    <a:pt x="2841" y="2052"/>
                  </a:cubicBezTo>
                  <a:cubicBezTo>
                    <a:pt x="2826" y="2046"/>
                    <a:pt x="2815" y="2039"/>
                    <a:pt x="2809" y="2030"/>
                  </a:cubicBezTo>
                  <a:cubicBezTo>
                    <a:pt x="2803" y="2021"/>
                    <a:pt x="2798" y="2011"/>
                    <a:pt x="2794" y="1998"/>
                  </a:cubicBezTo>
                  <a:lnTo>
                    <a:pt x="2612" y="1547"/>
                  </a:lnTo>
                  <a:cubicBezTo>
                    <a:pt x="2590" y="1495"/>
                    <a:pt x="2569" y="1450"/>
                    <a:pt x="2548" y="1411"/>
                  </a:cubicBezTo>
                  <a:cubicBezTo>
                    <a:pt x="2527" y="1371"/>
                    <a:pt x="2504" y="1338"/>
                    <a:pt x="2479" y="1311"/>
                  </a:cubicBezTo>
                  <a:cubicBezTo>
                    <a:pt x="2453" y="1285"/>
                    <a:pt x="2424" y="1265"/>
                    <a:pt x="2390" y="1251"/>
                  </a:cubicBezTo>
                  <a:cubicBezTo>
                    <a:pt x="2357" y="1238"/>
                    <a:pt x="2319" y="1231"/>
                    <a:pt x="2275" y="1231"/>
                  </a:cubicBezTo>
                  <a:lnTo>
                    <a:pt x="2147" y="1231"/>
                  </a:lnTo>
                  <a:lnTo>
                    <a:pt x="2147" y="2001"/>
                  </a:lnTo>
                  <a:cubicBezTo>
                    <a:pt x="2147" y="2012"/>
                    <a:pt x="2143" y="2021"/>
                    <a:pt x="2137" y="2029"/>
                  </a:cubicBezTo>
                  <a:cubicBezTo>
                    <a:pt x="2130" y="2038"/>
                    <a:pt x="2119" y="2044"/>
                    <a:pt x="2103" y="2050"/>
                  </a:cubicBezTo>
                  <a:cubicBezTo>
                    <a:pt x="2087" y="2055"/>
                    <a:pt x="2067" y="2059"/>
                    <a:pt x="2040" y="2062"/>
                  </a:cubicBezTo>
                  <a:cubicBezTo>
                    <a:pt x="2014" y="2065"/>
                    <a:pt x="1981" y="2067"/>
                    <a:pt x="1940" y="2067"/>
                  </a:cubicBezTo>
                  <a:cubicBezTo>
                    <a:pt x="1901" y="2067"/>
                    <a:pt x="1868" y="2065"/>
                    <a:pt x="1841" y="2062"/>
                  </a:cubicBezTo>
                  <a:cubicBezTo>
                    <a:pt x="1815" y="2059"/>
                    <a:pt x="1794" y="2055"/>
                    <a:pt x="1778" y="2050"/>
                  </a:cubicBezTo>
                  <a:cubicBezTo>
                    <a:pt x="1762" y="2044"/>
                    <a:pt x="1751" y="2038"/>
                    <a:pt x="1745" y="2029"/>
                  </a:cubicBezTo>
                  <a:cubicBezTo>
                    <a:pt x="1739" y="2021"/>
                    <a:pt x="1736" y="2012"/>
                    <a:pt x="1736" y="2001"/>
                  </a:cubicBezTo>
                  <a:lnTo>
                    <a:pt x="1736" y="165"/>
                  </a:lnTo>
                  <a:cubicBezTo>
                    <a:pt x="1736" y="119"/>
                    <a:pt x="1748" y="86"/>
                    <a:pt x="1771" y="66"/>
                  </a:cubicBezTo>
                  <a:cubicBezTo>
                    <a:pt x="1794" y="46"/>
                    <a:pt x="1823" y="36"/>
                    <a:pt x="1858" y="36"/>
                  </a:cubicBezTo>
                  <a:close/>
                  <a:moveTo>
                    <a:pt x="139" y="36"/>
                  </a:moveTo>
                  <a:lnTo>
                    <a:pt x="615" y="36"/>
                  </a:lnTo>
                  <a:cubicBezTo>
                    <a:pt x="663" y="36"/>
                    <a:pt x="709" y="37"/>
                    <a:pt x="752" y="41"/>
                  </a:cubicBezTo>
                  <a:cubicBezTo>
                    <a:pt x="795" y="45"/>
                    <a:pt x="847" y="53"/>
                    <a:pt x="908" y="65"/>
                  </a:cubicBezTo>
                  <a:cubicBezTo>
                    <a:pt x="968" y="76"/>
                    <a:pt x="1029" y="99"/>
                    <a:pt x="1091" y="131"/>
                  </a:cubicBezTo>
                  <a:cubicBezTo>
                    <a:pt x="1153" y="163"/>
                    <a:pt x="1206" y="204"/>
                    <a:pt x="1250" y="254"/>
                  </a:cubicBezTo>
                  <a:cubicBezTo>
                    <a:pt x="1294" y="303"/>
                    <a:pt x="1327" y="361"/>
                    <a:pt x="1350" y="427"/>
                  </a:cubicBezTo>
                  <a:cubicBezTo>
                    <a:pt x="1373" y="493"/>
                    <a:pt x="1384" y="567"/>
                    <a:pt x="1384" y="650"/>
                  </a:cubicBezTo>
                  <a:cubicBezTo>
                    <a:pt x="1384" y="763"/>
                    <a:pt x="1366" y="864"/>
                    <a:pt x="1331" y="951"/>
                  </a:cubicBezTo>
                  <a:cubicBezTo>
                    <a:pt x="1296" y="1039"/>
                    <a:pt x="1244" y="1112"/>
                    <a:pt x="1176" y="1172"/>
                  </a:cubicBezTo>
                  <a:cubicBezTo>
                    <a:pt x="1109" y="1232"/>
                    <a:pt x="1026" y="1278"/>
                    <a:pt x="927" y="1309"/>
                  </a:cubicBezTo>
                  <a:cubicBezTo>
                    <a:pt x="829" y="1340"/>
                    <a:pt x="713" y="1356"/>
                    <a:pt x="579" y="1356"/>
                  </a:cubicBezTo>
                  <a:lnTo>
                    <a:pt x="411" y="1356"/>
                  </a:lnTo>
                  <a:lnTo>
                    <a:pt x="411" y="2001"/>
                  </a:lnTo>
                  <a:cubicBezTo>
                    <a:pt x="411" y="2012"/>
                    <a:pt x="407" y="2021"/>
                    <a:pt x="401" y="2029"/>
                  </a:cubicBezTo>
                  <a:cubicBezTo>
                    <a:pt x="394" y="2038"/>
                    <a:pt x="383" y="2044"/>
                    <a:pt x="367" y="2050"/>
                  </a:cubicBezTo>
                  <a:cubicBezTo>
                    <a:pt x="351" y="2055"/>
                    <a:pt x="331" y="2059"/>
                    <a:pt x="304" y="2062"/>
                  </a:cubicBezTo>
                  <a:cubicBezTo>
                    <a:pt x="278" y="2065"/>
                    <a:pt x="245" y="2067"/>
                    <a:pt x="204" y="2067"/>
                  </a:cubicBezTo>
                  <a:cubicBezTo>
                    <a:pt x="165" y="2067"/>
                    <a:pt x="132" y="2065"/>
                    <a:pt x="105" y="2062"/>
                  </a:cubicBezTo>
                  <a:cubicBezTo>
                    <a:pt x="79" y="2059"/>
                    <a:pt x="58" y="2055"/>
                    <a:pt x="42" y="2050"/>
                  </a:cubicBezTo>
                  <a:cubicBezTo>
                    <a:pt x="26" y="2044"/>
                    <a:pt x="15" y="2038"/>
                    <a:pt x="9" y="2029"/>
                  </a:cubicBezTo>
                  <a:cubicBezTo>
                    <a:pt x="3" y="2021"/>
                    <a:pt x="0" y="2012"/>
                    <a:pt x="0" y="2001"/>
                  </a:cubicBezTo>
                  <a:lnTo>
                    <a:pt x="0" y="182"/>
                  </a:lnTo>
                  <a:cubicBezTo>
                    <a:pt x="0" y="134"/>
                    <a:pt x="13" y="97"/>
                    <a:pt x="38" y="72"/>
                  </a:cubicBezTo>
                  <a:cubicBezTo>
                    <a:pt x="64" y="48"/>
                    <a:pt x="97" y="36"/>
                    <a:pt x="139" y="36"/>
                  </a:cubicBezTo>
                  <a:close/>
                  <a:moveTo>
                    <a:pt x="21821" y="26"/>
                  </a:moveTo>
                  <a:cubicBezTo>
                    <a:pt x="21882" y="26"/>
                    <a:pt x="21931" y="27"/>
                    <a:pt x="21967" y="29"/>
                  </a:cubicBezTo>
                  <a:cubicBezTo>
                    <a:pt x="22004" y="30"/>
                    <a:pt x="22032" y="34"/>
                    <a:pt x="22053" y="40"/>
                  </a:cubicBezTo>
                  <a:cubicBezTo>
                    <a:pt x="22073" y="45"/>
                    <a:pt x="22088" y="54"/>
                    <a:pt x="22096" y="65"/>
                  </a:cubicBezTo>
                  <a:cubicBezTo>
                    <a:pt x="22105" y="77"/>
                    <a:pt x="22113" y="92"/>
                    <a:pt x="22119" y="112"/>
                  </a:cubicBezTo>
                  <a:lnTo>
                    <a:pt x="22744" y="1904"/>
                  </a:lnTo>
                  <a:cubicBezTo>
                    <a:pt x="22757" y="1942"/>
                    <a:pt x="22764" y="1972"/>
                    <a:pt x="22767" y="1993"/>
                  </a:cubicBezTo>
                  <a:cubicBezTo>
                    <a:pt x="22771" y="2015"/>
                    <a:pt x="22766" y="2032"/>
                    <a:pt x="22755" y="2043"/>
                  </a:cubicBezTo>
                  <a:cubicBezTo>
                    <a:pt x="22744" y="2054"/>
                    <a:pt x="22723" y="2060"/>
                    <a:pt x="22694" y="2063"/>
                  </a:cubicBezTo>
                  <a:cubicBezTo>
                    <a:pt x="22665" y="2066"/>
                    <a:pt x="22625" y="2067"/>
                    <a:pt x="22574" y="2067"/>
                  </a:cubicBezTo>
                  <a:cubicBezTo>
                    <a:pt x="22521" y="2067"/>
                    <a:pt x="22479" y="2066"/>
                    <a:pt x="22450" y="2065"/>
                  </a:cubicBezTo>
                  <a:cubicBezTo>
                    <a:pt x="22420" y="2063"/>
                    <a:pt x="22397" y="2060"/>
                    <a:pt x="22382" y="2055"/>
                  </a:cubicBezTo>
                  <a:cubicBezTo>
                    <a:pt x="22366" y="2050"/>
                    <a:pt x="22355" y="2044"/>
                    <a:pt x="22349" y="2036"/>
                  </a:cubicBezTo>
                  <a:cubicBezTo>
                    <a:pt x="22342" y="2027"/>
                    <a:pt x="22337" y="2016"/>
                    <a:pt x="22333" y="2003"/>
                  </a:cubicBezTo>
                  <a:lnTo>
                    <a:pt x="22197" y="1597"/>
                  </a:lnTo>
                  <a:lnTo>
                    <a:pt x="21438" y="1597"/>
                  </a:lnTo>
                  <a:lnTo>
                    <a:pt x="21310" y="1992"/>
                  </a:lnTo>
                  <a:cubicBezTo>
                    <a:pt x="21305" y="2006"/>
                    <a:pt x="21300" y="2019"/>
                    <a:pt x="21293" y="2029"/>
                  </a:cubicBezTo>
                  <a:cubicBezTo>
                    <a:pt x="21286" y="2038"/>
                    <a:pt x="21276" y="2046"/>
                    <a:pt x="21260" y="2052"/>
                  </a:cubicBezTo>
                  <a:cubicBezTo>
                    <a:pt x="21245" y="2058"/>
                    <a:pt x="21224" y="2062"/>
                    <a:pt x="21196" y="2064"/>
                  </a:cubicBezTo>
                  <a:cubicBezTo>
                    <a:pt x="21169" y="2066"/>
                    <a:pt x="21133" y="2067"/>
                    <a:pt x="21088" y="2067"/>
                  </a:cubicBezTo>
                  <a:cubicBezTo>
                    <a:pt x="21040" y="2067"/>
                    <a:pt x="21002" y="2065"/>
                    <a:pt x="20975" y="2062"/>
                  </a:cubicBezTo>
                  <a:cubicBezTo>
                    <a:pt x="20948" y="2059"/>
                    <a:pt x="20929" y="2051"/>
                    <a:pt x="20919" y="2040"/>
                  </a:cubicBezTo>
                  <a:cubicBezTo>
                    <a:pt x="20909" y="2028"/>
                    <a:pt x="20905" y="2011"/>
                    <a:pt x="20908" y="1989"/>
                  </a:cubicBezTo>
                  <a:cubicBezTo>
                    <a:pt x="20911" y="1967"/>
                    <a:pt x="20919" y="1938"/>
                    <a:pt x="20932" y="1901"/>
                  </a:cubicBezTo>
                  <a:lnTo>
                    <a:pt x="21555" y="107"/>
                  </a:lnTo>
                  <a:cubicBezTo>
                    <a:pt x="21561" y="90"/>
                    <a:pt x="21569" y="75"/>
                    <a:pt x="21577" y="65"/>
                  </a:cubicBezTo>
                  <a:cubicBezTo>
                    <a:pt x="21585" y="54"/>
                    <a:pt x="21598" y="45"/>
                    <a:pt x="21617" y="40"/>
                  </a:cubicBezTo>
                  <a:cubicBezTo>
                    <a:pt x="21635" y="34"/>
                    <a:pt x="21660" y="30"/>
                    <a:pt x="21692" y="29"/>
                  </a:cubicBezTo>
                  <a:cubicBezTo>
                    <a:pt x="21725" y="27"/>
                    <a:pt x="21767" y="26"/>
                    <a:pt x="21821" y="26"/>
                  </a:cubicBezTo>
                  <a:close/>
                  <a:moveTo>
                    <a:pt x="17797" y="26"/>
                  </a:moveTo>
                  <a:cubicBezTo>
                    <a:pt x="17858" y="26"/>
                    <a:pt x="17907" y="27"/>
                    <a:pt x="17943" y="29"/>
                  </a:cubicBezTo>
                  <a:cubicBezTo>
                    <a:pt x="17980" y="30"/>
                    <a:pt x="18008" y="34"/>
                    <a:pt x="18029" y="40"/>
                  </a:cubicBezTo>
                  <a:cubicBezTo>
                    <a:pt x="18049" y="45"/>
                    <a:pt x="18064" y="54"/>
                    <a:pt x="18072" y="65"/>
                  </a:cubicBezTo>
                  <a:cubicBezTo>
                    <a:pt x="18081" y="77"/>
                    <a:pt x="18089" y="92"/>
                    <a:pt x="18095" y="112"/>
                  </a:cubicBezTo>
                  <a:lnTo>
                    <a:pt x="18720" y="1904"/>
                  </a:lnTo>
                  <a:cubicBezTo>
                    <a:pt x="18733" y="1942"/>
                    <a:pt x="18740" y="1972"/>
                    <a:pt x="18743" y="1993"/>
                  </a:cubicBezTo>
                  <a:cubicBezTo>
                    <a:pt x="18747" y="2015"/>
                    <a:pt x="18742" y="2032"/>
                    <a:pt x="18731" y="2043"/>
                  </a:cubicBezTo>
                  <a:cubicBezTo>
                    <a:pt x="18720" y="2054"/>
                    <a:pt x="18699" y="2060"/>
                    <a:pt x="18670" y="2063"/>
                  </a:cubicBezTo>
                  <a:cubicBezTo>
                    <a:pt x="18641" y="2066"/>
                    <a:pt x="18601" y="2067"/>
                    <a:pt x="18550" y="2067"/>
                  </a:cubicBezTo>
                  <a:cubicBezTo>
                    <a:pt x="18497" y="2067"/>
                    <a:pt x="18455" y="2066"/>
                    <a:pt x="18426" y="2065"/>
                  </a:cubicBezTo>
                  <a:cubicBezTo>
                    <a:pt x="18396" y="2063"/>
                    <a:pt x="18373" y="2060"/>
                    <a:pt x="18358" y="2055"/>
                  </a:cubicBezTo>
                  <a:cubicBezTo>
                    <a:pt x="18342" y="2050"/>
                    <a:pt x="18331" y="2044"/>
                    <a:pt x="18325" y="2036"/>
                  </a:cubicBezTo>
                  <a:cubicBezTo>
                    <a:pt x="18318" y="2027"/>
                    <a:pt x="18313" y="2016"/>
                    <a:pt x="18309" y="2003"/>
                  </a:cubicBezTo>
                  <a:lnTo>
                    <a:pt x="18173" y="1597"/>
                  </a:lnTo>
                  <a:lnTo>
                    <a:pt x="17414" y="1597"/>
                  </a:lnTo>
                  <a:lnTo>
                    <a:pt x="17286" y="1992"/>
                  </a:lnTo>
                  <a:cubicBezTo>
                    <a:pt x="17281" y="2006"/>
                    <a:pt x="17276" y="2019"/>
                    <a:pt x="17269" y="2029"/>
                  </a:cubicBezTo>
                  <a:cubicBezTo>
                    <a:pt x="17262" y="2038"/>
                    <a:pt x="17252" y="2046"/>
                    <a:pt x="17236" y="2052"/>
                  </a:cubicBezTo>
                  <a:cubicBezTo>
                    <a:pt x="17221" y="2058"/>
                    <a:pt x="17200" y="2062"/>
                    <a:pt x="17172" y="2064"/>
                  </a:cubicBezTo>
                  <a:cubicBezTo>
                    <a:pt x="17145" y="2066"/>
                    <a:pt x="17109" y="2067"/>
                    <a:pt x="17064" y="2067"/>
                  </a:cubicBezTo>
                  <a:cubicBezTo>
                    <a:pt x="17016" y="2067"/>
                    <a:pt x="16978" y="2065"/>
                    <a:pt x="16951" y="2062"/>
                  </a:cubicBezTo>
                  <a:cubicBezTo>
                    <a:pt x="16924" y="2059"/>
                    <a:pt x="16905" y="2051"/>
                    <a:pt x="16895" y="2040"/>
                  </a:cubicBezTo>
                  <a:cubicBezTo>
                    <a:pt x="16885" y="2028"/>
                    <a:pt x="16881" y="2011"/>
                    <a:pt x="16884" y="1989"/>
                  </a:cubicBezTo>
                  <a:cubicBezTo>
                    <a:pt x="16887" y="1967"/>
                    <a:pt x="16895" y="1938"/>
                    <a:pt x="16908" y="1901"/>
                  </a:cubicBezTo>
                  <a:lnTo>
                    <a:pt x="17531" y="107"/>
                  </a:lnTo>
                  <a:cubicBezTo>
                    <a:pt x="17537" y="90"/>
                    <a:pt x="17545" y="75"/>
                    <a:pt x="17553" y="65"/>
                  </a:cubicBezTo>
                  <a:cubicBezTo>
                    <a:pt x="17561" y="54"/>
                    <a:pt x="17574" y="45"/>
                    <a:pt x="17593" y="40"/>
                  </a:cubicBezTo>
                  <a:cubicBezTo>
                    <a:pt x="17611" y="34"/>
                    <a:pt x="17636" y="30"/>
                    <a:pt x="17668" y="29"/>
                  </a:cubicBezTo>
                  <a:cubicBezTo>
                    <a:pt x="17701" y="27"/>
                    <a:pt x="17743" y="26"/>
                    <a:pt x="17797" y="26"/>
                  </a:cubicBezTo>
                  <a:close/>
                  <a:moveTo>
                    <a:pt x="10405" y="26"/>
                  </a:moveTo>
                  <a:cubicBezTo>
                    <a:pt x="10466" y="26"/>
                    <a:pt x="10515" y="27"/>
                    <a:pt x="10551" y="29"/>
                  </a:cubicBezTo>
                  <a:cubicBezTo>
                    <a:pt x="10588" y="30"/>
                    <a:pt x="10616" y="34"/>
                    <a:pt x="10637" y="40"/>
                  </a:cubicBezTo>
                  <a:cubicBezTo>
                    <a:pt x="10657" y="45"/>
                    <a:pt x="10672" y="54"/>
                    <a:pt x="10680" y="65"/>
                  </a:cubicBezTo>
                  <a:cubicBezTo>
                    <a:pt x="10689" y="77"/>
                    <a:pt x="10697" y="92"/>
                    <a:pt x="10703" y="112"/>
                  </a:cubicBezTo>
                  <a:lnTo>
                    <a:pt x="11328" y="1904"/>
                  </a:lnTo>
                  <a:cubicBezTo>
                    <a:pt x="11341" y="1942"/>
                    <a:pt x="11348" y="1972"/>
                    <a:pt x="11351" y="1993"/>
                  </a:cubicBezTo>
                  <a:cubicBezTo>
                    <a:pt x="11355" y="2015"/>
                    <a:pt x="11350" y="2032"/>
                    <a:pt x="11339" y="2043"/>
                  </a:cubicBezTo>
                  <a:cubicBezTo>
                    <a:pt x="11328" y="2054"/>
                    <a:pt x="11307" y="2060"/>
                    <a:pt x="11278" y="2063"/>
                  </a:cubicBezTo>
                  <a:cubicBezTo>
                    <a:pt x="11249" y="2066"/>
                    <a:pt x="11209" y="2067"/>
                    <a:pt x="11158" y="2067"/>
                  </a:cubicBezTo>
                  <a:cubicBezTo>
                    <a:pt x="11105" y="2067"/>
                    <a:pt x="11063" y="2066"/>
                    <a:pt x="11034" y="2065"/>
                  </a:cubicBezTo>
                  <a:cubicBezTo>
                    <a:pt x="11004" y="2063"/>
                    <a:pt x="10981" y="2060"/>
                    <a:pt x="10966" y="2055"/>
                  </a:cubicBezTo>
                  <a:cubicBezTo>
                    <a:pt x="10950" y="2050"/>
                    <a:pt x="10939" y="2044"/>
                    <a:pt x="10933" y="2036"/>
                  </a:cubicBezTo>
                  <a:cubicBezTo>
                    <a:pt x="10926" y="2027"/>
                    <a:pt x="10921" y="2016"/>
                    <a:pt x="10917" y="2003"/>
                  </a:cubicBezTo>
                  <a:lnTo>
                    <a:pt x="10781" y="1597"/>
                  </a:lnTo>
                  <a:lnTo>
                    <a:pt x="10022" y="1597"/>
                  </a:lnTo>
                  <a:lnTo>
                    <a:pt x="9894" y="1992"/>
                  </a:lnTo>
                  <a:cubicBezTo>
                    <a:pt x="9889" y="2006"/>
                    <a:pt x="9884" y="2019"/>
                    <a:pt x="9877" y="2029"/>
                  </a:cubicBezTo>
                  <a:cubicBezTo>
                    <a:pt x="9870" y="2038"/>
                    <a:pt x="9860" y="2046"/>
                    <a:pt x="9844" y="2052"/>
                  </a:cubicBezTo>
                  <a:cubicBezTo>
                    <a:pt x="9829" y="2058"/>
                    <a:pt x="9808" y="2062"/>
                    <a:pt x="9780" y="2064"/>
                  </a:cubicBezTo>
                  <a:cubicBezTo>
                    <a:pt x="9753" y="2066"/>
                    <a:pt x="9717" y="2067"/>
                    <a:pt x="9672" y="2067"/>
                  </a:cubicBezTo>
                  <a:cubicBezTo>
                    <a:pt x="9624" y="2067"/>
                    <a:pt x="9586" y="2065"/>
                    <a:pt x="9559" y="2062"/>
                  </a:cubicBezTo>
                  <a:cubicBezTo>
                    <a:pt x="9532" y="2059"/>
                    <a:pt x="9513" y="2051"/>
                    <a:pt x="9503" y="2040"/>
                  </a:cubicBezTo>
                  <a:cubicBezTo>
                    <a:pt x="9493" y="2028"/>
                    <a:pt x="9489" y="2011"/>
                    <a:pt x="9492" y="1989"/>
                  </a:cubicBezTo>
                  <a:cubicBezTo>
                    <a:pt x="9495" y="1967"/>
                    <a:pt x="9503" y="1938"/>
                    <a:pt x="9516" y="1901"/>
                  </a:cubicBezTo>
                  <a:lnTo>
                    <a:pt x="10139" y="107"/>
                  </a:lnTo>
                  <a:cubicBezTo>
                    <a:pt x="10145" y="90"/>
                    <a:pt x="10153" y="75"/>
                    <a:pt x="10161" y="65"/>
                  </a:cubicBezTo>
                  <a:cubicBezTo>
                    <a:pt x="10169" y="54"/>
                    <a:pt x="10182" y="45"/>
                    <a:pt x="10201" y="40"/>
                  </a:cubicBezTo>
                  <a:cubicBezTo>
                    <a:pt x="10219" y="34"/>
                    <a:pt x="10244" y="30"/>
                    <a:pt x="10276" y="29"/>
                  </a:cubicBezTo>
                  <a:cubicBezTo>
                    <a:pt x="10309" y="27"/>
                    <a:pt x="10351" y="26"/>
                    <a:pt x="10405" y="26"/>
                  </a:cubicBezTo>
                  <a:close/>
                  <a:moveTo>
                    <a:pt x="6715" y="1"/>
                  </a:moveTo>
                  <a:cubicBezTo>
                    <a:pt x="6802" y="1"/>
                    <a:pt x="6882" y="7"/>
                    <a:pt x="6954" y="19"/>
                  </a:cubicBezTo>
                  <a:cubicBezTo>
                    <a:pt x="7026" y="31"/>
                    <a:pt x="7088" y="46"/>
                    <a:pt x="7142" y="63"/>
                  </a:cubicBezTo>
                  <a:cubicBezTo>
                    <a:pt x="7196" y="80"/>
                    <a:pt x="7240" y="99"/>
                    <a:pt x="7276" y="118"/>
                  </a:cubicBezTo>
                  <a:cubicBezTo>
                    <a:pt x="7311" y="138"/>
                    <a:pt x="7336" y="155"/>
                    <a:pt x="7350" y="170"/>
                  </a:cubicBezTo>
                  <a:cubicBezTo>
                    <a:pt x="7364" y="185"/>
                    <a:pt x="7374" y="205"/>
                    <a:pt x="7380" y="232"/>
                  </a:cubicBezTo>
                  <a:cubicBezTo>
                    <a:pt x="7387" y="258"/>
                    <a:pt x="7390" y="298"/>
                    <a:pt x="7390" y="350"/>
                  </a:cubicBezTo>
                  <a:cubicBezTo>
                    <a:pt x="7390" y="380"/>
                    <a:pt x="7388" y="406"/>
                    <a:pt x="7386" y="428"/>
                  </a:cubicBezTo>
                  <a:cubicBezTo>
                    <a:pt x="7383" y="450"/>
                    <a:pt x="7380" y="467"/>
                    <a:pt x="7375" y="480"/>
                  </a:cubicBezTo>
                  <a:cubicBezTo>
                    <a:pt x="7370" y="493"/>
                    <a:pt x="7364" y="502"/>
                    <a:pt x="7358" y="507"/>
                  </a:cubicBezTo>
                  <a:cubicBezTo>
                    <a:pt x="7351" y="513"/>
                    <a:pt x="7343" y="515"/>
                    <a:pt x="7333" y="515"/>
                  </a:cubicBezTo>
                  <a:cubicBezTo>
                    <a:pt x="7320" y="515"/>
                    <a:pt x="7298" y="506"/>
                    <a:pt x="7268" y="487"/>
                  </a:cubicBezTo>
                  <a:cubicBezTo>
                    <a:pt x="7238" y="468"/>
                    <a:pt x="7197" y="448"/>
                    <a:pt x="7147" y="426"/>
                  </a:cubicBezTo>
                  <a:cubicBezTo>
                    <a:pt x="7097" y="404"/>
                    <a:pt x="7038" y="384"/>
                    <a:pt x="6969" y="365"/>
                  </a:cubicBezTo>
                  <a:cubicBezTo>
                    <a:pt x="6899" y="347"/>
                    <a:pt x="6819" y="337"/>
                    <a:pt x="6727" y="337"/>
                  </a:cubicBezTo>
                  <a:cubicBezTo>
                    <a:pt x="6629" y="337"/>
                    <a:pt x="6541" y="354"/>
                    <a:pt x="6462" y="388"/>
                  </a:cubicBezTo>
                  <a:cubicBezTo>
                    <a:pt x="6382" y="422"/>
                    <a:pt x="6315" y="470"/>
                    <a:pt x="6258" y="532"/>
                  </a:cubicBezTo>
                  <a:cubicBezTo>
                    <a:pt x="6202" y="594"/>
                    <a:pt x="6159" y="668"/>
                    <a:pt x="6129" y="755"/>
                  </a:cubicBezTo>
                  <a:cubicBezTo>
                    <a:pt x="6099" y="842"/>
                    <a:pt x="6083" y="938"/>
                    <a:pt x="6083" y="1043"/>
                  </a:cubicBezTo>
                  <a:cubicBezTo>
                    <a:pt x="6083" y="1159"/>
                    <a:pt x="6099" y="1261"/>
                    <a:pt x="6130" y="1349"/>
                  </a:cubicBezTo>
                  <a:cubicBezTo>
                    <a:pt x="6160" y="1437"/>
                    <a:pt x="6203" y="1511"/>
                    <a:pt x="6258" y="1570"/>
                  </a:cubicBezTo>
                  <a:cubicBezTo>
                    <a:pt x="6314" y="1629"/>
                    <a:pt x="6380" y="1674"/>
                    <a:pt x="6458" y="1704"/>
                  </a:cubicBezTo>
                  <a:cubicBezTo>
                    <a:pt x="6535" y="1735"/>
                    <a:pt x="6621" y="1750"/>
                    <a:pt x="6715" y="1750"/>
                  </a:cubicBezTo>
                  <a:cubicBezTo>
                    <a:pt x="6760" y="1750"/>
                    <a:pt x="6806" y="1744"/>
                    <a:pt x="6851" y="1734"/>
                  </a:cubicBezTo>
                  <a:cubicBezTo>
                    <a:pt x="6895" y="1724"/>
                    <a:pt x="6937" y="1708"/>
                    <a:pt x="6976" y="1687"/>
                  </a:cubicBezTo>
                  <a:lnTo>
                    <a:pt x="6976" y="1218"/>
                  </a:lnTo>
                  <a:lnTo>
                    <a:pt x="6593" y="1218"/>
                  </a:lnTo>
                  <a:cubicBezTo>
                    <a:pt x="6574" y="1218"/>
                    <a:pt x="6559" y="1207"/>
                    <a:pt x="6549" y="1183"/>
                  </a:cubicBezTo>
                  <a:cubicBezTo>
                    <a:pt x="6539" y="1160"/>
                    <a:pt x="6533" y="1120"/>
                    <a:pt x="6533" y="1064"/>
                  </a:cubicBezTo>
                  <a:cubicBezTo>
                    <a:pt x="6533" y="1035"/>
                    <a:pt x="6535" y="1010"/>
                    <a:pt x="6537" y="990"/>
                  </a:cubicBezTo>
                  <a:cubicBezTo>
                    <a:pt x="6540" y="970"/>
                    <a:pt x="6544" y="955"/>
                    <a:pt x="6549" y="943"/>
                  </a:cubicBezTo>
                  <a:cubicBezTo>
                    <a:pt x="6554" y="931"/>
                    <a:pt x="6560" y="922"/>
                    <a:pt x="6568" y="916"/>
                  </a:cubicBezTo>
                  <a:cubicBezTo>
                    <a:pt x="6575" y="910"/>
                    <a:pt x="6583" y="907"/>
                    <a:pt x="6593" y="907"/>
                  </a:cubicBezTo>
                  <a:lnTo>
                    <a:pt x="7276" y="907"/>
                  </a:lnTo>
                  <a:cubicBezTo>
                    <a:pt x="7292" y="907"/>
                    <a:pt x="7307" y="910"/>
                    <a:pt x="7320" y="916"/>
                  </a:cubicBezTo>
                  <a:cubicBezTo>
                    <a:pt x="7333" y="922"/>
                    <a:pt x="7345" y="930"/>
                    <a:pt x="7355" y="942"/>
                  </a:cubicBezTo>
                  <a:cubicBezTo>
                    <a:pt x="7364" y="953"/>
                    <a:pt x="7372" y="967"/>
                    <a:pt x="7377" y="983"/>
                  </a:cubicBezTo>
                  <a:cubicBezTo>
                    <a:pt x="7382" y="999"/>
                    <a:pt x="7385" y="1018"/>
                    <a:pt x="7385" y="1039"/>
                  </a:cubicBezTo>
                  <a:lnTo>
                    <a:pt x="7385" y="1843"/>
                  </a:lnTo>
                  <a:cubicBezTo>
                    <a:pt x="7385" y="1875"/>
                    <a:pt x="7380" y="1902"/>
                    <a:pt x="7369" y="1925"/>
                  </a:cubicBezTo>
                  <a:cubicBezTo>
                    <a:pt x="7358" y="1949"/>
                    <a:pt x="7335" y="1967"/>
                    <a:pt x="7301" y="1981"/>
                  </a:cubicBezTo>
                  <a:cubicBezTo>
                    <a:pt x="7268" y="1994"/>
                    <a:pt x="7226" y="2009"/>
                    <a:pt x="7176" y="2023"/>
                  </a:cubicBezTo>
                  <a:cubicBezTo>
                    <a:pt x="7126" y="2038"/>
                    <a:pt x="7074" y="2050"/>
                    <a:pt x="7020" y="2061"/>
                  </a:cubicBezTo>
                  <a:cubicBezTo>
                    <a:pt x="6966" y="2071"/>
                    <a:pt x="6912" y="2079"/>
                    <a:pt x="6858" y="2084"/>
                  </a:cubicBezTo>
                  <a:cubicBezTo>
                    <a:pt x="6803" y="2089"/>
                    <a:pt x="6748" y="2092"/>
                    <a:pt x="6693" y="2092"/>
                  </a:cubicBezTo>
                  <a:cubicBezTo>
                    <a:pt x="6531" y="2092"/>
                    <a:pt x="6387" y="2069"/>
                    <a:pt x="6259" y="2022"/>
                  </a:cubicBezTo>
                  <a:cubicBezTo>
                    <a:pt x="6132" y="1976"/>
                    <a:pt x="6024" y="1909"/>
                    <a:pt x="5935" y="1821"/>
                  </a:cubicBezTo>
                  <a:cubicBezTo>
                    <a:pt x="5846" y="1733"/>
                    <a:pt x="5779" y="1625"/>
                    <a:pt x="5732" y="1499"/>
                  </a:cubicBezTo>
                  <a:cubicBezTo>
                    <a:pt x="5685" y="1372"/>
                    <a:pt x="5662" y="1229"/>
                    <a:pt x="5662" y="1068"/>
                  </a:cubicBezTo>
                  <a:cubicBezTo>
                    <a:pt x="5662" y="903"/>
                    <a:pt x="5687" y="754"/>
                    <a:pt x="5737" y="622"/>
                  </a:cubicBezTo>
                  <a:cubicBezTo>
                    <a:pt x="5787" y="491"/>
                    <a:pt x="5857" y="379"/>
                    <a:pt x="5949" y="286"/>
                  </a:cubicBezTo>
                  <a:cubicBezTo>
                    <a:pt x="6041" y="194"/>
                    <a:pt x="6151" y="124"/>
                    <a:pt x="6281" y="75"/>
                  </a:cubicBezTo>
                  <a:cubicBezTo>
                    <a:pt x="6411" y="26"/>
                    <a:pt x="6555" y="1"/>
                    <a:pt x="6715" y="1"/>
                  </a:cubicBezTo>
                  <a:close/>
                  <a:moveTo>
                    <a:pt x="4449" y="0"/>
                  </a:moveTo>
                  <a:cubicBezTo>
                    <a:pt x="4602" y="0"/>
                    <a:pt x="4737" y="20"/>
                    <a:pt x="4855" y="61"/>
                  </a:cubicBezTo>
                  <a:cubicBezTo>
                    <a:pt x="4972" y="101"/>
                    <a:pt x="5070" y="164"/>
                    <a:pt x="5148" y="248"/>
                  </a:cubicBezTo>
                  <a:cubicBezTo>
                    <a:pt x="5227" y="332"/>
                    <a:pt x="5286" y="439"/>
                    <a:pt x="5326" y="568"/>
                  </a:cubicBezTo>
                  <a:cubicBezTo>
                    <a:pt x="5366" y="696"/>
                    <a:pt x="5387" y="848"/>
                    <a:pt x="5387" y="1023"/>
                  </a:cubicBezTo>
                  <a:cubicBezTo>
                    <a:pt x="5387" y="1191"/>
                    <a:pt x="5366" y="1341"/>
                    <a:pt x="5324" y="1473"/>
                  </a:cubicBezTo>
                  <a:cubicBezTo>
                    <a:pt x="5282" y="1605"/>
                    <a:pt x="5220" y="1718"/>
                    <a:pt x="5138" y="1810"/>
                  </a:cubicBezTo>
                  <a:cubicBezTo>
                    <a:pt x="5056" y="1902"/>
                    <a:pt x="4954" y="1972"/>
                    <a:pt x="4833" y="2021"/>
                  </a:cubicBezTo>
                  <a:cubicBezTo>
                    <a:pt x="4711" y="2069"/>
                    <a:pt x="4571" y="2093"/>
                    <a:pt x="4412" y="2093"/>
                  </a:cubicBezTo>
                  <a:cubicBezTo>
                    <a:pt x="4254" y="2093"/>
                    <a:pt x="4117" y="2073"/>
                    <a:pt x="4000" y="2032"/>
                  </a:cubicBezTo>
                  <a:cubicBezTo>
                    <a:pt x="3883" y="1991"/>
                    <a:pt x="3785" y="1928"/>
                    <a:pt x="3707" y="1843"/>
                  </a:cubicBezTo>
                  <a:cubicBezTo>
                    <a:pt x="3629" y="1759"/>
                    <a:pt x="3570" y="1652"/>
                    <a:pt x="3531" y="1522"/>
                  </a:cubicBezTo>
                  <a:cubicBezTo>
                    <a:pt x="3492" y="1391"/>
                    <a:pt x="3472" y="1237"/>
                    <a:pt x="3472" y="1059"/>
                  </a:cubicBezTo>
                  <a:cubicBezTo>
                    <a:pt x="3472" y="895"/>
                    <a:pt x="3493" y="748"/>
                    <a:pt x="3535" y="618"/>
                  </a:cubicBezTo>
                  <a:cubicBezTo>
                    <a:pt x="3577" y="487"/>
                    <a:pt x="3639" y="376"/>
                    <a:pt x="3721" y="284"/>
                  </a:cubicBezTo>
                  <a:cubicBezTo>
                    <a:pt x="3803" y="192"/>
                    <a:pt x="3905" y="122"/>
                    <a:pt x="4026" y="73"/>
                  </a:cubicBezTo>
                  <a:cubicBezTo>
                    <a:pt x="4148" y="24"/>
                    <a:pt x="4289" y="0"/>
                    <a:pt x="4449" y="0"/>
                  </a:cubicBezTo>
                  <a:close/>
                </a:path>
              </a:pathLst>
            </a:custGeom>
            <a:noFill/>
            <a:ln w="9525" cap="flat">
              <a:solidFill>
                <a:srgbClr val="5B9BD5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/>
            </a:p>
          </p:txBody>
        </p:sp>
        <p:pic>
          <p:nvPicPr>
            <p:cNvPr id="1033" name="Picture 9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7" y="976"/>
              <a:ext cx="3332" cy="2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34" name="Picture 10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7" y="976"/>
              <a:ext cx="3332" cy="2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1" name="Freeform 11"/>
            <p:cNvSpPr>
              <a:spLocks noEditPoints="1"/>
            </p:cNvSpPr>
            <p:nvPr/>
          </p:nvSpPr>
          <p:spPr bwMode="auto">
            <a:xfrm>
              <a:off x="506" y="999"/>
              <a:ext cx="3293" cy="231"/>
            </a:xfrm>
            <a:custGeom>
              <a:avLst/>
              <a:gdLst>
                <a:gd name="T0" fmla="*/ 2020 w 27435"/>
                <a:gd name="T1" fmla="*/ 961 h 1570"/>
                <a:gd name="T2" fmla="*/ 18987 w 27435"/>
                <a:gd name="T3" fmla="*/ 265 h 1570"/>
                <a:gd name="T4" fmla="*/ 25033 w 27435"/>
                <a:gd name="T5" fmla="*/ 990 h 1570"/>
                <a:gd name="T6" fmla="*/ 26557 w 27435"/>
                <a:gd name="T7" fmla="*/ 1105 h 1570"/>
                <a:gd name="T8" fmla="*/ 27405 w 27435"/>
                <a:gd name="T9" fmla="*/ 1538 h 1570"/>
                <a:gd name="T10" fmla="*/ 26543 w 27435"/>
                <a:gd name="T11" fmla="*/ 1550 h 1570"/>
                <a:gd name="T12" fmla="*/ 25698 w 27435"/>
                <a:gd name="T13" fmla="*/ 1538 h 1570"/>
                <a:gd name="T14" fmla="*/ 19586 w 27435"/>
                <a:gd name="T15" fmla="*/ 488 h 1570"/>
                <a:gd name="T16" fmla="*/ 18555 w 27435"/>
                <a:gd name="T17" fmla="*/ 1522 h 1570"/>
                <a:gd name="T18" fmla="*/ 17073 w 27435"/>
                <a:gd name="T19" fmla="*/ 204 h 1570"/>
                <a:gd name="T20" fmla="*/ 17536 w 27435"/>
                <a:gd name="T21" fmla="*/ 1547 h 1570"/>
                <a:gd name="T22" fmla="*/ 16651 w 27435"/>
                <a:gd name="T23" fmla="*/ 1548 h 1570"/>
                <a:gd name="T24" fmla="*/ 15850 w 27435"/>
                <a:gd name="T25" fmla="*/ 1522 h 1570"/>
                <a:gd name="T26" fmla="*/ 4148 w 27435"/>
                <a:gd name="T27" fmla="*/ 272 h 1570"/>
                <a:gd name="T28" fmla="*/ 3633 w 27435"/>
                <a:gd name="T29" fmla="*/ 934 h 1570"/>
                <a:gd name="T30" fmla="*/ 23511 w 27435"/>
                <a:gd name="T31" fmla="*/ 22 h 1570"/>
                <a:gd name="T32" fmla="*/ 23224 w 27435"/>
                <a:gd name="T33" fmla="*/ 1449 h 1570"/>
                <a:gd name="T34" fmla="*/ 22465 w 27435"/>
                <a:gd name="T35" fmla="*/ 1547 h 1570"/>
                <a:gd name="T36" fmla="*/ 23237 w 27435"/>
                <a:gd name="T37" fmla="*/ 839 h 1570"/>
                <a:gd name="T38" fmla="*/ 9418 w 27435"/>
                <a:gd name="T39" fmla="*/ 25 h 1570"/>
                <a:gd name="T40" fmla="*/ 9011 w 27435"/>
                <a:gd name="T41" fmla="*/ 1354 h 1570"/>
                <a:gd name="T42" fmla="*/ 8263 w 27435"/>
                <a:gd name="T43" fmla="*/ 1537 h 1570"/>
                <a:gd name="T44" fmla="*/ 9125 w 27435"/>
                <a:gd name="T45" fmla="*/ 936 h 1570"/>
                <a:gd name="T46" fmla="*/ 6356 w 27435"/>
                <a:gd name="T47" fmla="*/ 35 h 1570"/>
                <a:gd name="T48" fmla="*/ 5530 w 27435"/>
                <a:gd name="T49" fmla="*/ 645 h 1570"/>
                <a:gd name="T50" fmla="*/ 5138 w 27435"/>
                <a:gd name="T51" fmla="*/ 1521 h 1570"/>
                <a:gd name="T52" fmla="*/ 6067 w 27435"/>
                <a:gd name="T53" fmla="*/ 1031 h 1570"/>
                <a:gd name="T54" fmla="*/ 21664 w 27435"/>
                <a:gd name="T55" fmla="*/ 49 h 1570"/>
                <a:gd name="T56" fmla="*/ 21074 w 27435"/>
                <a:gd name="T57" fmla="*/ 1494 h 1570"/>
                <a:gd name="T58" fmla="*/ 21457 w 27435"/>
                <a:gd name="T59" fmla="*/ 20 h 1570"/>
                <a:gd name="T60" fmla="*/ 20681 w 27435"/>
                <a:gd name="T61" fmla="*/ 1514 h 1570"/>
                <a:gd name="T62" fmla="*/ 15440 w 27435"/>
                <a:gd name="T63" fmla="*/ 33 h 1570"/>
                <a:gd name="T64" fmla="*/ 15171 w 27435"/>
                <a:gd name="T65" fmla="*/ 48 h 1570"/>
                <a:gd name="T66" fmla="*/ 14670 w 27435"/>
                <a:gd name="T67" fmla="*/ 22 h 1570"/>
                <a:gd name="T68" fmla="*/ 14896 w 27435"/>
                <a:gd name="T69" fmla="*/ 1537 h 1570"/>
                <a:gd name="T70" fmla="*/ 13853 w 27435"/>
                <a:gd name="T71" fmla="*/ 1537 h 1570"/>
                <a:gd name="T72" fmla="*/ 12294 w 27435"/>
                <a:gd name="T73" fmla="*/ 1122 h 1570"/>
                <a:gd name="T74" fmla="*/ 11668 w 27435"/>
                <a:gd name="T75" fmla="*/ 1325 h 1570"/>
                <a:gd name="T76" fmla="*/ 11992 w 27435"/>
                <a:gd name="T77" fmla="*/ 46 h 1570"/>
                <a:gd name="T78" fmla="*/ 11310 w 27435"/>
                <a:gd name="T79" fmla="*/ 1550 h 1570"/>
                <a:gd name="T80" fmla="*/ 7504 w 27435"/>
                <a:gd name="T81" fmla="*/ 49 h 1570"/>
                <a:gd name="T82" fmla="*/ 6914 w 27435"/>
                <a:gd name="T83" fmla="*/ 1494 h 1570"/>
                <a:gd name="T84" fmla="*/ 7297 w 27435"/>
                <a:gd name="T85" fmla="*/ 20 h 1570"/>
                <a:gd name="T86" fmla="*/ 4467 w 27435"/>
                <a:gd name="T87" fmla="*/ 1522 h 1570"/>
                <a:gd name="T88" fmla="*/ 2519 w 27435"/>
                <a:gd name="T89" fmla="*/ 1495 h 1570"/>
                <a:gd name="T90" fmla="*/ 1341 w 27435"/>
                <a:gd name="T91" fmla="*/ 1548 h 1570"/>
                <a:gd name="T92" fmla="*/ 10712 w 27435"/>
                <a:gd name="T93" fmla="*/ 41 h 1570"/>
                <a:gd name="T94" fmla="*/ 10636 w 27435"/>
                <a:gd name="T95" fmla="*/ 282 h 1570"/>
                <a:gd name="T96" fmla="*/ 10861 w 27435"/>
                <a:gd name="T97" fmla="*/ 1184 h 1570"/>
                <a:gd name="T98" fmla="*/ 10174 w 27435"/>
                <a:gd name="T99" fmla="*/ 1520 h 1570"/>
                <a:gd name="T100" fmla="*/ 25329 w 27435"/>
                <a:gd name="T101" fmla="*/ 1105 h 1570"/>
                <a:gd name="T102" fmla="*/ 13202 w 27435"/>
                <a:gd name="T103" fmla="*/ 8 h 1570"/>
                <a:gd name="T104" fmla="*/ 13313 w 27435"/>
                <a:gd name="T105" fmla="*/ 291 h 1570"/>
                <a:gd name="T106" fmla="*/ 13522 w 27435"/>
                <a:gd name="T107" fmla="*/ 930 h 1570"/>
                <a:gd name="T108" fmla="*/ 12570 w 27435"/>
                <a:gd name="T109" fmla="*/ 1226 h 1570"/>
                <a:gd name="T110" fmla="*/ 13027 w 27435"/>
                <a:gd name="T111" fmla="*/ 921 h 1570"/>
                <a:gd name="T112" fmla="*/ 826 w 27435"/>
                <a:gd name="T113" fmla="*/ 62 h 1570"/>
                <a:gd name="T114" fmla="*/ 539 w 27435"/>
                <a:gd name="T115" fmla="*/ 240 h 1570"/>
                <a:gd name="T116" fmla="*/ 946 w 27435"/>
                <a:gd name="T117" fmla="*/ 1299 h 1570"/>
                <a:gd name="T118" fmla="*/ 45 w 27435"/>
                <a:gd name="T119" fmla="*/ 1198 h 1570"/>
                <a:gd name="T120" fmla="*/ 230 w 27435"/>
                <a:gd name="T121" fmla="*/ 803 h 15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27435" h="1570">
                  <a:moveTo>
                    <a:pt x="21453" y="317"/>
                  </a:moveTo>
                  <a:lnTo>
                    <a:pt x="21238" y="961"/>
                  </a:lnTo>
                  <a:lnTo>
                    <a:pt x="21668" y="961"/>
                  </a:lnTo>
                  <a:lnTo>
                    <a:pt x="21454" y="317"/>
                  </a:lnTo>
                  <a:lnTo>
                    <a:pt x="21453" y="317"/>
                  </a:lnTo>
                  <a:close/>
                  <a:moveTo>
                    <a:pt x="7293" y="317"/>
                  </a:moveTo>
                  <a:lnTo>
                    <a:pt x="7078" y="961"/>
                  </a:lnTo>
                  <a:lnTo>
                    <a:pt x="7508" y="961"/>
                  </a:lnTo>
                  <a:lnTo>
                    <a:pt x="7294" y="317"/>
                  </a:lnTo>
                  <a:lnTo>
                    <a:pt x="7293" y="317"/>
                  </a:lnTo>
                  <a:close/>
                  <a:moveTo>
                    <a:pt x="1805" y="317"/>
                  </a:moveTo>
                  <a:lnTo>
                    <a:pt x="1590" y="961"/>
                  </a:lnTo>
                  <a:lnTo>
                    <a:pt x="2020" y="961"/>
                  </a:lnTo>
                  <a:lnTo>
                    <a:pt x="1806" y="317"/>
                  </a:lnTo>
                  <a:lnTo>
                    <a:pt x="1805" y="317"/>
                  </a:lnTo>
                  <a:close/>
                  <a:moveTo>
                    <a:pt x="18856" y="265"/>
                  </a:moveTo>
                  <a:lnTo>
                    <a:pt x="18856" y="779"/>
                  </a:lnTo>
                  <a:lnTo>
                    <a:pt x="18994" y="779"/>
                  </a:lnTo>
                  <a:cubicBezTo>
                    <a:pt x="19043" y="779"/>
                    <a:pt x="19085" y="773"/>
                    <a:pt x="19118" y="759"/>
                  </a:cubicBezTo>
                  <a:cubicBezTo>
                    <a:pt x="19151" y="746"/>
                    <a:pt x="19178" y="728"/>
                    <a:pt x="19199" y="704"/>
                  </a:cubicBezTo>
                  <a:cubicBezTo>
                    <a:pt x="19220" y="680"/>
                    <a:pt x="19236" y="651"/>
                    <a:pt x="19247" y="618"/>
                  </a:cubicBezTo>
                  <a:cubicBezTo>
                    <a:pt x="19258" y="585"/>
                    <a:pt x="19264" y="549"/>
                    <a:pt x="19264" y="510"/>
                  </a:cubicBezTo>
                  <a:cubicBezTo>
                    <a:pt x="19264" y="457"/>
                    <a:pt x="19254" y="413"/>
                    <a:pt x="19236" y="379"/>
                  </a:cubicBezTo>
                  <a:cubicBezTo>
                    <a:pt x="19217" y="344"/>
                    <a:pt x="19194" y="319"/>
                    <a:pt x="19166" y="302"/>
                  </a:cubicBezTo>
                  <a:cubicBezTo>
                    <a:pt x="19139" y="286"/>
                    <a:pt x="19110" y="276"/>
                    <a:pt x="19080" y="271"/>
                  </a:cubicBezTo>
                  <a:cubicBezTo>
                    <a:pt x="19050" y="267"/>
                    <a:pt x="19019" y="265"/>
                    <a:pt x="18987" y="265"/>
                  </a:cubicBezTo>
                  <a:lnTo>
                    <a:pt x="18856" y="265"/>
                  </a:lnTo>
                  <a:close/>
                  <a:moveTo>
                    <a:pt x="24662" y="253"/>
                  </a:moveTo>
                  <a:cubicBezTo>
                    <a:pt x="24586" y="253"/>
                    <a:pt x="24523" y="267"/>
                    <a:pt x="24472" y="296"/>
                  </a:cubicBezTo>
                  <a:cubicBezTo>
                    <a:pt x="24421" y="325"/>
                    <a:pt x="24380" y="363"/>
                    <a:pt x="24349" y="410"/>
                  </a:cubicBezTo>
                  <a:cubicBezTo>
                    <a:pt x="24318" y="458"/>
                    <a:pt x="24296" y="514"/>
                    <a:pt x="24283" y="577"/>
                  </a:cubicBezTo>
                  <a:cubicBezTo>
                    <a:pt x="24270" y="641"/>
                    <a:pt x="24264" y="708"/>
                    <a:pt x="24264" y="779"/>
                  </a:cubicBezTo>
                  <a:cubicBezTo>
                    <a:pt x="24264" y="862"/>
                    <a:pt x="24270" y="937"/>
                    <a:pt x="24282" y="1003"/>
                  </a:cubicBezTo>
                  <a:cubicBezTo>
                    <a:pt x="24295" y="1069"/>
                    <a:pt x="24316" y="1125"/>
                    <a:pt x="24346" y="1172"/>
                  </a:cubicBezTo>
                  <a:cubicBezTo>
                    <a:pt x="24375" y="1219"/>
                    <a:pt x="24415" y="1255"/>
                    <a:pt x="24465" y="1279"/>
                  </a:cubicBezTo>
                  <a:cubicBezTo>
                    <a:pt x="24515" y="1304"/>
                    <a:pt x="24578" y="1316"/>
                    <a:pt x="24654" y="1316"/>
                  </a:cubicBezTo>
                  <a:cubicBezTo>
                    <a:pt x="24730" y="1316"/>
                    <a:pt x="24793" y="1302"/>
                    <a:pt x="24844" y="1274"/>
                  </a:cubicBezTo>
                  <a:cubicBezTo>
                    <a:pt x="24895" y="1246"/>
                    <a:pt x="24936" y="1208"/>
                    <a:pt x="24967" y="1159"/>
                  </a:cubicBezTo>
                  <a:cubicBezTo>
                    <a:pt x="24998" y="1111"/>
                    <a:pt x="25020" y="1054"/>
                    <a:pt x="25033" y="990"/>
                  </a:cubicBezTo>
                  <a:cubicBezTo>
                    <a:pt x="25046" y="925"/>
                    <a:pt x="25052" y="857"/>
                    <a:pt x="25052" y="784"/>
                  </a:cubicBezTo>
                  <a:cubicBezTo>
                    <a:pt x="25052" y="704"/>
                    <a:pt x="25046" y="632"/>
                    <a:pt x="25034" y="567"/>
                  </a:cubicBezTo>
                  <a:cubicBezTo>
                    <a:pt x="25021" y="501"/>
                    <a:pt x="25000" y="446"/>
                    <a:pt x="24970" y="399"/>
                  </a:cubicBezTo>
                  <a:cubicBezTo>
                    <a:pt x="24940" y="353"/>
                    <a:pt x="24900" y="317"/>
                    <a:pt x="24850" y="291"/>
                  </a:cubicBezTo>
                  <a:cubicBezTo>
                    <a:pt x="24800" y="266"/>
                    <a:pt x="24737" y="253"/>
                    <a:pt x="24662" y="253"/>
                  </a:cubicBezTo>
                  <a:close/>
                  <a:moveTo>
                    <a:pt x="25784" y="27"/>
                  </a:moveTo>
                  <a:lnTo>
                    <a:pt x="25985" y="27"/>
                  </a:lnTo>
                  <a:cubicBezTo>
                    <a:pt x="26021" y="27"/>
                    <a:pt x="26052" y="30"/>
                    <a:pt x="26078" y="36"/>
                  </a:cubicBezTo>
                  <a:cubicBezTo>
                    <a:pt x="26104" y="42"/>
                    <a:pt x="26126" y="51"/>
                    <a:pt x="26145" y="65"/>
                  </a:cubicBezTo>
                  <a:cubicBezTo>
                    <a:pt x="26163" y="79"/>
                    <a:pt x="26179" y="97"/>
                    <a:pt x="26192" y="119"/>
                  </a:cubicBezTo>
                  <a:cubicBezTo>
                    <a:pt x="26204" y="141"/>
                    <a:pt x="26215" y="169"/>
                    <a:pt x="26224" y="202"/>
                  </a:cubicBezTo>
                  <a:lnTo>
                    <a:pt x="26552" y="1105"/>
                  </a:lnTo>
                  <a:lnTo>
                    <a:pt x="26557" y="1105"/>
                  </a:lnTo>
                  <a:lnTo>
                    <a:pt x="26897" y="204"/>
                  </a:lnTo>
                  <a:cubicBezTo>
                    <a:pt x="26907" y="171"/>
                    <a:pt x="26918" y="143"/>
                    <a:pt x="26930" y="121"/>
                  </a:cubicBezTo>
                  <a:cubicBezTo>
                    <a:pt x="26943" y="98"/>
                    <a:pt x="26957" y="80"/>
                    <a:pt x="26973" y="66"/>
                  </a:cubicBezTo>
                  <a:cubicBezTo>
                    <a:pt x="26989" y="52"/>
                    <a:pt x="27008" y="42"/>
                    <a:pt x="27029" y="36"/>
                  </a:cubicBezTo>
                  <a:cubicBezTo>
                    <a:pt x="27051" y="30"/>
                    <a:pt x="27077" y="27"/>
                    <a:pt x="27106" y="27"/>
                  </a:cubicBezTo>
                  <a:lnTo>
                    <a:pt x="27313" y="27"/>
                  </a:lnTo>
                  <a:cubicBezTo>
                    <a:pt x="27334" y="27"/>
                    <a:pt x="27352" y="30"/>
                    <a:pt x="27368" y="35"/>
                  </a:cubicBezTo>
                  <a:cubicBezTo>
                    <a:pt x="27383" y="41"/>
                    <a:pt x="27395" y="49"/>
                    <a:pt x="27405" y="59"/>
                  </a:cubicBezTo>
                  <a:cubicBezTo>
                    <a:pt x="27415" y="70"/>
                    <a:pt x="27422" y="83"/>
                    <a:pt x="27427" y="98"/>
                  </a:cubicBezTo>
                  <a:cubicBezTo>
                    <a:pt x="27432" y="113"/>
                    <a:pt x="27435" y="131"/>
                    <a:pt x="27435" y="150"/>
                  </a:cubicBezTo>
                  <a:lnTo>
                    <a:pt x="27435" y="1501"/>
                  </a:lnTo>
                  <a:cubicBezTo>
                    <a:pt x="27435" y="1509"/>
                    <a:pt x="27433" y="1516"/>
                    <a:pt x="27428" y="1522"/>
                  </a:cubicBezTo>
                  <a:cubicBezTo>
                    <a:pt x="27424" y="1529"/>
                    <a:pt x="27416" y="1534"/>
                    <a:pt x="27405" y="1538"/>
                  </a:cubicBezTo>
                  <a:cubicBezTo>
                    <a:pt x="27394" y="1542"/>
                    <a:pt x="27379" y="1545"/>
                    <a:pt x="27360" y="1547"/>
                  </a:cubicBezTo>
                  <a:cubicBezTo>
                    <a:pt x="27341" y="1549"/>
                    <a:pt x="27317" y="1550"/>
                    <a:pt x="27288" y="1550"/>
                  </a:cubicBezTo>
                  <a:cubicBezTo>
                    <a:pt x="27260" y="1550"/>
                    <a:pt x="27237" y="1549"/>
                    <a:pt x="27218" y="1547"/>
                  </a:cubicBezTo>
                  <a:cubicBezTo>
                    <a:pt x="27199" y="1545"/>
                    <a:pt x="27185" y="1542"/>
                    <a:pt x="27174" y="1538"/>
                  </a:cubicBezTo>
                  <a:cubicBezTo>
                    <a:pt x="27163" y="1534"/>
                    <a:pt x="27155" y="1529"/>
                    <a:pt x="27150" y="1522"/>
                  </a:cubicBezTo>
                  <a:cubicBezTo>
                    <a:pt x="27145" y="1516"/>
                    <a:pt x="27143" y="1509"/>
                    <a:pt x="27143" y="1501"/>
                  </a:cubicBezTo>
                  <a:lnTo>
                    <a:pt x="27143" y="267"/>
                  </a:lnTo>
                  <a:lnTo>
                    <a:pt x="27141" y="267"/>
                  </a:lnTo>
                  <a:lnTo>
                    <a:pt x="26701" y="1500"/>
                  </a:lnTo>
                  <a:cubicBezTo>
                    <a:pt x="26698" y="1510"/>
                    <a:pt x="26693" y="1519"/>
                    <a:pt x="26686" y="1525"/>
                  </a:cubicBezTo>
                  <a:cubicBezTo>
                    <a:pt x="26679" y="1532"/>
                    <a:pt x="26669" y="1537"/>
                    <a:pt x="26657" y="1541"/>
                  </a:cubicBezTo>
                  <a:cubicBezTo>
                    <a:pt x="26645" y="1545"/>
                    <a:pt x="26630" y="1548"/>
                    <a:pt x="26611" y="1549"/>
                  </a:cubicBezTo>
                  <a:cubicBezTo>
                    <a:pt x="26592" y="1550"/>
                    <a:pt x="26570" y="1550"/>
                    <a:pt x="26543" y="1550"/>
                  </a:cubicBezTo>
                  <a:cubicBezTo>
                    <a:pt x="26517" y="1550"/>
                    <a:pt x="26494" y="1550"/>
                    <a:pt x="26475" y="1548"/>
                  </a:cubicBezTo>
                  <a:cubicBezTo>
                    <a:pt x="26456" y="1546"/>
                    <a:pt x="26441" y="1542"/>
                    <a:pt x="26429" y="1538"/>
                  </a:cubicBezTo>
                  <a:cubicBezTo>
                    <a:pt x="26417" y="1534"/>
                    <a:pt x="26407" y="1529"/>
                    <a:pt x="26400" y="1522"/>
                  </a:cubicBezTo>
                  <a:cubicBezTo>
                    <a:pt x="26393" y="1516"/>
                    <a:pt x="26388" y="1509"/>
                    <a:pt x="26386" y="1500"/>
                  </a:cubicBezTo>
                  <a:lnTo>
                    <a:pt x="25962" y="267"/>
                  </a:lnTo>
                  <a:lnTo>
                    <a:pt x="25960" y="267"/>
                  </a:lnTo>
                  <a:lnTo>
                    <a:pt x="25960" y="1501"/>
                  </a:lnTo>
                  <a:cubicBezTo>
                    <a:pt x="25960" y="1509"/>
                    <a:pt x="25957" y="1516"/>
                    <a:pt x="25953" y="1522"/>
                  </a:cubicBezTo>
                  <a:cubicBezTo>
                    <a:pt x="25949" y="1529"/>
                    <a:pt x="25941" y="1534"/>
                    <a:pt x="25929" y="1538"/>
                  </a:cubicBezTo>
                  <a:cubicBezTo>
                    <a:pt x="25917" y="1542"/>
                    <a:pt x="25902" y="1545"/>
                    <a:pt x="25884" y="1547"/>
                  </a:cubicBezTo>
                  <a:cubicBezTo>
                    <a:pt x="25866" y="1549"/>
                    <a:pt x="25842" y="1550"/>
                    <a:pt x="25813" y="1550"/>
                  </a:cubicBezTo>
                  <a:cubicBezTo>
                    <a:pt x="25785" y="1550"/>
                    <a:pt x="25761" y="1549"/>
                    <a:pt x="25743" y="1547"/>
                  </a:cubicBezTo>
                  <a:cubicBezTo>
                    <a:pt x="25724" y="1545"/>
                    <a:pt x="25709" y="1542"/>
                    <a:pt x="25698" y="1538"/>
                  </a:cubicBezTo>
                  <a:cubicBezTo>
                    <a:pt x="25686" y="1534"/>
                    <a:pt x="25678" y="1529"/>
                    <a:pt x="25674" y="1522"/>
                  </a:cubicBezTo>
                  <a:cubicBezTo>
                    <a:pt x="25670" y="1516"/>
                    <a:pt x="25668" y="1509"/>
                    <a:pt x="25668" y="1501"/>
                  </a:cubicBezTo>
                  <a:lnTo>
                    <a:pt x="25668" y="150"/>
                  </a:lnTo>
                  <a:cubicBezTo>
                    <a:pt x="25668" y="110"/>
                    <a:pt x="25678" y="80"/>
                    <a:pt x="25699" y="59"/>
                  </a:cubicBezTo>
                  <a:cubicBezTo>
                    <a:pt x="25720" y="38"/>
                    <a:pt x="25749" y="27"/>
                    <a:pt x="25784" y="27"/>
                  </a:cubicBezTo>
                  <a:close/>
                  <a:moveTo>
                    <a:pt x="18652" y="27"/>
                  </a:moveTo>
                  <a:lnTo>
                    <a:pt x="19009" y="27"/>
                  </a:lnTo>
                  <a:cubicBezTo>
                    <a:pt x="19045" y="27"/>
                    <a:pt x="19080" y="28"/>
                    <a:pt x="19112" y="31"/>
                  </a:cubicBezTo>
                  <a:cubicBezTo>
                    <a:pt x="19144" y="34"/>
                    <a:pt x="19183" y="40"/>
                    <a:pt x="19229" y="49"/>
                  </a:cubicBezTo>
                  <a:cubicBezTo>
                    <a:pt x="19274" y="58"/>
                    <a:pt x="19320" y="74"/>
                    <a:pt x="19366" y="99"/>
                  </a:cubicBezTo>
                  <a:cubicBezTo>
                    <a:pt x="19413" y="123"/>
                    <a:pt x="19452" y="153"/>
                    <a:pt x="19485" y="191"/>
                  </a:cubicBezTo>
                  <a:cubicBezTo>
                    <a:pt x="19518" y="228"/>
                    <a:pt x="19543" y="271"/>
                    <a:pt x="19560" y="321"/>
                  </a:cubicBezTo>
                  <a:cubicBezTo>
                    <a:pt x="19577" y="370"/>
                    <a:pt x="19586" y="426"/>
                    <a:pt x="19586" y="488"/>
                  </a:cubicBezTo>
                  <a:cubicBezTo>
                    <a:pt x="19586" y="573"/>
                    <a:pt x="19573" y="648"/>
                    <a:pt x="19546" y="714"/>
                  </a:cubicBezTo>
                  <a:cubicBezTo>
                    <a:pt x="19520" y="779"/>
                    <a:pt x="19481" y="835"/>
                    <a:pt x="19430" y="880"/>
                  </a:cubicBezTo>
                  <a:cubicBezTo>
                    <a:pt x="19379" y="925"/>
                    <a:pt x="19317" y="959"/>
                    <a:pt x="19243" y="982"/>
                  </a:cubicBezTo>
                  <a:cubicBezTo>
                    <a:pt x="19169" y="1006"/>
                    <a:pt x="19082" y="1017"/>
                    <a:pt x="18982" y="1017"/>
                  </a:cubicBezTo>
                  <a:lnTo>
                    <a:pt x="18856" y="1017"/>
                  </a:lnTo>
                  <a:lnTo>
                    <a:pt x="18856" y="1501"/>
                  </a:lnTo>
                  <a:cubicBezTo>
                    <a:pt x="18856" y="1509"/>
                    <a:pt x="18853" y="1516"/>
                    <a:pt x="18848" y="1522"/>
                  </a:cubicBezTo>
                  <a:cubicBezTo>
                    <a:pt x="18843" y="1529"/>
                    <a:pt x="18835" y="1534"/>
                    <a:pt x="18823" y="1538"/>
                  </a:cubicBezTo>
                  <a:cubicBezTo>
                    <a:pt x="18811" y="1542"/>
                    <a:pt x="18796" y="1545"/>
                    <a:pt x="18776" y="1547"/>
                  </a:cubicBezTo>
                  <a:cubicBezTo>
                    <a:pt x="18757" y="1549"/>
                    <a:pt x="18732" y="1550"/>
                    <a:pt x="18701" y="1550"/>
                  </a:cubicBezTo>
                  <a:cubicBezTo>
                    <a:pt x="18672" y="1550"/>
                    <a:pt x="18647" y="1549"/>
                    <a:pt x="18627" y="1547"/>
                  </a:cubicBezTo>
                  <a:cubicBezTo>
                    <a:pt x="18607" y="1545"/>
                    <a:pt x="18591" y="1542"/>
                    <a:pt x="18579" y="1538"/>
                  </a:cubicBezTo>
                  <a:cubicBezTo>
                    <a:pt x="18568" y="1534"/>
                    <a:pt x="18559" y="1529"/>
                    <a:pt x="18555" y="1522"/>
                  </a:cubicBezTo>
                  <a:cubicBezTo>
                    <a:pt x="18550" y="1516"/>
                    <a:pt x="18548" y="1509"/>
                    <a:pt x="18548" y="1501"/>
                  </a:cubicBezTo>
                  <a:lnTo>
                    <a:pt x="18548" y="137"/>
                  </a:lnTo>
                  <a:cubicBezTo>
                    <a:pt x="18548" y="101"/>
                    <a:pt x="18557" y="73"/>
                    <a:pt x="18576" y="55"/>
                  </a:cubicBezTo>
                  <a:cubicBezTo>
                    <a:pt x="18596" y="36"/>
                    <a:pt x="18621" y="27"/>
                    <a:pt x="18652" y="27"/>
                  </a:cubicBezTo>
                  <a:close/>
                  <a:moveTo>
                    <a:pt x="15960" y="27"/>
                  </a:moveTo>
                  <a:lnTo>
                    <a:pt x="16161" y="27"/>
                  </a:lnTo>
                  <a:cubicBezTo>
                    <a:pt x="16197" y="27"/>
                    <a:pt x="16228" y="30"/>
                    <a:pt x="16254" y="36"/>
                  </a:cubicBezTo>
                  <a:cubicBezTo>
                    <a:pt x="16280" y="42"/>
                    <a:pt x="16302" y="51"/>
                    <a:pt x="16321" y="65"/>
                  </a:cubicBezTo>
                  <a:cubicBezTo>
                    <a:pt x="16339" y="79"/>
                    <a:pt x="16355" y="97"/>
                    <a:pt x="16368" y="119"/>
                  </a:cubicBezTo>
                  <a:cubicBezTo>
                    <a:pt x="16380" y="141"/>
                    <a:pt x="16391" y="169"/>
                    <a:pt x="16400" y="202"/>
                  </a:cubicBezTo>
                  <a:lnTo>
                    <a:pt x="16728" y="1105"/>
                  </a:lnTo>
                  <a:lnTo>
                    <a:pt x="16733" y="1105"/>
                  </a:lnTo>
                  <a:lnTo>
                    <a:pt x="17073" y="204"/>
                  </a:lnTo>
                  <a:cubicBezTo>
                    <a:pt x="17083" y="171"/>
                    <a:pt x="17094" y="143"/>
                    <a:pt x="17106" y="121"/>
                  </a:cubicBezTo>
                  <a:cubicBezTo>
                    <a:pt x="17119" y="98"/>
                    <a:pt x="17133" y="80"/>
                    <a:pt x="17149" y="66"/>
                  </a:cubicBezTo>
                  <a:cubicBezTo>
                    <a:pt x="17165" y="52"/>
                    <a:pt x="17184" y="42"/>
                    <a:pt x="17205" y="36"/>
                  </a:cubicBezTo>
                  <a:cubicBezTo>
                    <a:pt x="17227" y="30"/>
                    <a:pt x="17253" y="27"/>
                    <a:pt x="17282" y="27"/>
                  </a:cubicBezTo>
                  <a:lnTo>
                    <a:pt x="17489" y="27"/>
                  </a:lnTo>
                  <a:cubicBezTo>
                    <a:pt x="17510" y="27"/>
                    <a:pt x="17528" y="30"/>
                    <a:pt x="17544" y="35"/>
                  </a:cubicBezTo>
                  <a:cubicBezTo>
                    <a:pt x="17559" y="41"/>
                    <a:pt x="17571" y="49"/>
                    <a:pt x="17581" y="59"/>
                  </a:cubicBezTo>
                  <a:cubicBezTo>
                    <a:pt x="17591" y="70"/>
                    <a:pt x="17598" y="83"/>
                    <a:pt x="17603" y="98"/>
                  </a:cubicBezTo>
                  <a:cubicBezTo>
                    <a:pt x="17608" y="113"/>
                    <a:pt x="17611" y="131"/>
                    <a:pt x="17611" y="150"/>
                  </a:cubicBezTo>
                  <a:lnTo>
                    <a:pt x="17611" y="1501"/>
                  </a:lnTo>
                  <a:cubicBezTo>
                    <a:pt x="17611" y="1509"/>
                    <a:pt x="17609" y="1516"/>
                    <a:pt x="17604" y="1522"/>
                  </a:cubicBezTo>
                  <a:cubicBezTo>
                    <a:pt x="17600" y="1529"/>
                    <a:pt x="17592" y="1534"/>
                    <a:pt x="17581" y="1538"/>
                  </a:cubicBezTo>
                  <a:cubicBezTo>
                    <a:pt x="17570" y="1542"/>
                    <a:pt x="17555" y="1545"/>
                    <a:pt x="17536" y="1547"/>
                  </a:cubicBezTo>
                  <a:cubicBezTo>
                    <a:pt x="17517" y="1549"/>
                    <a:pt x="17493" y="1550"/>
                    <a:pt x="17464" y="1550"/>
                  </a:cubicBezTo>
                  <a:cubicBezTo>
                    <a:pt x="17436" y="1550"/>
                    <a:pt x="17413" y="1549"/>
                    <a:pt x="17394" y="1547"/>
                  </a:cubicBezTo>
                  <a:cubicBezTo>
                    <a:pt x="17375" y="1545"/>
                    <a:pt x="17361" y="1542"/>
                    <a:pt x="17350" y="1538"/>
                  </a:cubicBezTo>
                  <a:cubicBezTo>
                    <a:pt x="17339" y="1534"/>
                    <a:pt x="17331" y="1529"/>
                    <a:pt x="17326" y="1522"/>
                  </a:cubicBezTo>
                  <a:cubicBezTo>
                    <a:pt x="17321" y="1516"/>
                    <a:pt x="17319" y="1509"/>
                    <a:pt x="17319" y="1501"/>
                  </a:cubicBezTo>
                  <a:lnTo>
                    <a:pt x="17319" y="267"/>
                  </a:lnTo>
                  <a:lnTo>
                    <a:pt x="17317" y="267"/>
                  </a:lnTo>
                  <a:lnTo>
                    <a:pt x="16877" y="1500"/>
                  </a:lnTo>
                  <a:cubicBezTo>
                    <a:pt x="16874" y="1510"/>
                    <a:pt x="16869" y="1519"/>
                    <a:pt x="16862" y="1525"/>
                  </a:cubicBezTo>
                  <a:cubicBezTo>
                    <a:pt x="16855" y="1532"/>
                    <a:pt x="16845" y="1537"/>
                    <a:pt x="16833" y="1541"/>
                  </a:cubicBezTo>
                  <a:cubicBezTo>
                    <a:pt x="16821" y="1545"/>
                    <a:pt x="16806" y="1548"/>
                    <a:pt x="16787" y="1549"/>
                  </a:cubicBezTo>
                  <a:cubicBezTo>
                    <a:pt x="16768" y="1550"/>
                    <a:pt x="16746" y="1550"/>
                    <a:pt x="16719" y="1550"/>
                  </a:cubicBezTo>
                  <a:cubicBezTo>
                    <a:pt x="16693" y="1550"/>
                    <a:pt x="16670" y="1550"/>
                    <a:pt x="16651" y="1548"/>
                  </a:cubicBezTo>
                  <a:cubicBezTo>
                    <a:pt x="16632" y="1546"/>
                    <a:pt x="16617" y="1542"/>
                    <a:pt x="16605" y="1538"/>
                  </a:cubicBezTo>
                  <a:cubicBezTo>
                    <a:pt x="16593" y="1534"/>
                    <a:pt x="16583" y="1529"/>
                    <a:pt x="16576" y="1522"/>
                  </a:cubicBezTo>
                  <a:cubicBezTo>
                    <a:pt x="16569" y="1516"/>
                    <a:pt x="16564" y="1509"/>
                    <a:pt x="16562" y="1500"/>
                  </a:cubicBezTo>
                  <a:lnTo>
                    <a:pt x="16138" y="267"/>
                  </a:lnTo>
                  <a:lnTo>
                    <a:pt x="16136" y="267"/>
                  </a:lnTo>
                  <a:lnTo>
                    <a:pt x="16136" y="1501"/>
                  </a:lnTo>
                  <a:cubicBezTo>
                    <a:pt x="16136" y="1509"/>
                    <a:pt x="16133" y="1516"/>
                    <a:pt x="16129" y="1522"/>
                  </a:cubicBezTo>
                  <a:cubicBezTo>
                    <a:pt x="16125" y="1529"/>
                    <a:pt x="16117" y="1534"/>
                    <a:pt x="16105" y="1538"/>
                  </a:cubicBezTo>
                  <a:cubicBezTo>
                    <a:pt x="16093" y="1542"/>
                    <a:pt x="16078" y="1545"/>
                    <a:pt x="16060" y="1547"/>
                  </a:cubicBezTo>
                  <a:cubicBezTo>
                    <a:pt x="16042" y="1549"/>
                    <a:pt x="16018" y="1550"/>
                    <a:pt x="15989" y="1550"/>
                  </a:cubicBezTo>
                  <a:cubicBezTo>
                    <a:pt x="15961" y="1550"/>
                    <a:pt x="15937" y="1549"/>
                    <a:pt x="15919" y="1547"/>
                  </a:cubicBezTo>
                  <a:cubicBezTo>
                    <a:pt x="15900" y="1545"/>
                    <a:pt x="15885" y="1542"/>
                    <a:pt x="15874" y="1538"/>
                  </a:cubicBezTo>
                  <a:cubicBezTo>
                    <a:pt x="15862" y="1534"/>
                    <a:pt x="15854" y="1529"/>
                    <a:pt x="15850" y="1522"/>
                  </a:cubicBezTo>
                  <a:cubicBezTo>
                    <a:pt x="15846" y="1516"/>
                    <a:pt x="15844" y="1509"/>
                    <a:pt x="15844" y="1501"/>
                  </a:cubicBezTo>
                  <a:lnTo>
                    <a:pt x="15844" y="150"/>
                  </a:lnTo>
                  <a:cubicBezTo>
                    <a:pt x="15844" y="110"/>
                    <a:pt x="15854" y="80"/>
                    <a:pt x="15875" y="59"/>
                  </a:cubicBezTo>
                  <a:cubicBezTo>
                    <a:pt x="15896" y="38"/>
                    <a:pt x="15925" y="27"/>
                    <a:pt x="15960" y="27"/>
                  </a:cubicBezTo>
                  <a:close/>
                  <a:moveTo>
                    <a:pt x="3415" y="27"/>
                  </a:moveTo>
                  <a:lnTo>
                    <a:pt x="4129" y="27"/>
                  </a:lnTo>
                  <a:cubicBezTo>
                    <a:pt x="4136" y="27"/>
                    <a:pt x="4142" y="29"/>
                    <a:pt x="4148" y="34"/>
                  </a:cubicBezTo>
                  <a:cubicBezTo>
                    <a:pt x="4153" y="38"/>
                    <a:pt x="4158" y="45"/>
                    <a:pt x="4162" y="55"/>
                  </a:cubicBezTo>
                  <a:cubicBezTo>
                    <a:pt x="4166" y="64"/>
                    <a:pt x="4170" y="77"/>
                    <a:pt x="4172" y="94"/>
                  </a:cubicBezTo>
                  <a:cubicBezTo>
                    <a:pt x="4174" y="110"/>
                    <a:pt x="4174" y="130"/>
                    <a:pt x="4174" y="154"/>
                  </a:cubicBezTo>
                  <a:cubicBezTo>
                    <a:pt x="4174" y="177"/>
                    <a:pt x="4174" y="197"/>
                    <a:pt x="4172" y="213"/>
                  </a:cubicBezTo>
                  <a:cubicBezTo>
                    <a:pt x="4170" y="229"/>
                    <a:pt x="4166" y="242"/>
                    <a:pt x="4162" y="251"/>
                  </a:cubicBezTo>
                  <a:cubicBezTo>
                    <a:pt x="4158" y="260"/>
                    <a:pt x="4153" y="267"/>
                    <a:pt x="4148" y="272"/>
                  </a:cubicBezTo>
                  <a:cubicBezTo>
                    <a:pt x="4142" y="277"/>
                    <a:pt x="4136" y="279"/>
                    <a:pt x="4129" y="279"/>
                  </a:cubicBezTo>
                  <a:lnTo>
                    <a:pt x="3633" y="279"/>
                  </a:lnTo>
                  <a:lnTo>
                    <a:pt x="3633" y="687"/>
                  </a:lnTo>
                  <a:lnTo>
                    <a:pt x="4098" y="687"/>
                  </a:lnTo>
                  <a:cubicBezTo>
                    <a:pt x="4105" y="687"/>
                    <a:pt x="4112" y="689"/>
                    <a:pt x="4117" y="693"/>
                  </a:cubicBezTo>
                  <a:cubicBezTo>
                    <a:pt x="4123" y="697"/>
                    <a:pt x="4127" y="703"/>
                    <a:pt x="4132" y="713"/>
                  </a:cubicBezTo>
                  <a:cubicBezTo>
                    <a:pt x="4136" y="722"/>
                    <a:pt x="4139" y="734"/>
                    <a:pt x="4141" y="750"/>
                  </a:cubicBezTo>
                  <a:cubicBezTo>
                    <a:pt x="4143" y="766"/>
                    <a:pt x="4144" y="785"/>
                    <a:pt x="4144" y="809"/>
                  </a:cubicBezTo>
                  <a:cubicBezTo>
                    <a:pt x="4144" y="832"/>
                    <a:pt x="4143" y="852"/>
                    <a:pt x="4141" y="867"/>
                  </a:cubicBezTo>
                  <a:cubicBezTo>
                    <a:pt x="4139" y="883"/>
                    <a:pt x="4136" y="896"/>
                    <a:pt x="4132" y="906"/>
                  </a:cubicBezTo>
                  <a:cubicBezTo>
                    <a:pt x="4127" y="916"/>
                    <a:pt x="4123" y="923"/>
                    <a:pt x="4117" y="928"/>
                  </a:cubicBezTo>
                  <a:cubicBezTo>
                    <a:pt x="4112" y="932"/>
                    <a:pt x="4105" y="934"/>
                    <a:pt x="4098" y="934"/>
                  </a:cubicBezTo>
                  <a:lnTo>
                    <a:pt x="3633" y="934"/>
                  </a:lnTo>
                  <a:lnTo>
                    <a:pt x="3633" y="1499"/>
                  </a:lnTo>
                  <a:cubicBezTo>
                    <a:pt x="3633" y="1508"/>
                    <a:pt x="3631" y="1515"/>
                    <a:pt x="3626" y="1521"/>
                  </a:cubicBezTo>
                  <a:cubicBezTo>
                    <a:pt x="3621" y="1527"/>
                    <a:pt x="3613" y="1533"/>
                    <a:pt x="3601" y="1537"/>
                  </a:cubicBezTo>
                  <a:cubicBezTo>
                    <a:pt x="3589" y="1541"/>
                    <a:pt x="3573" y="1545"/>
                    <a:pt x="3553" y="1547"/>
                  </a:cubicBezTo>
                  <a:cubicBezTo>
                    <a:pt x="3534" y="1549"/>
                    <a:pt x="3509" y="1550"/>
                    <a:pt x="3478" y="1550"/>
                  </a:cubicBezTo>
                  <a:cubicBezTo>
                    <a:pt x="3449" y="1550"/>
                    <a:pt x="3424" y="1549"/>
                    <a:pt x="3404" y="1547"/>
                  </a:cubicBezTo>
                  <a:cubicBezTo>
                    <a:pt x="3384" y="1545"/>
                    <a:pt x="3368" y="1541"/>
                    <a:pt x="3357" y="1537"/>
                  </a:cubicBezTo>
                  <a:cubicBezTo>
                    <a:pt x="3345" y="1533"/>
                    <a:pt x="3336" y="1527"/>
                    <a:pt x="3331" y="1521"/>
                  </a:cubicBezTo>
                  <a:cubicBezTo>
                    <a:pt x="3326" y="1515"/>
                    <a:pt x="3324" y="1508"/>
                    <a:pt x="3324" y="1499"/>
                  </a:cubicBezTo>
                  <a:lnTo>
                    <a:pt x="3324" y="124"/>
                  </a:lnTo>
                  <a:cubicBezTo>
                    <a:pt x="3324" y="90"/>
                    <a:pt x="3332" y="65"/>
                    <a:pt x="3350" y="50"/>
                  </a:cubicBezTo>
                  <a:cubicBezTo>
                    <a:pt x="3368" y="35"/>
                    <a:pt x="3389" y="27"/>
                    <a:pt x="3415" y="27"/>
                  </a:cubicBezTo>
                  <a:close/>
                  <a:moveTo>
                    <a:pt x="23511" y="22"/>
                  </a:moveTo>
                  <a:cubicBezTo>
                    <a:pt x="23538" y="22"/>
                    <a:pt x="23560" y="23"/>
                    <a:pt x="23578" y="25"/>
                  </a:cubicBezTo>
                  <a:cubicBezTo>
                    <a:pt x="23596" y="27"/>
                    <a:pt x="23610" y="31"/>
                    <a:pt x="23620" y="35"/>
                  </a:cubicBezTo>
                  <a:cubicBezTo>
                    <a:pt x="23629" y="40"/>
                    <a:pt x="23636" y="45"/>
                    <a:pt x="23640" y="52"/>
                  </a:cubicBezTo>
                  <a:cubicBezTo>
                    <a:pt x="23644" y="58"/>
                    <a:pt x="23646" y="65"/>
                    <a:pt x="23646" y="73"/>
                  </a:cubicBezTo>
                  <a:lnTo>
                    <a:pt x="23646" y="1436"/>
                  </a:lnTo>
                  <a:cubicBezTo>
                    <a:pt x="23646" y="1454"/>
                    <a:pt x="23643" y="1470"/>
                    <a:pt x="23637" y="1484"/>
                  </a:cubicBezTo>
                  <a:cubicBezTo>
                    <a:pt x="23630" y="1498"/>
                    <a:pt x="23622" y="1509"/>
                    <a:pt x="23612" y="1519"/>
                  </a:cubicBezTo>
                  <a:cubicBezTo>
                    <a:pt x="23601" y="1528"/>
                    <a:pt x="23588" y="1535"/>
                    <a:pt x="23574" y="1539"/>
                  </a:cubicBezTo>
                  <a:cubicBezTo>
                    <a:pt x="23560" y="1544"/>
                    <a:pt x="23545" y="1546"/>
                    <a:pt x="23530" y="1546"/>
                  </a:cubicBezTo>
                  <a:lnTo>
                    <a:pt x="23399" y="1546"/>
                  </a:lnTo>
                  <a:cubicBezTo>
                    <a:pt x="23371" y="1546"/>
                    <a:pt x="23348" y="1543"/>
                    <a:pt x="23328" y="1538"/>
                  </a:cubicBezTo>
                  <a:cubicBezTo>
                    <a:pt x="23308" y="1532"/>
                    <a:pt x="23290" y="1522"/>
                    <a:pt x="23273" y="1508"/>
                  </a:cubicBezTo>
                  <a:cubicBezTo>
                    <a:pt x="23256" y="1493"/>
                    <a:pt x="23240" y="1474"/>
                    <a:pt x="23224" y="1449"/>
                  </a:cubicBezTo>
                  <a:cubicBezTo>
                    <a:pt x="23209" y="1425"/>
                    <a:pt x="23191" y="1393"/>
                    <a:pt x="23171" y="1354"/>
                  </a:cubicBezTo>
                  <a:lnTo>
                    <a:pt x="22794" y="645"/>
                  </a:lnTo>
                  <a:cubicBezTo>
                    <a:pt x="22772" y="602"/>
                    <a:pt x="22750" y="557"/>
                    <a:pt x="22727" y="508"/>
                  </a:cubicBezTo>
                  <a:cubicBezTo>
                    <a:pt x="22705" y="459"/>
                    <a:pt x="22684" y="412"/>
                    <a:pt x="22666" y="366"/>
                  </a:cubicBezTo>
                  <a:lnTo>
                    <a:pt x="22664" y="366"/>
                  </a:lnTo>
                  <a:cubicBezTo>
                    <a:pt x="22667" y="422"/>
                    <a:pt x="22670" y="478"/>
                    <a:pt x="22671" y="534"/>
                  </a:cubicBezTo>
                  <a:cubicBezTo>
                    <a:pt x="22673" y="590"/>
                    <a:pt x="22673" y="647"/>
                    <a:pt x="22673" y="707"/>
                  </a:cubicBezTo>
                  <a:lnTo>
                    <a:pt x="22673" y="1500"/>
                  </a:lnTo>
                  <a:cubicBezTo>
                    <a:pt x="22673" y="1508"/>
                    <a:pt x="22671" y="1515"/>
                    <a:pt x="22667" y="1521"/>
                  </a:cubicBezTo>
                  <a:cubicBezTo>
                    <a:pt x="22663" y="1527"/>
                    <a:pt x="22655" y="1533"/>
                    <a:pt x="22645" y="1537"/>
                  </a:cubicBezTo>
                  <a:cubicBezTo>
                    <a:pt x="22634" y="1541"/>
                    <a:pt x="22620" y="1545"/>
                    <a:pt x="22602" y="1547"/>
                  </a:cubicBezTo>
                  <a:cubicBezTo>
                    <a:pt x="22584" y="1549"/>
                    <a:pt x="22561" y="1550"/>
                    <a:pt x="22533" y="1550"/>
                  </a:cubicBezTo>
                  <a:cubicBezTo>
                    <a:pt x="22505" y="1550"/>
                    <a:pt x="22483" y="1549"/>
                    <a:pt x="22465" y="1547"/>
                  </a:cubicBezTo>
                  <a:cubicBezTo>
                    <a:pt x="22447" y="1545"/>
                    <a:pt x="22433" y="1541"/>
                    <a:pt x="22423" y="1537"/>
                  </a:cubicBezTo>
                  <a:cubicBezTo>
                    <a:pt x="22413" y="1533"/>
                    <a:pt x="22405" y="1527"/>
                    <a:pt x="22402" y="1521"/>
                  </a:cubicBezTo>
                  <a:cubicBezTo>
                    <a:pt x="22398" y="1515"/>
                    <a:pt x="22396" y="1508"/>
                    <a:pt x="22396" y="1500"/>
                  </a:cubicBezTo>
                  <a:lnTo>
                    <a:pt x="22396" y="137"/>
                  </a:lnTo>
                  <a:cubicBezTo>
                    <a:pt x="22396" y="101"/>
                    <a:pt x="22406" y="73"/>
                    <a:pt x="22428" y="55"/>
                  </a:cubicBezTo>
                  <a:cubicBezTo>
                    <a:pt x="22449" y="36"/>
                    <a:pt x="22476" y="27"/>
                    <a:pt x="22507" y="27"/>
                  </a:cubicBezTo>
                  <a:lnTo>
                    <a:pt x="22672" y="27"/>
                  </a:lnTo>
                  <a:cubicBezTo>
                    <a:pt x="22702" y="27"/>
                    <a:pt x="22727" y="30"/>
                    <a:pt x="22747" y="35"/>
                  </a:cubicBezTo>
                  <a:cubicBezTo>
                    <a:pt x="22768" y="40"/>
                    <a:pt x="22786" y="48"/>
                    <a:pt x="22802" y="60"/>
                  </a:cubicBezTo>
                  <a:cubicBezTo>
                    <a:pt x="22818" y="72"/>
                    <a:pt x="22833" y="88"/>
                    <a:pt x="22847" y="109"/>
                  </a:cubicBezTo>
                  <a:cubicBezTo>
                    <a:pt x="22861" y="129"/>
                    <a:pt x="22875" y="155"/>
                    <a:pt x="22890" y="185"/>
                  </a:cubicBezTo>
                  <a:lnTo>
                    <a:pt x="23186" y="740"/>
                  </a:lnTo>
                  <a:cubicBezTo>
                    <a:pt x="23203" y="773"/>
                    <a:pt x="23220" y="806"/>
                    <a:pt x="23237" y="839"/>
                  </a:cubicBezTo>
                  <a:cubicBezTo>
                    <a:pt x="23253" y="871"/>
                    <a:pt x="23270" y="903"/>
                    <a:pt x="23285" y="936"/>
                  </a:cubicBezTo>
                  <a:cubicBezTo>
                    <a:pt x="23301" y="968"/>
                    <a:pt x="23316" y="1000"/>
                    <a:pt x="23331" y="1031"/>
                  </a:cubicBezTo>
                  <a:cubicBezTo>
                    <a:pt x="23346" y="1063"/>
                    <a:pt x="23360" y="1094"/>
                    <a:pt x="23374" y="1125"/>
                  </a:cubicBezTo>
                  <a:lnTo>
                    <a:pt x="23375" y="1125"/>
                  </a:lnTo>
                  <a:cubicBezTo>
                    <a:pt x="23373" y="1070"/>
                    <a:pt x="23371" y="1013"/>
                    <a:pt x="23370" y="954"/>
                  </a:cubicBezTo>
                  <a:cubicBezTo>
                    <a:pt x="23369" y="895"/>
                    <a:pt x="23368" y="838"/>
                    <a:pt x="23368" y="784"/>
                  </a:cubicBezTo>
                  <a:lnTo>
                    <a:pt x="23368" y="73"/>
                  </a:lnTo>
                  <a:cubicBezTo>
                    <a:pt x="23368" y="65"/>
                    <a:pt x="23371" y="58"/>
                    <a:pt x="23375" y="52"/>
                  </a:cubicBezTo>
                  <a:cubicBezTo>
                    <a:pt x="23380" y="45"/>
                    <a:pt x="23388" y="40"/>
                    <a:pt x="23399" y="35"/>
                  </a:cubicBezTo>
                  <a:cubicBezTo>
                    <a:pt x="23410" y="31"/>
                    <a:pt x="23424" y="27"/>
                    <a:pt x="23442" y="25"/>
                  </a:cubicBezTo>
                  <a:cubicBezTo>
                    <a:pt x="23460" y="23"/>
                    <a:pt x="23483" y="22"/>
                    <a:pt x="23511" y="22"/>
                  </a:cubicBezTo>
                  <a:close/>
                  <a:moveTo>
                    <a:pt x="9351" y="22"/>
                  </a:moveTo>
                  <a:cubicBezTo>
                    <a:pt x="9378" y="22"/>
                    <a:pt x="9400" y="23"/>
                    <a:pt x="9418" y="25"/>
                  </a:cubicBezTo>
                  <a:cubicBezTo>
                    <a:pt x="9436" y="27"/>
                    <a:pt x="9450" y="31"/>
                    <a:pt x="9460" y="35"/>
                  </a:cubicBezTo>
                  <a:cubicBezTo>
                    <a:pt x="9469" y="40"/>
                    <a:pt x="9476" y="45"/>
                    <a:pt x="9480" y="52"/>
                  </a:cubicBezTo>
                  <a:cubicBezTo>
                    <a:pt x="9484" y="58"/>
                    <a:pt x="9486" y="65"/>
                    <a:pt x="9486" y="73"/>
                  </a:cubicBezTo>
                  <a:lnTo>
                    <a:pt x="9486" y="1436"/>
                  </a:lnTo>
                  <a:cubicBezTo>
                    <a:pt x="9486" y="1454"/>
                    <a:pt x="9483" y="1470"/>
                    <a:pt x="9477" y="1484"/>
                  </a:cubicBezTo>
                  <a:cubicBezTo>
                    <a:pt x="9470" y="1498"/>
                    <a:pt x="9462" y="1509"/>
                    <a:pt x="9452" y="1519"/>
                  </a:cubicBezTo>
                  <a:cubicBezTo>
                    <a:pt x="9441" y="1528"/>
                    <a:pt x="9428" y="1535"/>
                    <a:pt x="9414" y="1539"/>
                  </a:cubicBezTo>
                  <a:cubicBezTo>
                    <a:pt x="9400" y="1544"/>
                    <a:pt x="9385" y="1546"/>
                    <a:pt x="9370" y="1546"/>
                  </a:cubicBezTo>
                  <a:lnTo>
                    <a:pt x="9239" y="1546"/>
                  </a:lnTo>
                  <a:cubicBezTo>
                    <a:pt x="9211" y="1546"/>
                    <a:pt x="9188" y="1543"/>
                    <a:pt x="9168" y="1538"/>
                  </a:cubicBezTo>
                  <a:cubicBezTo>
                    <a:pt x="9148" y="1532"/>
                    <a:pt x="9130" y="1522"/>
                    <a:pt x="9113" y="1508"/>
                  </a:cubicBezTo>
                  <a:cubicBezTo>
                    <a:pt x="9096" y="1493"/>
                    <a:pt x="9080" y="1474"/>
                    <a:pt x="9064" y="1449"/>
                  </a:cubicBezTo>
                  <a:cubicBezTo>
                    <a:pt x="9049" y="1425"/>
                    <a:pt x="9031" y="1393"/>
                    <a:pt x="9011" y="1354"/>
                  </a:cubicBezTo>
                  <a:lnTo>
                    <a:pt x="8634" y="645"/>
                  </a:lnTo>
                  <a:cubicBezTo>
                    <a:pt x="8612" y="602"/>
                    <a:pt x="8590" y="557"/>
                    <a:pt x="8567" y="508"/>
                  </a:cubicBezTo>
                  <a:cubicBezTo>
                    <a:pt x="8545" y="459"/>
                    <a:pt x="8524" y="412"/>
                    <a:pt x="8506" y="366"/>
                  </a:cubicBezTo>
                  <a:lnTo>
                    <a:pt x="8504" y="366"/>
                  </a:lnTo>
                  <a:cubicBezTo>
                    <a:pt x="8507" y="422"/>
                    <a:pt x="8510" y="478"/>
                    <a:pt x="8511" y="534"/>
                  </a:cubicBezTo>
                  <a:cubicBezTo>
                    <a:pt x="8513" y="590"/>
                    <a:pt x="8513" y="647"/>
                    <a:pt x="8513" y="707"/>
                  </a:cubicBezTo>
                  <a:lnTo>
                    <a:pt x="8513" y="1500"/>
                  </a:lnTo>
                  <a:cubicBezTo>
                    <a:pt x="8513" y="1508"/>
                    <a:pt x="8511" y="1515"/>
                    <a:pt x="8507" y="1521"/>
                  </a:cubicBezTo>
                  <a:cubicBezTo>
                    <a:pt x="8503" y="1527"/>
                    <a:pt x="8495" y="1533"/>
                    <a:pt x="8485" y="1537"/>
                  </a:cubicBezTo>
                  <a:cubicBezTo>
                    <a:pt x="8474" y="1541"/>
                    <a:pt x="8460" y="1545"/>
                    <a:pt x="8442" y="1547"/>
                  </a:cubicBezTo>
                  <a:cubicBezTo>
                    <a:pt x="8424" y="1549"/>
                    <a:pt x="8401" y="1550"/>
                    <a:pt x="8373" y="1550"/>
                  </a:cubicBezTo>
                  <a:cubicBezTo>
                    <a:pt x="8345" y="1550"/>
                    <a:pt x="8323" y="1549"/>
                    <a:pt x="8305" y="1547"/>
                  </a:cubicBezTo>
                  <a:cubicBezTo>
                    <a:pt x="8287" y="1545"/>
                    <a:pt x="8273" y="1541"/>
                    <a:pt x="8263" y="1537"/>
                  </a:cubicBezTo>
                  <a:cubicBezTo>
                    <a:pt x="8253" y="1533"/>
                    <a:pt x="8245" y="1527"/>
                    <a:pt x="8242" y="1521"/>
                  </a:cubicBezTo>
                  <a:cubicBezTo>
                    <a:pt x="8238" y="1515"/>
                    <a:pt x="8236" y="1508"/>
                    <a:pt x="8236" y="1500"/>
                  </a:cubicBezTo>
                  <a:lnTo>
                    <a:pt x="8236" y="137"/>
                  </a:lnTo>
                  <a:cubicBezTo>
                    <a:pt x="8236" y="101"/>
                    <a:pt x="8246" y="73"/>
                    <a:pt x="8268" y="55"/>
                  </a:cubicBezTo>
                  <a:cubicBezTo>
                    <a:pt x="8289" y="36"/>
                    <a:pt x="8316" y="27"/>
                    <a:pt x="8347" y="27"/>
                  </a:cubicBezTo>
                  <a:lnTo>
                    <a:pt x="8512" y="27"/>
                  </a:lnTo>
                  <a:cubicBezTo>
                    <a:pt x="8542" y="27"/>
                    <a:pt x="8567" y="30"/>
                    <a:pt x="8587" y="35"/>
                  </a:cubicBezTo>
                  <a:cubicBezTo>
                    <a:pt x="8608" y="40"/>
                    <a:pt x="8626" y="48"/>
                    <a:pt x="8642" y="60"/>
                  </a:cubicBezTo>
                  <a:cubicBezTo>
                    <a:pt x="8658" y="72"/>
                    <a:pt x="8673" y="88"/>
                    <a:pt x="8687" y="109"/>
                  </a:cubicBezTo>
                  <a:cubicBezTo>
                    <a:pt x="8701" y="129"/>
                    <a:pt x="8715" y="155"/>
                    <a:pt x="8730" y="185"/>
                  </a:cubicBezTo>
                  <a:lnTo>
                    <a:pt x="9026" y="740"/>
                  </a:lnTo>
                  <a:cubicBezTo>
                    <a:pt x="9043" y="773"/>
                    <a:pt x="9060" y="806"/>
                    <a:pt x="9077" y="839"/>
                  </a:cubicBezTo>
                  <a:cubicBezTo>
                    <a:pt x="9093" y="871"/>
                    <a:pt x="9110" y="903"/>
                    <a:pt x="9125" y="936"/>
                  </a:cubicBezTo>
                  <a:cubicBezTo>
                    <a:pt x="9141" y="968"/>
                    <a:pt x="9156" y="1000"/>
                    <a:pt x="9171" y="1031"/>
                  </a:cubicBezTo>
                  <a:cubicBezTo>
                    <a:pt x="9186" y="1063"/>
                    <a:pt x="9200" y="1094"/>
                    <a:pt x="9214" y="1125"/>
                  </a:cubicBezTo>
                  <a:lnTo>
                    <a:pt x="9215" y="1125"/>
                  </a:lnTo>
                  <a:cubicBezTo>
                    <a:pt x="9213" y="1070"/>
                    <a:pt x="9211" y="1013"/>
                    <a:pt x="9210" y="954"/>
                  </a:cubicBezTo>
                  <a:cubicBezTo>
                    <a:pt x="9209" y="895"/>
                    <a:pt x="9208" y="838"/>
                    <a:pt x="9208" y="784"/>
                  </a:cubicBezTo>
                  <a:lnTo>
                    <a:pt x="9208" y="73"/>
                  </a:lnTo>
                  <a:cubicBezTo>
                    <a:pt x="9208" y="65"/>
                    <a:pt x="9211" y="58"/>
                    <a:pt x="9215" y="52"/>
                  </a:cubicBezTo>
                  <a:cubicBezTo>
                    <a:pt x="9220" y="45"/>
                    <a:pt x="9228" y="40"/>
                    <a:pt x="9239" y="35"/>
                  </a:cubicBezTo>
                  <a:cubicBezTo>
                    <a:pt x="9250" y="31"/>
                    <a:pt x="9264" y="27"/>
                    <a:pt x="9282" y="25"/>
                  </a:cubicBezTo>
                  <a:cubicBezTo>
                    <a:pt x="9300" y="23"/>
                    <a:pt x="9323" y="22"/>
                    <a:pt x="9351" y="22"/>
                  </a:cubicBezTo>
                  <a:close/>
                  <a:moveTo>
                    <a:pt x="6247" y="22"/>
                  </a:moveTo>
                  <a:cubicBezTo>
                    <a:pt x="6274" y="22"/>
                    <a:pt x="6296" y="23"/>
                    <a:pt x="6314" y="25"/>
                  </a:cubicBezTo>
                  <a:cubicBezTo>
                    <a:pt x="6332" y="27"/>
                    <a:pt x="6346" y="31"/>
                    <a:pt x="6356" y="35"/>
                  </a:cubicBezTo>
                  <a:cubicBezTo>
                    <a:pt x="6365" y="40"/>
                    <a:pt x="6372" y="45"/>
                    <a:pt x="6376" y="52"/>
                  </a:cubicBezTo>
                  <a:cubicBezTo>
                    <a:pt x="6380" y="58"/>
                    <a:pt x="6382" y="65"/>
                    <a:pt x="6382" y="73"/>
                  </a:cubicBezTo>
                  <a:lnTo>
                    <a:pt x="6382" y="1436"/>
                  </a:lnTo>
                  <a:cubicBezTo>
                    <a:pt x="6382" y="1454"/>
                    <a:pt x="6379" y="1470"/>
                    <a:pt x="6373" y="1484"/>
                  </a:cubicBezTo>
                  <a:cubicBezTo>
                    <a:pt x="6366" y="1498"/>
                    <a:pt x="6358" y="1509"/>
                    <a:pt x="6348" y="1519"/>
                  </a:cubicBezTo>
                  <a:cubicBezTo>
                    <a:pt x="6337" y="1528"/>
                    <a:pt x="6324" y="1535"/>
                    <a:pt x="6310" y="1539"/>
                  </a:cubicBezTo>
                  <a:cubicBezTo>
                    <a:pt x="6296" y="1544"/>
                    <a:pt x="6281" y="1546"/>
                    <a:pt x="6266" y="1546"/>
                  </a:cubicBezTo>
                  <a:lnTo>
                    <a:pt x="6135" y="1546"/>
                  </a:lnTo>
                  <a:cubicBezTo>
                    <a:pt x="6107" y="1546"/>
                    <a:pt x="6084" y="1543"/>
                    <a:pt x="6064" y="1538"/>
                  </a:cubicBezTo>
                  <a:cubicBezTo>
                    <a:pt x="6044" y="1532"/>
                    <a:pt x="6026" y="1522"/>
                    <a:pt x="6009" y="1508"/>
                  </a:cubicBezTo>
                  <a:cubicBezTo>
                    <a:pt x="5992" y="1493"/>
                    <a:pt x="5976" y="1474"/>
                    <a:pt x="5960" y="1449"/>
                  </a:cubicBezTo>
                  <a:cubicBezTo>
                    <a:pt x="5945" y="1425"/>
                    <a:pt x="5927" y="1393"/>
                    <a:pt x="5907" y="1354"/>
                  </a:cubicBezTo>
                  <a:lnTo>
                    <a:pt x="5530" y="645"/>
                  </a:lnTo>
                  <a:cubicBezTo>
                    <a:pt x="5508" y="602"/>
                    <a:pt x="5486" y="557"/>
                    <a:pt x="5463" y="508"/>
                  </a:cubicBezTo>
                  <a:cubicBezTo>
                    <a:pt x="5441" y="459"/>
                    <a:pt x="5420" y="412"/>
                    <a:pt x="5402" y="366"/>
                  </a:cubicBezTo>
                  <a:lnTo>
                    <a:pt x="5400" y="366"/>
                  </a:lnTo>
                  <a:cubicBezTo>
                    <a:pt x="5403" y="422"/>
                    <a:pt x="5406" y="478"/>
                    <a:pt x="5407" y="534"/>
                  </a:cubicBezTo>
                  <a:cubicBezTo>
                    <a:pt x="5409" y="590"/>
                    <a:pt x="5409" y="647"/>
                    <a:pt x="5409" y="707"/>
                  </a:cubicBezTo>
                  <a:lnTo>
                    <a:pt x="5409" y="1500"/>
                  </a:lnTo>
                  <a:cubicBezTo>
                    <a:pt x="5409" y="1508"/>
                    <a:pt x="5407" y="1515"/>
                    <a:pt x="5403" y="1521"/>
                  </a:cubicBezTo>
                  <a:cubicBezTo>
                    <a:pt x="5399" y="1527"/>
                    <a:pt x="5391" y="1533"/>
                    <a:pt x="5381" y="1537"/>
                  </a:cubicBezTo>
                  <a:cubicBezTo>
                    <a:pt x="5370" y="1541"/>
                    <a:pt x="5356" y="1545"/>
                    <a:pt x="5338" y="1547"/>
                  </a:cubicBezTo>
                  <a:cubicBezTo>
                    <a:pt x="5320" y="1549"/>
                    <a:pt x="5297" y="1550"/>
                    <a:pt x="5269" y="1550"/>
                  </a:cubicBezTo>
                  <a:cubicBezTo>
                    <a:pt x="5241" y="1550"/>
                    <a:pt x="5219" y="1549"/>
                    <a:pt x="5201" y="1547"/>
                  </a:cubicBezTo>
                  <a:cubicBezTo>
                    <a:pt x="5183" y="1545"/>
                    <a:pt x="5169" y="1541"/>
                    <a:pt x="5159" y="1537"/>
                  </a:cubicBezTo>
                  <a:cubicBezTo>
                    <a:pt x="5149" y="1533"/>
                    <a:pt x="5141" y="1527"/>
                    <a:pt x="5138" y="1521"/>
                  </a:cubicBezTo>
                  <a:cubicBezTo>
                    <a:pt x="5134" y="1515"/>
                    <a:pt x="5132" y="1508"/>
                    <a:pt x="5132" y="1500"/>
                  </a:cubicBezTo>
                  <a:lnTo>
                    <a:pt x="5132" y="137"/>
                  </a:lnTo>
                  <a:cubicBezTo>
                    <a:pt x="5132" y="101"/>
                    <a:pt x="5142" y="73"/>
                    <a:pt x="5164" y="55"/>
                  </a:cubicBezTo>
                  <a:cubicBezTo>
                    <a:pt x="5185" y="36"/>
                    <a:pt x="5212" y="27"/>
                    <a:pt x="5243" y="27"/>
                  </a:cubicBezTo>
                  <a:lnTo>
                    <a:pt x="5408" y="27"/>
                  </a:lnTo>
                  <a:cubicBezTo>
                    <a:pt x="5438" y="27"/>
                    <a:pt x="5463" y="30"/>
                    <a:pt x="5483" y="35"/>
                  </a:cubicBezTo>
                  <a:cubicBezTo>
                    <a:pt x="5504" y="40"/>
                    <a:pt x="5522" y="48"/>
                    <a:pt x="5538" y="60"/>
                  </a:cubicBezTo>
                  <a:cubicBezTo>
                    <a:pt x="5554" y="72"/>
                    <a:pt x="5569" y="88"/>
                    <a:pt x="5583" y="109"/>
                  </a:cubicBezTo>
                  <a:cubicBezTo>
                    <a:pt x="5597" y="129"/>
                    <a:pt x="5611" y="155"/>
                    <a:pt x="5626" y="185"/>
                  </a:cubicBezTo>
                  <a:lnTo>
                    <a:pt x="5922" y="740"/>
                  </a:lnTo>
                  <a:cubicBezTo>
                    <a:pt x="5939" y="773"/>
                    <a:pt x="5956" y="806"/>
                    <a:pt x="5973" y="839"/>
                  </a:cubicBezTo>
                  <a:cubicBezTo>
                    <a:pt x="5989" y="871"/>
                    <a:pt x="6006" y="903"/>
                    <a:pt x="6021" y="936"/>
                  </a:cubicBezTo>
                  <a:cubicBezTo>
                    <a:pt x="6037" y="968"/>
                    <a:pt x="6052" y="1000"/>
                    <a:pt x="6067" y="1031"/>
                  </a:cubicBezTo>
                  <a:cubicBezTo>
                    <a:pt x="6082" y="1063"/>
                    <a:pt x="6096" y="1094"/>
                    <a:pt x="6110" y="1125"/>
                  </a:cubicBezTo>
                  <a:lnTo>
                    <a:pt x="6111" y="1125"/>
                  </a:lnTo>
                  <a:cubicBezTo>
                    <a:pt x="6109" y="1070"/>
                    <a:pt x="6107" y="1013"/>
                    <a:pt x="6106" y="954"/>
                  </a:cubicBezTo>
                  <a:cubicBezTo>
                    <a:pt x="6105" y="895"/>
                    <a:pt x="6104" y="838"/>
                    <a:pt x="6104" y="784"/>
                  </a:cubicBezTo>
                  <a:lnTo>
                    <a:pt x="6104" y="73"/>
                  </a:lnTo>
                  <a:cubicBezTo>
                    <a:pt x="6104" y="65"/>
                    <a:pt x="6107" y="58"/>
                    <a:pt x="6111" y="52"/>
                  </a:cubicBezTo>
                  <a:cubicBezTo>
                    <a:pt x="6116" y="45"/>
                    <a:pt x="6124" y="40"/>
                    <a:pt x="6135" y="35"/>
                  </a:cubicBezTo>
                  <a:cubicBezTo>
                    <a:pt x="6146" y="31"/>
                    <a:pt x="6160" y="27"/>
                    <a:pt x="6178" y="25"/>
                  </a:cubicBezTo>
                  <a:cubicBezTo>
                    <a:pt x="6196" y="23"/>
                    <a:pt x="6219" y="22"/>
                    <a:pt x="6247" y="22"/>
                  </a:cubicBezTo>
                  <a:close/>
                  <a:moveTo>
                    <a:pt x="21457" y="20"/>
                  </a:moveTo>
                  <a:cubicBezTo>
                    <a:pt x="21503" y="20"/>
                    <a:pt x="21540" y="21"/>
                    <a:pt x="21567" y="22"/>
                  </a:cubicBezTo>
                  <a:cubicBezTo>
                    <a:pt x="21595" y="23"/>
                    <a:pt x="21616" y="26"/>
                    <a:pt x="21631" y="30"/>
                  </a:cubicBezTo>
                  <a:cubicBezTo>
                    <a:pt x="21647" y="34"/>
                    <a:pt x="21658" y="41"/>
                    <a:pt x="21664" y="49"/>
                  </a:cubicBezTo>
                  <a:cubicBezTo>
                    <a:pt x="21671" y="58"/>
                    <a:pt x="21676" y="70"/>
                    <a:pt x="21681" y="84"/>
                  </a:cubicBezTo>
                  <a:lnTo>
                    <a:pt x="22150" y="1429"/>
                  </a:lnTo>
                  <a:cubicBezTo>
                    <a:pt x="22159" y="1457"/>
                    <a:pt x="22165" y="1479"/>
                    <a:pt x="22167" y="1495"/>
                  </a:cubicBezTo>
                  <a:cubicBezTo>
                    <a:pt x="22170" y="1512"/>
                    <a:pt x="22167" y="1524"/>
                    <a:pt x="22158" y="1532"/>
                  </a:cubicBezTo>
                  <a:cubicBezTo>
                    <a:pt x="22149" y="1541"/>
                    <a:pt x="22134" y="1546"/>
                    <a:pt x="22112" y="1548"/>
                  </a:cubicBezTo>
                  <a:cubicBezTo>
                    <a:pt x="22091" y="1550"/>
                    <a:pt x="22060" y="1550"/>
                    <a:pt x="22022" y="1550"/>
                  </a:cubicBezTo>
                  <a:cubicBezTo>
                    <a:pt x="21982" y="1550"/>
                    <a:pt x="21951" y="1550"/>
                    <a:pt x="21929" y="1549"/>
                  </a:cubicBezTo>
                  <a:cubicBezTo>
                    <a:pt x="21907" y="1548"/>
                    <a:pt x="21890" y="1545"/>
                    <a:pt x="21878" y="1542"/>
                  </a:cubicBezTo>
                  <a:cubicBezTo>
                    <a:pt x="21866" y="1538"/>
                    <a:pt x="21858" y="1533"/>
                    <a:pt x="21853" y="1527"/>
                  </a:cubicBezTo>
                  <a:cubicBezTo>
                    <a:pt x="21849" y="1521"/>
                    <a:pt x="21845" y="1513"/>
                    <a:pt x="21842" y="1502"/>
                  </a:cubicBezTo>
                  <a:lnTo>
                    <a:pt x="21740" y="1198"/>
                  </a:lnTo>
                  <a:lnTo>
                    <a:pt x="21170" y="1198"/>
                  </a:lnTo>
                  <a:lnTo>
                    <a:pt x="21074" y="1494"/>
                  </a:lnTo>
                  <a:cubicBezTo>
                    <a:pt x="21071" y="1505"/>
                    <a:pt x="21067" y="1514"/>
                    <a:pt x="21062" y="1522"/>
                  </a:cubicBezTo>
                  <a:cubicBezTo>
                    <a:pt x="21057" y="1529"/>
                    <a:pt x="21049" y="1535"/>
                    <a:pt x="21037" y="1539"/>
                  </a:cubicBezTo>
                  <a:cubicBezTo>
                    <a:pt x="21026" y="1544"/>
                    <a:pt x="21010" y="1547"/>
                    <a:pt x="20989" y="1548"/>
                  </a:cubicBezTo>
                  <a:cubicBezTo>
                    <a:pt x="20968" y="1550"/>
                    <a:pt x="20941" y="1550"/>
                    <a:pt x="20908" y="1550"/>
                  </a:cubicBezTo>
                  <a:cubicBezTo>
                    <a:pt x="20872" y="1550"/>
                    <a:pt x="20844" y="1549"/>
                    <a:pt x="20823" y="1547"/>
                  </a:cubicBezTo>
                  <a:cubicBezTo>
                    <a:pt x="20803" y="1545"/>
                    <a:pt x="20789" y="1539"/>
                    <a:pt x="20781" y="1530"/>
                  </a:cubicBezTo>
                  <a:cubicBezTo>
                    <a:pt x="20773" y="1521"/>
                    <a:pt x="20771" y="1508"/>
                    <a:pt x="20773" y="1492"/>
                  </a:cubicBezTo>
                  <a:cubicBezTo>
                    <a:pt x="20775" y="1476"/>
                    <a:pt x="20781" y="1454"/>
                    <a:pt x="20791" y="1426"/>
                  </a:cubicBezTo>
                  <a:lnTo>
                    <a:pt x="21258" y="81"/>
                  </a:lnTo>
                  <a:cubicBezTo>
                    <a:pt x="21263" y="68"/>
                    <a:pt x="21268" y="57"/>
                    <a:pt x="21275" y="49"/>
                  </a:cubicBezTo>
                  <a:cubicBezTo>
                    <a:pt x="21281" y="41"/>
                    <a:pt x="21291" y="34"/>
                    <a:pt x="21304" y="30"/>
                  </a:cubicBezTo>
                  <a:cubicBezTo>
                    <a:pt x="21318" y="26"/>
                    <a:pt x="21337" y="23"/>
                    <a:pt x="21361" y="22"/>
                  </a:cubicBezTo>
                  <a:cubicBezTo>
                    <a:pt x="21385" y="21"/>
                    <a:pt x="21417" y="20"/>
                    <a:pt x="21457" y="20"/>
                  </a:cubicBezTo>
                  <a:close/>
                  <a:moveTo>
                    <a:pt x="20014" y="20"/>
                  </a:moveTo>
                  <a:cubicBezTo>
                    <a:pt x="20045" y="20"/>
                    <a:pt x="20070" y="21"/>
                    <a:pt x="20089" y="24"/>
                  </a:cubicBezTo>
                  <a:cubicBezTo>
                    <a:pt x="20109" y="26"/>
                    <a:pt x="20125" y="29"/>
                    <a:pt x="20136" y="33"/>
                  </a:cubicBezTo>
                  <a:cubicBezTo>
                    <a:pt x="20148" y="37"/>
                    <a:pt x="20156" y="42"/>
                    <a:pt x="20161" y="48"/>
                  </a:cubicBezTo>
                  <a:cubicBezTo>
                    <a:pt x="20167" y="54"/>
                    <a:pt x="20169" y="61"/>
                    <a:pt x="20169" y="69"/>
                  </a:cubicBezTo>
                  <a:lnTo>
                    <a:pt x="20169" y="1289"/>
                  </a:lnTo>
                  <a:lnTo>
                    <a:pt x="20646" y="1289"/>
                  </a:lnTo>
                  <a:cubicBezTo>
                    <a:pt x="20654" y="1289"/>
                    <a:pt x="20661" y="1291"/>
                    <a:pt x="20667" y="1296"/>
                  </a:cubicBezTo>
                  <a:cubicBezTo>
                    <a:pt x="20672" y="1300"/>
                    <a:pt x="20677" y="1307"/>
                    <a:pt x="20681" y="1317"/>
                  </a:cubicBezTo>
                  <a:cubicBezTo>
                    <a:pt x="20685" y="1326"/>
                    <a:pt x="20688" y="1339"/>
                    <a:pt x="20690" y="1355"/>
                  </a:cubicBezTo>
                  <a:cubicBezTo>
                    <a:pt x="20692" y="1371"/>
                    <a:pt x="20693" y="1391"/>
                    <a:pt x="20693" y="1415"/>
                  </a:cubicBezTo>
                  <a:cubicBezTo>
                    <a:pt x="20693" y="1438"/>
                    <a:pt x="20692" y="1458"/>
                    <a:pt x="20690" y="1474"/>
                  </a:cubicBezTo>
                  <a:cubicBezTo>
                    <a:pt x="20688" y="1490"/>
                    <a:pt x="20685" y="1503"/>
                    <a:pt x="20681" y="1514"/>
                  </a:cubicBezTo>
                  <a:cubicBezTo>
                    <a:pt x="20677" y="1524"/>
                    <a:pt x="20672" y="1532"/>
                    <a:pt x="20667" y="1536"/>
                  </a:cubicBezTo>
                  <a:cubicBezTo>
                    <a:pt x="20661" y="1541"/>
                    <a:pt x="20654" y="1543"/>
                    <a:pt x="20646" y="1543"/>
                  </a:cubicBezTo>
                  <a:lnTo>
                    <a:pt x="19951" y="1543"/>
                  </a:lnTo>
                  <a:cubicBezTo>
                    <a:pt x="19925" y="1543"/>
                    <a:pt x="19904" y="1536"/>
                    <a:pt x="19886" y="1521"/>
                  </a:cubicBezTo>
                  <a:cubicBezTo>
                    <a:pt x="19868" y="1505"/>
                    <a:pt x="19860" y="1481"/>
                    <a:pt x="19860" y="1446"/>
                  </a:cubicBezTo>
                  <a:lnTo>
                    <a:pt x="19860" y="69"/>
                  </a:lnTo>
                  <a:cubicBezTo>
                    <a:pt x="19860" y="61"/>
                    <a:pt x="19862" y="54"/>
                    <a:pt x="19867" y="48"/>
                  </a:cubicBezTo>
                  <a:cubicBezTo>
                    <a:pt x="19872" y="42"/>
                    <a:pt x="19881" y="37"/>
                    <a:pt x="19893" y="33"/>
                  </a:cubicBezTo>
                  <a:cubicBezTo>
                    <a:pt x="19904" y="29"/>
                    <a:pt x="19920" y="26"/>
                    <a:pt x="19940" y="24"/>
                  </a:cubicBezTo>
                  <a:cubicBezTo>
                    <a:pt x="19960" y="21"/>
                    <a:pt x="19985" y="20"/>
                    <a:pt x="20014" y="20"/>
                  </a:cubicBezTo>
                  <a:close/>
                  <a:moveTo>
                    <a:pt x="15318" y="20"/>
                  </a:moveTo>
                  <a:cubicBezTo>
                    <a:pt x="15349" y="20"/>
                    <a:pt x="15374" y="21"/>
                    <a:pt x="15393" y="24"/>
                  </a:cubicBezTo>
                  <a:cubicBezTo>
                    <a:pt x="15413" y="26"/>
                    <a:pt x="15429" y="29"/>
                    <a:pt x="15440" y="33"/>
                  </a:cubicBezTo>
                  <a:cubicBezTo>
                    <a:pt x="15452" y="37"/>
                    <a:pt x="15460" y="42"/>
                    <a:pt x="15465" y="48"/>
                  </a:cubicBezTo>
                  <a:cubicBezTo>
                    <a:pt x="15471" y="54"/>
                    <a:pt x="15473" y="61"/>
                    <a:pt x="15473" y="69"/>
                  </a:cubicBezTo>
                  <a:lnTo>
                    <a:pt x="15473" y="1501"/>
                  </a:lnTo>
                  <a:cubicBezTo>
                    <a:pt x="15473" y="1509"/>
                    <a:pt x="15471" y="1516"/>
                    <a:pt x="15465" y="1522"/>
                  </a:cubicBezTo>
                  <a:cubicBezTo>
                    <a:pt x="15460" y="1529"/>
                    <a:pt x="15452" y="1534"/>
                    <a:pt x="15440" y="1538"/>
                  </a:cubicBezTo>
                  <a:cubicBezTo>
                    <a:pt x="15429" y="1542"/>
                    <a:pt x="15413" y="1545"/>
                    <a:pt x="15393" y="1547"/>
                  </a:cubicBezTo>
                  <a:cubicBezTo>
                    <a:pt x="15374" y="1549"/>
                    <a:pt x="15349" y="1550"/>
                    <a:pt x="15318" y="1550"/>
                  </a:cubicBezTo>
                  <a:cubicBezTo>
                    <a:pt x="15289" y="1550"/>
                    <a:pt x="15264" y="1549"/>
                    <a:pt x="15244" y="1547"/>
                  </a:cubicBezTo>
                  <a:cubicBezTo>
                    <a:pt x="15224" y="1545"/>
                    <a:pt x="15208" y="1542"/>
                    <a:pt x="15197" y="1538"/>
                  </a:cubicBezTo>
                  <a:cubicBezTo>
                    <a:pt x="15185" y="1534"/>
                    <a:pt x="15176" y="1529"/>
                    <a:pt x="15171" y="1522"/>
                  </a:cubicBezTo>
                  <a:cubicBezTo>
                    <a:pt x="15166" y="1516"/>
                    <a:pt x="15164" y="1509"/>
                    <a:pt x="15164" y="1501"/>
                  </a:cubicBezTo>
                  <a:lnTo>
                    <a:pt x="15164" y="69"/>
                  </a:lnTo>
                  <a:cubicBezTo>
                    <a:pt x="15164" y="61"/>
                    <a:pt x="15166" y="54"/>
                    <a:pt x="15171" y="48"/>
                  </a:cubicBezTo>
                  <a:cubicBezTo>
                    <a:pt x="15176" y="42"/>
                    <a:pt x="15185" y="37"/>
                    <a:pt x="15197" y="33"/>
                  </a:cubicBezTo>
                  <a:cubicBezTo>
                    <a:pt x="15209" y="29"/>
                    <a:pt x="15225" y="26"/>
                    <a:pt x="15245" y="24"/>
                  </a:cubicBezTo>
                  <a:cubicBezTo>
                    <a:pt x="15264" y="21"/>
                    <a:pt x="15289" y="20"/>
                    <a:pt x="15318" y="20"/>
                  </a:cubicBezTo>
                  <a:close/>
                  <a:moveTo>
                    <a:pt x="13974" y="20"/>
                  </a:moveTo>
                  <a:cubicBezTo>
                    <a:pt x="14005" y="20"/>
                    <a:pt x="14030" y="21"/>
                    <a:pt x="14049" y="24"/>
                  </a:cubicBezTo>
                  <a:cubicBezTo>
                    <a:pt x="14069" y="26"/>
                    <a:pt x="14085" y="29"/>
                    <a:pt x="14096" y="33"/>
                  </a:cubicBezTo>
                  <a:cubicBezTo>
                    <a:pt x="14108" y="37"/>
                    <a:pt x="14116" y="42"/>
                    <a:pt x="14121" y="48"/>
                  </a:cubicBezTo>
                  <a:cubicBezTo>
                    <a:pt x="14126" y="54"/>
                    <a:pt x="14128" y="62"/>
                    <a:pt x="14128" y="70"/>
                  </a:cubicBezTo>
                  <a:lnTo>
                    <a:pt x="14128" y="716"/>
                  </a:lnTo>
                  <a:lnTo>
                    <a:pt x="14572" y="72"/>
                  </a:lnTo>
                  <a:cubicBezTo>
                    <a:pt x="14578" y="61"/>
                    <a:pt x="14584" y="53"/>
                    <a:pt x="14592" y="46"/>
                  </a:cubicBezTo>
                  <a:cubicBezTo>
                    <a:pt x="14600" y="40"/>
                    <a:pt x="14610" y="34"/>
                    <a:pt x="14622" y="31"/>
                  </a:cubicBezTo>
                  <a:cubicBezTo>
                    <a:pt x="14635" y="27"/>
                    <a:pt x="14651" y="24"/>
                    <a:pt x="14670" y="22"/>
                  </a:cubicBezTo>
                  <a:cubicBezTo>
                    <a:pt x="14690" y="21"/>
                    <a:pt x="14715" y="20"/>
                    <a:pt x="14745" y="20"/>
                  </a:cubicBezTo>
                  <a:cubicBezTo>
                    <a:pt x="14777" y="20"/>
                    <a:pt x="14803" y="21"/>
                    <a:pt x="14823" y="24"/>
                  </a:cubicBezTo>
                  <a:cubicBezTo>
                    <a:pt x="14843" y="26"/>
                    <a:pt x="14859" y="29"/>
                    <a:pt x="14871" y="34"/>
                  </a:cubicBezTo>
                  <a:cubicBezTo>
                    <a:pt x="14884" y="38"/>
                    <a:pt x="14892" y="43"/>
                    <a:pt x="14897" y="49"/>
                  </a:cubicBezTo>
                  <a:cubicBezTo>
                    <a:pt x="14901" y="56"/>
                    <a:pt x="14904" y="63"/>
                    <a:pt x="14904" y="70"/>
                  </a:cubicBezTo>
                  <a:cubicBezTo>
                    <a:pt x="14904" y="84"/>
                    <a:pt x="14900" y="97"/>
                    <a:pt x="14893" y="111"/>
                  </a:cubicBezTo>
                  <a:cubicBezTo>
                    <a:pt x="14886" y="126"/>
                    <a:pt x="14873" y="148"/>
                    <a:pt x="14853" y="178"/>
                  </a:cubicBezTo>
                  <a:lnTo>
                    <a:pt x="14437" y="723"/>
                  </a:lnTo>
                  <a:lnTo>
                    <a:pt x="14891" y="1409"/>
                  </a:lnTo>
                  <a:cubicBezTo>
                    <a:pt x="14908" y="1441"/>
                    <a:pt x="14918" y="1462"/>
                    <a:pt x="14922" y="1473"/>
                  </a:cubicBezTo>
                  <a:cubicBezTo>
                    <a:pt x="14925" y="1483"/>
                    <a:pt x="14927" y="1492"/>
                    <a:pt x="14927" y="1498"/>
                  </a:cubicBezTo>
                  <a:cubicBezTo>
                    <a:pt x="14927" y="1506"/>
                    <a:pt x="14925" y="1514"/>
                    <a:pt x="14921" y="1521"/>
                  </a:cubicBezTo>
                  <a:cubicBezTo>
                    <a:pt x="14916" y="1527"/>
                    <a:pt x="14908" y="1533"/>
                    <a:pt x="14896" y="1537"/>
                  </a:cubicBezTo>
                  <a:cubicBezTo>
                    <a:pt x="14884" y="1541"/>
                    <a:pt x="14867" y="1545"/>
                    <a:pt x="14846" y="1547"/>
                  </a:cubicBezTo>
                  <a:cubicBezTo>
                    <a:pt x="14825" y="1549"/>
                    <a:pt x="14799" y="1550"/>
                    <a:pt x="14767" y="1550"/>
                  </a:cubicBezTo>
                  <a:cubicBezTo>
                    <a:pt x="14716" y="1550"/>
                    <a:pt x="14679" y="1549"/>
                    <a:pt x="14657" y="1545"/>
                  </a:cubicBezTo>
                  <a:cubicBezTo>
                    <a:pt x="14635" y="1541"/>
                    <a:pt x="14619" y="1535"/>
                    <a:pt x="14609" y="1527"/>
                  </a:cubicBezTo>
                  <a:cubicBezTo>
                    <a:pt x="14599" y="1519"/>
                    <a:pt x="14592" y="1510"/>
                    <a:pt x="14586" y="1499"/>
                  </a:cubicBezTo>
                  <a:lnTo>
                    <a:pt x="14128" y="779"/>
                  </a:lnTo>
                  <a:lnTo>
                    <a:pt x="14128" y="1499"/>
                  </a:lnTo>
                  <a:cubicBezTo>
                    <a:pt x="14128" y="1508"/>
                    <a:pt x="14126" y="1515"/>
                    <a:pt x="14121" y="1521"/>
                  </a:cubicBezTo>
                  <a:cubicBezTo>
                    <a:pt x="14116" y="1527"/>
                    <a:pt x="14108" y="1533"/>
                    <a:pt x="14096" y="1537"/>
                  </a:cubicBezTo>
                  <a:cubicBezTo>
                    <a:pt x="14085" y="1541"/>
                    <a:pt x="14069" y="1545"/>
                    <a:pt x="14049" y="1547"/>
                  </a:cubicBezTo>
                  <a:cubicBezTo>
                    <a:pt x="14030" y="1549"/>
                    <a:pt x="14005" y="1550"/>
                    <a:pt x="13974" y="1550"/>
                  </a:cubicBezTo>
                  <a:cubicBezTo>
                    <a:pt x="13945" y="1550"/>
                    <a:pt x="13920" y="1549"/>
                    <a:pt x="13900" y="1547"/>
                  </a:cubicBezTo>
                  <a:cubicBezTo>
                    <a:pt x="13880" y="1545"/>
                    <a:pt x="13864" y="1541"/>
                    <a:pt x="13853" y="1537"/>
                  </a:cubicBezTo>
                  <a:cubicBezTo>
                    <a:pt x="13841" y="1533"/>
                    <a:pt x="13832" y="1527"/>
                    <a:pt x="13827" y="1521"/>
                  </a:cubicBezTo>
                  <a:cubicBezTo>
                    <a:pt x="13822" y="1515"/>
                    <a:pt x="13820" y="1508"/>
                    <a:pt x="13820" y="1499"/>
                  </a:cubicBezTo>
                  <a:lnTo>
                    <a:pt x="13820" y="70"/>
                  </a:lnTo>
                  <a:cubicBezTo>
                    <a:pt x="13820" y="62"/>
                    <a:pt x="13822" y="54"/>
                    <a:pt x="13827" y="48"/>
                  </a:cubicBezTo>
                  <a:cubicBezTo>
                    <a:pt x="13832" y="42"/>
                    <a:pt x="13841" y="37"/>
                    <a:pt x="13853" y="33"/>
                  </a:cubicBezTo>
                  <a:cubicBezTo>
                    <a:pt x="13864" y="29"/>
                    <a:pt x="13880" y="26"/>
                    <a:pt x="13900" y="24"/>
                  </a:cubicBezTo>
                  <a:cubicBezTo>
                    <a:pt x="13920" y="21"/>
                    <a:pt x="13945" y="20"/>
                    <a:pt x="13974" y="20"/>
                  </a:cubicBezTo>
                  <a:close/>
                  <a:moveTo>
                    <a:pt x="12139" y="20"/>
                  </a:moveTo>
                  <a:cubicBezTo>
                    <a:pt x="12169" y="20"/>
                    <a:pt x="12194" y="21"/>
                    <a:pt x="12213" y="23"/>
                  </a:cubicBezTo>
                  <a:cubicBezTo>
                    <a:pt x="12233" y="25"/>
                    <a:pt x="12249" y="28"/>
                    <a:pt x="12261" y="32"/>
                  </a:cubicBezTo>
                  <a:cubicBezTo>
                    <a:pt x="12273" y="36"/>
                    <a:pt x="12281" y="41"/>
                    <a:pt x="12286" y="46"/>
                  </a:cubicBezTo>
                  <a:cubicBezTo>
                    <a:pt x="12292" y="52"/>
                    <a:pt x="12294" y="59"/>
                    <a:pt x="12294" y="67"/>
                  </a:cubicBezTo>
                  <a:lnTo>
                    <a:pt x="12294" y="1122"/>
                  </a:lnTo>
                  <a:cubicBezTo>
                    <a:pt x="12294" y="1190"/>
                    <a:pt x="12288" y="1252"/>
                    <a:pt x="12275" y="1307"/>
                  </a:cubicBezTo>
                  <a:cubicBezTo>
                    <a:pt x="12262" y="1362"/>
                    <a:pt x="12240" y="1409"/>
                    <a:pt x="12209" y="1448"/>
                  </a:cubicBezTo>
                  <a:cubicBezTo>
                    <a:pt x="12178" y="1487"/>
                    <a:pt x="12138" y="1516"/>
                    <a:pt x="12088" y="1536"/>
                  </a:cubicBezTo>
                  <a:cubicBezTo>
                    <a:pt x="12038" y="1557"/>
                    <a:pt x="11976" y="1567"/>
                    <a:pt x="11903" y="1567"/>
                  </a:cubicBezTo>
                  <a:cubicBezTo>
                    <a:pt x="11879" y="1567"/>
                    <a:pt x="11856" y="1565"/>
                    <a:pt x="11833" y="1562"/>
                  </a:cubicBezTo>
                  <a:cubicBezTo>
                    <a:pt x="11810" y="1558"/>
                    <a:pt x="11789" y="1554"/>
                    <a:pt x="11770" y="1548"/>
                  </a:cubicBezTo>
                  <a:cubicBezTo>
                    <a:pt x="11751" y="1543"/>
                    <a:pt x="11734" y="1537"/>
                    <a:pt x="11720" y="1531"/>
                  </a:cubicBezTo>
                  <a:cubicBezTo>
                    <a:pt x="11706" y="1524"/>
                    <a:pt x="11696" y="1519"/>
                    <a:pt x="11692" y="1514"/>
                  </a:cubicBezTo>
                  <a:cubicBezTo>
                    <a:pt x="11687" y="1509"/>
                    <a:pt x="11683" y="1503"/>
                    <a:pt x="11680" y="1498"/>
                  </a:cubicBezTo>
                  <a:cubicBezTo>
                    <a:pt x="11677" y="1492"/>
                    <a:pt x="11674" y="1485"/>
                    <a:pt x="11672" y="1476"/>
                  </a:cubicBezTo>
                  <a:cubicBezTo>
                    <a:pt x="11670" y="1467"/>
                    <a:pt x="11668" y="1456"/>
                    <a:pt x="11667" y="1443"/>
                  </a:cubicBezTo>
                  <a:cubicBezTo>
                    <a:pt x="11666" y="1429"/>
                    <a:pt x="11666" y="1413"/>
                    <a:pt x="11666" y="1392"/>
                  </a:cubicBezTo>
                  <a:cubicBezTo>
                    <a:pt x="11666" y="1366"/>
                    <a:pt x="11667" y="1343"/>
                    <a:pt x="11668" y="1325"/>
                  </a:cubicBezTo>
                  <a:cubicBezTo>
                    <a:pt x="11669" y="1307"/>
                    <a:pt x="11671" y="1292"/>
                    <a:pt x="11674" y="1282"/>
                  </a:cubicBezTo>
                  <a:cubicBezTo>
                    <a:pt x="11676" y="1271"/>
                    <a:pt x="11680" y="1264"/>
                    <a:pt x="11685" y="1259"/>
                  </a:cubicBezTo>
                  <a:cubicBezTo>
                    <a:pt x="11690" y="1255"/>
                    <a:pt x="11697" y="1253"/>
                    <a:pt x="11705" y="1253"/>
                  </a:cubicBezTo>
                  <a:cubicBezTo>
                    <a:pt x="11712" y="1253"/>
                    <a:pt x="11720" y="1255"/>
                    <a:pt x="11729" y="1260"/>
                  </a:cubicBezTo>
                  <a:cubicBezTo>
                    <a:pt x="11739" y="1266"/>
                    <a:pt x="11749" y="1271"/>
                    <a:pt x="11761" y="1276"/>
                  </a:cubicBezTo>
                  <a:cubicBezTo>
                    <a:pt x="11773" y="1282"/>
                    <a:pt x="11786" y="1287"/>
                    <a:pt x="11802" y="1292"/>
                  </a:cubicBezTo>
                  <a:cubicBezTo>
                    <a:pt x="11818" y="1297"/>
                    <a:pt x="11836" y="1300"/>
                    <a:pt x="11857" y="1300"/>
                  </a:cubicBezTo>
                  <a:cubicBezTo>
                    <a:pt x="11878" y="1300"/>
                    <a:pt x="11897" y="1297"/>
                    <a:pt x="11913" y="1291"/>
                  </a:cubicBezTo>
                  <a:cubicBezTo>
                    <a:pt x="11929" y="1285"/>
                    <a:pt x="11942" y="1275"/>
                    <a:pt x="11953" y="1260"/>
                  </a:cubicBezTo>
                  <a:cubicBezTo>
                    <a:pt x="11963" y="1246"/>
                    <a:pt x="11971" y="1227"/>
                    <a:pt x="11977" y="1202"/>
                  </a:cubicBezTo>
                  <a:cubicBezTo>
                    <a:pt x="11982" y="1178"/>
                    <a:pt x="11985" y="1147"/>
                    <a:pt x="11985" y="1109"/>
                  </a:cubicBezTo>
                  <a:lnTo>
                    <a:pt x="11985" y="67"/>
                  </a:lnTo>
                  <a:cubicBezTo>
                    <a:pt x="11985" y="59"/>
                    <a:pt x="11987" y="52"/>
                    <a:pt x="11992" y="46"/>
                  </a:cubicBezTo>
                  <a:cubicBezTo>
                    <a:pt x="11997" y="41"/>
                    <a:pt x="12006" y="36"/>
                    <a:pt x="12017" y="32"/>
                  </a:cubicBezTo>
                  <a:cubicBezTo>
                    <a:pt x="12028" y="28"/>
                    <a:pt x="12044" y="25"/>
                    <a:pt x="12064" y="23"/>
                  </a:cubicBezTo>
                  <a:cubicBezTo>
                    <a:pt x="12085" y="21"/>
                    <a:pt x="12110" y="20"/>
                    <a:pt x="12139" y="20"/>
                  </a:cubicBezTo>
                  <a:close/>
                  <a:moveTo>
                    <a:pt x="11310" y="20"/>
                  </a:moveTo>
                  <a:cubicBezTo>
                    <a:pt x="11341" y="20"/>
                    <a:pt x="11366" y="21"/>
                    <a:pt x="11385" y="24"/>
                  </a:cubicBezTo>
                  <a:cubicBezTo>
                    <a:pt x="11405" y="26"/>
                    <a:pt x="11421" y="29"/>
                    <a:pt x="11432" y="33"/>
                  </a:cubicBezTo>
                  <a:cubicBezTo>
                    <a:pt x="11444" y="37"/>
                    <a:pt x="11452" y="42"/>
                    <a:pt x="11457" y="48"/>
                  </a:cubicBezTo>
                  <a:cubicBezTo>
                    <a:pt x="11463" y="54"/>
                    <a:pt x="11465" y="61"/>
                    <a:pt x="11465" y="69"/>
                  </a:cubicBezTo>
                  <a:lnTo>
                    <a:pt x="11465" y="1501"/>
                  </a:lnTo>
                  <a:cubicBezTo>
                    <a:pt x="11465" y="1509"/>
                    <a:pt x="11463" y="1516"/>
                    <a:pt x="11457" y="1522"/>
                  </a:cubicBezTo>
                  <a:cubicBezTo>
                    <a:pt x="11452" y="1529"/>
                    <a:pt x="11444" y="1534"/>
                    <a:pt x="11432" y="1538"/>
                  </a:cubicBezTo>
                  <a:cubicBezTo>
                    <a:pt x="11421" y="1542"/>
                    <a:pt x="11405" y="1545"/>
                    <a:pt x="11385" y="1547"/>
                  </a:cubicBezTo>
                  <a:cubicBezTo>
                    <a:pt x="11366" y="1549"/>
                    <a:pt x="11341" y="1550"/>
                    <a:pt x="11310" y="1550"/>
                  </a:cubicBezTo>
                  <a:cubicBezTo>
                    <a:pt x="11281" y="1550"/>
                    <a:pt x="11256" y="1549"/>
                    <a:pt x="11236" y="1547"/>
                  </a:cubicBezTo>
                  <a:cubicBezTo>
                    <a:pt x="11216" y="1545"/>
                    <a:pt x="11200" y="1542"/>
                    <a:pt x="11189" y="1538"/>
                  </a:cubicBezTo>
                  <a:cubicBezTo>
                    <a:pt x="11177" y="1534"/>
                    <a:pt x="11168" y="1529"/>
                    <a:pt x="11163" y="1522"/>
                  </a:cubicBezTo>
                  <a:cubicBezTo>
                    <a:pt x="11158" y="1516"/>
                    <a:pt x="11156" y="1509"/>
                    <a:pt x="11156" y="1501"/>
                  </a:cubicBezTo>
                  <a:lnTo>
                    <a:pt x="11156" y="69"/>
                  </a:lnTo>
                  <a:cubicBezTo>
                    <a:pt x="11156" y="61"/>
                    <a:pt x="11158" y="54"/>
                    <a:pt x="11163" y="48"/>
                  </a:cubicBezTo>
                  <a:cubicBezTo>
                    <a:pt x="11168" y="42"/>
                    <a:pt x="11177" y="37"/>
                    <a:pt x="11189" y="33"/>
                  </a:cubicBezTo>
                  <a:cubicBezTo>
                    <a:pt x="11201" y="29"/>
                    <a:pt x="11217" y="26"/>
                    <a:pt x="11237" y="24"/>
                  </a:cubicBezTo>
                  <a:cubicBezTo>
                    <a:pt x="11256" y="21"/>
                    <a:pt x="11281" y="20"/>
                    <a:pt x="11310" y="20"/>
                  </a:cubicBezTo>
                  <a:close/>
                  <a:moveTo>
                    <a:pt x="7297" y="20"/>
                  </a:moveTo>
                  <a:cubicBezTo>
                    <a:pt x="7343" y="20"/>
                    <a:pt x="7380" y="21"/>
                    <a:pt x="7407" y="22"/>
                  </a:cubicBezTo>
                  <a:cubicBezTo>
                    <a:pt x="7435" y="23"/>
                    <a:pt x="7456" y="26"/>
                    <a:pt x="7471" y="30"/>
                  </a:cubicBezTo>
                  <a:cubicBezTo>
                    <a:pt x="7487" y="34"/>
                    <a:pt x="7498" y="41"/>
                    <a:pt x="7504" y="49"/>
                  </a:cubicBezTo>
                  <a:cubicBezTo>
                    <a:pt x="7511" y="58"/>
                    <a:pt x="7516" y="70"/>
                    <a:pt x="7521" y="84"/>
                  </a:cubicBezTo>
                  <a:lnTo>
                    <a:pt x="7990" y="1429"/>
                  </a:lnTo>
                  <a:cubicBezTo>
                    <a:pt x="7999" y="1457"/>
                    <a:pt x="8005" y="1479"/>
                    <a:pt x="8007" y="1495"/>
                  </a:cubicBezTo>
                  <a:cubicBezTo>
                    <a:pt x="8010" y="1512"/>
                    <a:pt x="8007" y="1524"/>
                    <a:pt x="7998" y="1532"/>
                  </a:cubicBezTo>
                  <a:cubicBezTo>
                    <a:pt x="7990" y="1541"/>
                    <a:pt x="7974" y="1546"/>
                    <a:pt x="7952" y="1548"/>
                  </a:cubicBezTo>
                  <a:cubicBezTo>
                    <a:pt x="7931" y="1550"/>
                    <a:pt x="7900" y="1550"/>
                    <a:pt x="7862" y="1550"/>
                  </a:cubicBezTo>
                  <a:cubicBezTo>
                    <a:pt x="7822" y="1550"/>
                    <a:pt x="7791" y="1550"/>
                    <a:pt x="7769" y="1549"/>
                  </a:cubicBezTo>
                  <a:cubicBezTo>
                    <a:pt x="7747" y="1548"/>
                    <a:pt x="7730" y="1545"/>
                    <a:pt x="7718" y="1542"/>
                  </a:cubicBezTo>
                  <a:cubicBezTo>
                    <a:pt x="7706" y="1538"/>
                    <a:pt x="7698" y="1533"/>
                    <a:pt x="7693" y="1527"/>
                  </a:cubicBezTo>
                  <a:cubicBezTo>
                    <a:pt x="7689" y="1521"/>
                    <a:pt x="7685" y="1513"/>
                    <a:pt x="7682" y="1502"/>
                  </a:cubicBezTo>
                  <a:lnTo>
                    <a:pt x="7580" y="1198"/>
                  </a:lnTo>
                  <a:lnTo>
                    <a:pt x="7010" y="1198"/>
                  </a:lnTo>
                  <a:lnTo>
                    <a:pt x="6914" y="1494"/>
                  </a:lnTo>
                  <a:cubicBezTo>
                    <a:pt x="6911" y="1505"/>
                    <a:pt x="6907" y="1514"/>
                    <a:pt x="6902" y="1522"/>
                  </a:cubicBezTo>
                  <a:cubicBezTo>
                    <a:pt x="6897" y="1529"/>
                    <a:pt x="6889" y="1535"/>
                    <a:pt x="6877" y="1539"/>
                  </a:cubicBezTo>
                  <a:cubicBezTo>
                    <a:pt x="6866" y="1544"/>
                    <a:pt x="6850" y="1547"/>
                    <a:pt x="6829" y="1548"/>
                  </a:cubicBezTo>
                  <a:cubicBezTo>
                    <a:pt x="6808" y="1550"/>
                    <a:pt x="6781" y="1550"/>
                    <a:pt x="6748" y="1550"/>
                  </a:cubicBezTo>
                  <a:cubicBezTo>
                    <a:pt x="6712" y="1550"/>
                    <a:pt x="6684" y="1549"/>
                    <a:pt x="6663" y="1547"/>
                  </a:cubicBezTo>
                  <a:cubicBezTo>
                    <a:pt x="6643" y="1545"/>
                    <a:pt x="6629" y="1539"/>
                    <a:pt x="6621" y="1530"/>
                  </a:cubicBezTo>
                  <a:cubicBezTo>
                    <a:pt x="6613" y="1521"/>
                    <a:pt x="6611" y="1508"/>
                    <a:pt x="6613" y="1492"/>
                  </a:cubicBezTo>
                  <a:cubicBezTo>
                    <a:pt x="6615" y="1476"/>
                    <a:pt x="6621" y="1454"/>
                    <a:pt x="6631" y="1426"/>
                  </a:cubicBezTo>
                  <a:lnTo>
                    <a:pt x="7098" y="81"/>
                  </a:lnTo>
                  <a:cubicBezTo>
                    <a:pt x="7103" y="68"/>
                    <a:pt x="7108" y="57"/>
                    <a:pt x="7115" y="49"/>
                  </a:cubicBezTo>
                  <a:cubicBezTo>
                    <a:pt x="7121" y="41"/>
                    <a:pt x="7131" y="34"/>
                    <a:pt x="7144" y="30"/>
                  </a:cubicBezTo>
                  <a:cubicBezTo>
                    <a:pt x="7158" y="26"/>
                    <a:pt x="7177" y="23"/>
                    <a:pt x="7201" y="22"/>
                  </a:cubicBezTo>
                  <a:cubicBezTo>
                    <a:pt x="7225" y="21"/>
                    <a:pt x="7257" y="20"/>
                    <a:pt x="7297" y="20"/>
                  </a:cubicBezTo>
                  <a:close/>
                  <a:moveTo>
                    <a:pt x="4614" y="20"/>
                  </a:moveTo>
                  <a:cubicBezTo>
                    <a:pt x="4645" y="20"/>
                    <a:pt x="4670" y="21"/>
                    <a:pt x="4689" y="24"/>
                  </a:cubicBezTo>
                  <a:cubicBezTo>
                    <a:pt x="4709" y="26"/>
                    <a:pt x="4725" y="29"/>
                    <a:pt x="4736" y="33"/>
                  </a:cubicBezTo>
                  <a:cubicBezTo>
                    <a:pt x="4748" y="37"/>
                    <a:pt x="4756" y="42"/>
                    <a:pt x="4761" y="48"/>
                  </a:cubicBezTo>
                  <a:cubicBezTo>
                    <a:pt x="4767" y="54"/>
                    <a:pt x="4769" y="61"/>
                    <a:pt x="4769" y="69"/>
                  </a:cubicBezTo>
                  <a:lnTo>
                    <a:pt x="4769" y="1501"/>
                  </a:lnTo>
                  <a:cubicBezTo>
                    <a:pt x="4769" y="1509"/>
                    <a:pt x="4767" y="1516"/>
                    <a:pt x="4761" y="1522"/>
                  </a:cubicBezTo>
                  <a:cubicBezTo>
                    <a:pt x="4756" y="1529"/>
                    <a:pt x="4748" y="1534"/>
                    <a:pt x="4736" y="1538"/>
                  </a:cubicBezTo>
                  <a:cubicBezTo>
                    <a:pt x="4725" y="1542"/>
                    <a:pt x="4709" y="1545"/>
                    <a:pt x="4689" y="1547"/>
                  </a:cubicBezTo>
                  <a:cubicBezTo>
                    <a:pt x="4670" y="1549"/>
                    <a:pt x="4645" y="1550"/>
                    <a:pt x="4614" y="1550"/>
                  </a:cubicBezTo>
                  <a:cubicBezTo>
                    <a:pt x="4585" y="1550"/>
                    <a:pt x="4560" y="1549"/>
                    <a:pt x="4540" y="1547"/>
                  </a:cubicBezTo>
                  <a:cubicBezTo>
                    <a:pt x="4520" y="1545"/>
                    <a:pt x="4504" y="1542"/>
                    <a:pt x="4493" y="1538"/>
                  </a:cubicBezTo>
                  <a:cubicBezTo>
                    <a:pt x="4481" y="1534"/>
                    <a:pt x="4472" y="1529"/>
                    <a:pt x="4467" y="1522"/>
                  </a:cubicBezTo>
                  <a:cubicBezTo>
                    <a:pt x="4462" y="1516"/>
                    <a:pt x="4460" y="1509"/>
                    <a:pt x="4460" y="1501"/>
                  </a:cubicBezTo>
                  <a:lnTo>
                    <a:pt x="4460" y="69"/>
                  </a:lnTo>
                  <a:cubicBezTo>
                    <a:pt x="4460" y="61"/>
                    <a:pt x="4462" y="54"/>
                    <a:pt x="4467" y="48"/>
                  </a:cubicBezTo>
                  <a:cubicBezTo>
                    <a:pt x="4472" y="42"/>
                    <a:pt x="4481" y="37"/>
                    <a:pt x="4493" y="33"/>
                  </a:cubicBezTo>
                  <a:cubicBezTo>
                    <a:pt x="4505" y="29"/>
                    <a:pt x="4521" y="26"/>
                    <a:pt x="4541" y="24"/>
                  </a:cubicBezTo>
                  <a:cubicBezTo>
                    <a:pt x="4560" y="21"/>
                    <a:pt x="4585" y="20"/>
                    <a:pt x="4614" y="20"/>
                  </a:cubicBezTo>
                  <a:close/>
                  <a:moveTo>
                    <a:pt x="1809" y="20"/>
                  </a:moveTo>
                  <a:cubicBezTo>
                    <a:pt x="1855" y="20"/>
                    <a:pt x="1892" y="21"/>
                    <a:pt x="1919" y="22"/>
                  </a:cubicBezTo>
                  <a:cubicBezTo>
                    <a:pt x="1947" y="23"/>
                    <a:pt x="1968" y="26"/>
                    <a:pt x="1983" y="30"/>
                  </a:cubicBezTo>
                  <a:cubicBezTo>
                    <a:pt x="1999" y="34"/>
                    <a:pt x="2010" y="41"/>
                    <a:pt x="2016" y="49"/>
                  </a:cubicBezTo>
                  <a:cubicBezTo>
                    <a:pt x="2023" y="58"/>
                    <a:pt x="2028" y="70"/>
                    <a:pt x="2033" y="84"/>
                  </a:cubicBezTo>
                  <a:lnTo>
                    <a:pt x="2502" y="1429"/>
                  </a:lnTo>
                  <a:cubicBezTo>
                    <a:pt x="2511" y="1457"/>
                    <a:pt x="2517" y="1479"/>
                    <a:pt x="2519" y="1495"/>
                  </a:cubicBezTo>
                  <a:cubicBezTo>
                    <a:pt x="2522" y="1512"/>
                    <a:pt x="2519" y="1524"/>
                    <a:pt x="2510" y="1532"/>
                  </a:cubicBezTo>
                  <a:cubicBezTo>
                    <a:pt x="2502" y="1541"/>
                    <a:pt x="2486" y="1546"/>
                    <a:pt x="2464" y="1548"/>
                  </a:cubicBezTo>
                  <a:cubicBezTo>
                    <a:pt x="2443" y="1550"/>
                    <a:pt x="2412" y="1550"/>
                    <a:pt x="2374" y="1550"/>
                  </a:cubicBezTo>
                  <a:cubicBezTo>
                    <a:pt x="2334" y="1550"/>
                    <a:pt x="2303" y="1550"/>
                    <a:pt x="2281" y="1549"/>
                  </a:cubicBezTo>
                  <a:cubicBezTo>
                    <a:pt x="2259" y="1548"/>
                    <a:pt x="2242" y="1545"/>
                    <a:pt x="2230" y="1542"/>
                  </a:cubicBezTo>
                  <a:cubicBezTo>
                    <a:pt x="2218" y="1538"/>
                    <a:pt x="2210" y="1533"/>
                    <a:pt x="2205" y="1527"/>
                  </a:cubicBezTo>
                  <a:cubicBezTo>
                    <a:pt x="2201" y="1521"/>
                    <a:pt x="2197" y="1513"/>
                    <a:pt x="2194" y="1502"/>
                  </a:cubicBezTo>
                  <a:lnTo>
                    <a:pt x="2092" y="1198"/>
                  </a:lnTo>
                  <a:lnTo>
                    <a:pt x="1522" y="1198"/>
                  </a:lnTo>
                  <a:lnTo>
                    <a:pt x="1426" y="1494"/>
                  </a:lnTo>
                  <a:cubicBezTo>
                    <a:pt x="1423" y="1505"/>
                    <a:pt x="1419" y="1514"/>
                    <a:pt x="1414" y="1522"/>
                  </a:cubicBezTo>
                  <a:cubicBezTo>
                    <a:pt x="1409" y="1529"/>
                    <a:pt x="1401" y="1535"/>
                    <a:pt x="1389" y="1539"/>
                  </a:cubicBezTo>
                  <a:cubicBezTo>
                    <a:pt x="1378" y="1544"/>
                    <a:pt x="1362" y="1547"/>
                    <a:pt x="1341" y="1548"/>
                  </a:cubicBezTo>
                  <a:cubicBezTo>
                    <a:pt x="1320" y="1550"/>
                    <a:pt x="1293" y="1550"/>
                    <a:pt x="1260" y="1550"/>
                  </a:cubicBezTo>
                  <a:cubicBezTo>
                    <a:pt x="1224" y="1550"/>
                    <a:pt x="1196" y="1549"/>
                    <a:pt x="1175" y="1547"/>
                  </a:cubicBezTo>
                  <a:cubicBezTo>
                    <a:pt x="1155" y="1545"/>
                    <a:pt x="1141" y="1539"/>
                    <a:pt x="1133" y="1530"/>
                  </a:cubicBezTo>
                  <a:cubicBezTo>
                    <a:pt x="1125" y="1521"/>
                    <a:pt x="1123" y="1508"/>
                    <a:pt x="1125" y="1492"/>
                  </a:cubicBezTo>
                  <a:cubicBezTo>
                    <a:pt x="1127" y="1476"/>
                    <a:pt x="1133" y="1454"/>
                    <a:pt x="1143" y="1426"/>
                  </a:cubicBezTo>
                  <a:lnTo>
                    <a:pt x="1610" y="81"/>
                  </a:lnTo>
                  <a:cubicBezTo>
                    <a:pt x="1615" y="68"/>
                    <a:pt x="1620" y="57"/>
                    <a:pt x="1627" y="49"/>
                  </a:cubicBezTo>
                  <a:cubicBezTo>
                    <a:pt x="1633" y="41"/>
                    <a:pt x="1643" y="34"/>
                    <a:pt x="1656" y="30"/>
                  </a:cubicBezTo>
                  <a:cubicBezTo>
                    <a:pt x="1670" y="26"/>
                    <a:pt x="1689" y="23"/>
                    <a:pt x="1713" y="22"/>
                  </a:cubicBezTo>
                  <a:cubicBezTo>
                    <a:pt x="1737" y="21"/>
                    <a:pt x="1769" y="20"/>
                    <a:pt x="1809" y="20"/>
                  </a:cubicBezTo>
                  <a:close/>
                  <a:moveTo>
                    <a:pt x="10482" y="2"/>
                  </a:moveTo>
                  <a:cubicBezTo>
                    <a:pt x="10524" y="2"/>
                    <a:pt x="10565" y="6"/>
                    <a:pt x="10604" y="13"/>
                  </a:cubicBezTo>
                  <a:cubicBezTo>
                    <a:pt x="10643" y="20"/>
                    <a:pt x="10679" y="29"/>
                    <a:pt x="10712" y="41"/>
                  </a:cubicBezTo>
                  <a:cubicBezTo>
                    <a:pt x="10746" y="52"/>
                    <a:pt x="10776" y="65"/>
                    <a:pt x="10802" y="80"/>
                  </a:cubicBezTo>
                  <a:cubicBezTo>
                    <a:pt x="10829" y="95"/>
                    <a:pt x="10847" y="107"/>
                    <a:pt x="10858" y="118"/>
                  </a:cubicBezTo>
                  <a:cubicBezTo>
                    <a:pt x="10868" y="128"/>
                    <a:pt x="10876" y="137"/>
                    <a:pt x="10879" y="144"/>
                  </a:cubicBezTo>
                  <a:cubicBezTo>
                    <a:pt x="10883" y="151"/>
                    <a:pt x="10886" y="160"/>
                    <a:pt x="10889" y="171"/>
                  </a:cubicBezTo>
                  <a:cubicBezTo>
                    <a:pt x="10891" y="182"/>
                    <a:pt x="10893" y="195"/>
                    <a:pt x="10894" y="210"/>
                  </a:cubicBezTo>
                  <a:cubicBezTo>
                    <a:pt x="10895" y="225"/>
                    <a:pt x="10896" y="243"/>
                    <a:pt x="10896" y="265"/>
                  </a:cubicBezTo>
                  <a:cubicBezTo>
                    <a:pt x="10896" y="288"/>
                    <a:pt x="10895" y="308"/>
                    <a:pt x="10894" y="325"/>
                  </a:cubicBezTo>
                  <a:cubicBezTo>
                    <a:pt x="10892" y="341"/>
                    <a:pt x="10889" y="354"/>
                    <a:pt x="10885" y="365"/>
                  </a:cubicBezTo>
                  <a:cubicBezTo>
                    <a:pt x="10881" y="375"/>
                    <a:pt x="10877" y="382"/>
                    <a:pt x="10871" y="387"/>
                  </a:cubicBezTo>
                  <a:cubicBezTo>
                    <a:pt x="10866" y="392"/>
                    <a:pt x="10860" y="394"/>
                    <a:pt x="10852" y="394"/>
                  </a:cubicBezTo>
                  <a:cubicBezTo>
                    <a:pt x="10841" y="394"/>
                    <a:pt x="10826" y="387"/>
                    <a:pt x="10808" y="373"/>
                  </a:cubicBezTo>
                  <a:cubicBezTo>
                    <a:pt x="10790" y="360"/>
                    <a:pt x="10767" y="344"/>
                    <a:pt x="10738" y="328"/>
                  </a:cubicBezTo>
                  <a:cubicBezTo>
                    <a:pt x="10710" y="311"/>
                    <a:pt x="10676" y="296"/>
                    <a:pt x="10636" y="282"/>
                  </a:cubicBezTo>
                  <a:cubicBezTo>
                    <a:pt x="10597" y="268"/>
                    <a:pt x="10550" y="261"/>
                    <a:pt x="10495" y="261"/>
                  </a:cubicBezTo>
                  <a:cubicBezTo>
                    <a:pt x="10435" y="261"/>
                    <a:pt x="10381" y="274"/>
                    <a:pt x="10334" y="298"/>
                  </a:cubicBezTo>
                  <a:cubicBezTo>
                    <a:pt x="10287" y="323"/>
                    <a:pt x="10246" y="358"/>
                    <a:pt x="10213" y="404"/>
                  </a:cubicBezTo>
                  <a:cubicBezTo>
                    <a:pt x="10180" y="450"/>
                    <a:pt x="10155" y="505"/>
                    <a:pt x="10138" y="570"/>
                  </a:cubicBezTo>
                  <a:cubicBezTo>
                    <a:pt x="10120" y="634"/>
                    <a:pt x="10112" y="708"/>
                    <a:pt x="10112" y="789"/>
                  </a:cubicBezTo>
                  <a:cubicBezTo>
                    <a:pt x="10112" y="878"/>
                    <a:pt x="10121" y="955"/>
                    <a:pt x="10139" y="1020"/>
                  </a:cubicBezTo>
                  <a:cubicBezTo>
                    <a:pt x="10158" y="1085"/>
                    <a:pt x="10184" y="1139"/>
                    <a:pt x="10218" y="1181"/>
                  </a:cubicBezTo>
                  <a:cubicBezTo>
                    <a:pt x="10252" y="1224"/>
                    <a:pt x="10293" y="1255"/>
                    <a:pt x="10341" y="1276"/>
                  </a:cubicBezTo>
                  <a:cubicBezTo>
                    <a:pt x="10389" y="1296"/>
                    <a:pt x="10443" y="1307"/>
                    <a:pt x="10503" y="1307"/>
                  </a:cubicBezTo>
                  <a:cubicBezTo>
                    <a:pt x="10558" y="1307"/>
                    <a:pt x="10605" y="1300"/>
                    <a:pt x="10645" y="1287"/>
                  </a:cubicBezTo>
                  <a:cubicBezTo>
                    <a:pt x="10685" y="1275"/>
                    <a:pt x="10719" y="1260"/>
                    <a:pt x="10748" y="1245"/>
                  </a:cubicBezTo>
                  <a:cubicBezTo>
                    <a:pt x="10776" y="1229"/>
                    <a:pt x="10800" y="1215"/>
                    <a:pt x="10818" y="1202"/>
                  </a:cubicBezTo>
                  <a:cubicBezTo>
                    <a:pt x="10836" y="1190"/>
                    <a:pt x="10851" y="1184"/>
                    <a:pt x="10861" y="1184"/>
                  </a:cubicBezTo>
                  <a:cubicBezTo>
                    <a:pt x="10869" y="1184"/>
                    <a:pt x="10875" y="1185"/>
                    <a:pt x="10879" y="1188"/>
                  </a:cubicBezTo>
                  <a:cubicBezTo>
                    <a:pt x="10884" y="1192"/>
                    <a:pt x="10888" y="1198"/>
                    <a:pt x="10891" y="1207"/>
                  </a:cubicBezTo>
                  <a:cubicBezTo>
                    <a:pt x="10894" y="1217"/>
                    <a:pt x="10897" y="1230"/>
                    <a:pt x="10898" y="1246"/>
                  </a:cubicBezTo>
                  <a:cubicBezTo>
                    <a:pt x="10900" y="1263"/>
                    <a:pt x="10901" y="1286"/>
                    <a:pt x="10901" y="1314"/>
                  </a:cubicBezTo>
                  <a:cubicBezTo>
                    <a:pt x="10901" y="1333"/>
                    <a:pt x="10900" y="1350"/>
                    <a:pt x="10899" y="1364"/>
                  </a:cubicBezTo>
                  <a:cubicBezTo>
                    <a:pt x="10898" y="1377"/>
                    <a:pt x="10896" y="1389"/>
                    <a:pt x="10894" y="1399"/>
                  </a:cubicBezTo>
                  <a:cubicBezTo>
                    <a:pt x="10891" y="1409"/>
                    <a:pt x="10888" y="1417"/>
                    <a:pt x="10884" y="1424"/>
                  </a:cubicBezTo>
                  <a:cubicBezTo>
                    <a:pt x="10880" y="1431"/>
                    <a:pt x="10874" y="1439"/>
                    <a:pt x="10865" y="1448"/>
                  </a:cubicBezTo>
                  <a:cubicBezTo>
                    <a:pt x="10857" y="1457"/>
                    <a:pt x="10840" y="1468"/>
                    <a:pt x="10816" y="1483"/>
                  </a:cubicBezTo>
                  <a:cubicBezTo>
                    <a:pt x="10791" y="1497"/>
                    <a:pt x="10761" y="1510"/>
                    <a:pt x="10725" y="1523"/>
                  </a:cubicBezTo>
                  <a:cubicBezTo>
                    <a:pt x="10690" y="1536"/>
                    <a:pt x="10649" y="1547"/>
                    <a:pt x="10603" y="1555"/>
                  </a:cubicBezTo>
                  <a:cubicBezTo>
                    <a:pt x="10558" y="1564"/>
                    <a:pt x="10508" y="1568"/>
                    <a:pt x="10455" y="1568"/>
                  </a:cubicBezTo>
                  <a:cubicBezTo>
                    <a:pt x="10351" y="1568"/>
                    <a:pt x="10258" y="1552"/>
                    <a:pt x="10174" y="1520"/>
                  </a:cubicBezTo>
                  <a:cubicBezTo>
                    <a:pt x="10090" y="1488"/>
                    <a:pt x="10019" y="1440"/>
                    <a:pt x="9961" y="1376"/>
                  </a:cubicBezTo>
                  <a:cubicBezTo>
                    <a:pt x="9902" y="1313"/>
                    <a:pt x="9857" y="1233"/>
                    <a:pt x="9826" y="1138"/>
                  </a:cubicBezTo>
                  <a:cubicBezTo>
                    <a:pt x="9795" y="1043"/>
                    <a:pt x="9779" y="932"/>
                    <a:pt x="9779" y="805"/>
                  </a:cubicBezTo>
                  <a:cubicBezTo>
                    <a:pt x="9779" y="676"/>
                    <a:pt x="9796" y="562"/>
                    <a:pt x="9831" y="462"/>
                  </a:cubicBezTo>
                  <a:cubicBezTo>
                    <a:pt x="9865" y="362"/>
                    <a:pt x="9913" y="278"/>
                    <a:pt x="9975" y="210"/>
                  </a:cubicBezTo>
                  <a:cubicBezTo>
                    <a:pt x="10036" y="142"/>
                    <a:pt x="10110" y="90"/>
                    <a:pt x="10197" y="55"/>
                  </a:cubicBezTo>
                  <a:cubicBezTo>
                    <a:pt x="10283" y="20"/>
                    <a:pt x="10378" y="2"/>
                    <a:pt x="10482" y="2"/>
                  </a:cubicBezTo>
                  <a:close/>
                  <a:moveTo>
                    <a:pt x="24673" y="0"/>
                  </a:moveTo>
                  <a:cubicBezTo>
                    <a:pt x="24787" y="0"/>
                    <a:pt x="24889" y="15"/>
                    <a:pt x="24977" y="46"/>
                  </a:cubicBezTo>
                  <a:cubicBezTo>
                    <a:pt x="25065" y="76"/>
                    <a:pt x="25138" y="123"/>
                    <a:pt x="25197" y="186"/>
                  </a:cubicBezTo>
                  <a:cubicBezTo>
                    <a:pt x="25256" y="250"/>
                    <a:pt x="25301" y="330"/>
                    <a:pt x="25331" y="426"/>
                  </a:cubicBezTo>
                  <a:cubicBezTo>
                    <a:pt x="25361" y="523"/>
                    <a:pt x="25376" y="636"/>
                    <a:pt x="25376" y="768"/>
                  </a:cubicBezTo>
                  <a:cubicBezTo>
                    <a:pt x="25376" y="893"/>
                    <a:pt x="25360" y="1006"/>
                    <a:pt x="25329" y="1105"/>
                  </a:cubicBezTo>
                  <a:cubicBezTo>
                    <a:pt x="25298" y="1204"/>
                    <a:pt x="25251" y="1289"/>
                    <a:pt x="25189" y="1358"/>
                  </a:cubicBezTo>
                  <a:cubicBezTo>
                    <a:pt x="25128" y="1427"/>
                    <a:pt x="25051" y="1480"/>
                    <a:pt x="24960" y="1516"/>
                  </a:cubicBezTo>
                  <a:cubicBezTo>
                    <a:pt x="24869" y="1552"/>
                    <a:pt x="24764" y="1570"/>
                    <a:pt x="24645" y="1570"/>
                  </a:cubicBezTo>
                  <a:cubicBezTo>
                    <a:pt x="24527" y="1570"/>
                    <a:pt x="24424" y="1555"/>
                    <a:pt x="24336" y="1524"/>
                  </a:cubicBezTo>
                  <a:cubicBezTo>
                    <a:pt x="24248" y="1493"/>
                    <a:pt x="24175" y="1446"/>
                    <a:pt x="24116" y="1383"/>
                  </a:cubicBezTo>
                  <a:cubicBezTo>
                    <a:pt x="24057" y="1320"/>
                    <a:pt x="24013" y="1239"/>
                    <a:pt x="23984" y="1142"/>
                  </a:cubicBezTo>
                  <a:cubicBezTo>
                    <a:pt x="23955" y="1044"/>
                    <a:pt x="23940" y="928"/>
                    <a:pt x="23940" y="795"/>
                  </a:cubicBezTo>
                  <a:cubicBezTo>
                    <a:pt x="23940" y="672"/>
                    <a:pt x="23956" y="562"/>
                    <a:pt x="23987" y="464"/>
                  </a:cubicBezTo>
                  <a:cubicBezTo>
                    <a:pt x="24018" y="366"/>
                    <a:pt x="24065" y="282"/>
                    <a:pt x="24127" y="213"/>
                  </a:cubicBezTo>
                  <a:cubicBezTo>
                    <a:pt x="24188" y="145"/>
                    <a:pt x="24265" y="92"/>
                    <a:pt x="24356" y="55"/>
                  </a:cubicBezTo>
                  <a:cubicBezTo>
                    <a:pt x="24447" y="18"/>
                    <a:pt x="24552" y="0"/>
                    <a:pt x="24673" y="0"/>
                  </a:cubicBezTo>
                  <a:close/>
                  <a:moveTo>
                    <a:pt x="13095" y="0"/>
                  </a:moveTo>
                  <a:cubicBezTo>
                    <a:pt x="13131" y="0"/>
                    <a:pt x="13167" y="3"/>
                    <a:pt x="13202" y="8"/>
                  </a:cubicBezTo>
                  <a:cubicBezTo>
                    <a:pt x="13238" y="14"/>
                    <a:pt x="13272" y="21"/>
                    <a:pt x="13303" y="31"/>
                  </a:cubicBezTo>
                  <a:cubicBezTo>
                    <a:pt x="13335" y="40"/>
                    <a:pt x="13362" y="51"/>
                    <a:pt x="13386" y="62"/>
                  </a:cubicBezTo>
                  <a:cubicBezTo>
                    <a:pt x="13411" y="74"/>
                    <a:pt x="13427" y="84"/>
                    <a:pt x="13435" y="92"/>
                  </a:cubicBezTo>
                  <a:cubicBezTo>
                    <a:pt x="13442" y="99"/>
                    <a:pt x="13448" y="106"/>
                    <a:pt x="13450" y="111"/>
                  </a:cubicBezTo>
                  <a:cubicBezTo>
                    <a:pt x="13453" y="117"/>
                    <a:pt x="13455" y="124"/>
                    <a:pt x="13457" y="133"/>
                  </a:cubicBezTo>
                  <a:cubicBezTo>
                    <a:pt x="13459" y="142"/>
                    <a:pt x="13461" y="153"/>
                    <a:pt x="13461" y="167"/>
                  </a:cubicBezTo>
                  <a:cubicBezTo>
                    <a:pt x="13462" y="181"/>
                    <a:pt x="13463" y="198"/>
                    <a:pt x="13463" y="218"/>
                  </a:cubicBezTo>
                  <a:cubicBezTo>
                    <a:pt x="13463" y="241"/>
                    <a:pt x="13462" y="260"/>
                    <a:pt x="13461" y="276"/>
                  </a:cubicBezTo>
                  <a:cubicBezTo>
                    <a:pt x="13460" y="291"/>
                    <a:pt x="13458" y="304"/>
                    <a:pt x="13455" y="314"/>
                  </a:cubicBezTo>
                  <a:cubicBezTo>
                    <a:pt x="13452" y="324"/>
                    <a:pt x="13448" y="332"/>
                    <a:pt x="13443" y="336"/>
                  </a:cubicBezTo>
                  <a:cubicBezTo>
                    <a:pt x="13438" y="341"/>
                    <a:pt x="13431" y="343"/>
                    <a:pt x="13423" y="343"/>
                  </a:cubicBezTo>
                  <a:cubicBezTo>
                    <a:pt x="13414" y="343"/>
                    <a:pt x="13401" y="338"/>
                    <a:pt x="13382" y="327"/>
                  </a:cubicBezTo>
                  <a:cubicBezTo>
                    <a:pt x="13363" y="316"/>
                    <a:pt x="13340" y="304"/>
                    <a:pt x="13313" y="291"/>
                  </a:cubicBezTo>
                  <a:cubicBezTo>
                    <a:pt x="13285" y="278"/>
                    <a:pt x="13254" y="267"/>
                    <a:pt x="13218" y="256"/>
                  </a:cubicBezTo>
                  <a:cubicBezTo>
                    <a:pt x="13182" y="246"/>
                    <a:pt x="13142" y="240"/>
                    <a:pt x="13099" y="240"/>
                  </a:cubicBezTo>
                  <a:cubicBezTo>
                    <a:pt x="13066" y="240"/>
                    <a:pt x="13036" y="244"/>
                    <a:pt x="13011" y="253"/>
                  </a:cubicBezTo>
                  <a:cubicBezTo>
                    <a:pt x="12986" y="261"/>
                    <a:pt x="12966" y="272"/>
                    <a:pt x="12949" y="287"/>
                  </a:cubicBezTo>
                  <a:cubicBezTo>
                    <a:pt x="12932" y="301"/>
                    <a:pt x="12919" y="318"/>
                    <a:pt x="12911" y="339"/>
                  </a:cubicBezTo>
                  <a:cubicBezTo>
                    <a:pt x="12903" y="359"/>
                    <a:pt x="12899" y="381"/>
                    <a:pt x="12899" y="403"/>
                  </a:cubicBezTo>
                  <a:cubicBezTo>
                    <a:pt x="12899" y="437"/>
                    <a:pt x="12908" y="466"/>
                    <a:pt x="12927" y="491"/>
                  </a:cubicBezTo>
                  <a:cubicBezTo>
                    <a:pt x="12945" y="515"/>
                    <a:pt x="12969" y="537"/>
                    <a:pt x="13000" y="556"/>
                  </a:cubicBezTo>
                  <a:cubicBezTo>
                    <a:pt x="13031" y="575"/>
                    <a:pt x="13066" y="593"/>
                    <a:pt x="13105" y="610"/>
                  </a:cubicBezTo>
                  <a:cubicBezTo>
                    <a:pt x="13144" y="627"/>
                    <a:pt x="13184" y="645"/>
                    <a:pt x="13225" y="663"/>
                  </a:cubicBezTo>
                  <a:cubicBezTo>
                    <a:pt x="13265" y="682"/>
                    <a:pt x="13305" y="703"/>
                    <a:pt x="13344" y="727"/>
                  </a:cubicBezTo>
                  <a:cubicBezTo>
                    <a:pt x="13383" y="751"/>
                    <a:pt x="13418" y="780"/>
                    <a:pt x="13449" y="813"/>
                  </a:cubicBezTo>
                  <a:cubicBezTo>
                    <a:pt x="13479" y="846"/>
                    <a:pt x="13504" y="885"/>
                    <a:pt x="13522" y="930"/>
                  </a:cubicBezTo>
                  <a:cubicBezTo>
                    <a:pt x="13541" y="975"/>
                    <a:pt x="13551" y="1028"/>
                    <a:pt x="13551" y="1089"/>
                  </a:cubicBezTo>
                  <a:cubicBezTo>
                    <a:pt x="13551" y="1168"/>
                    <a:pt x="13536" y="1238"/>
                    <a:pt x="13506" y="1299"/>
                  </a:cubicBezTo>
                  <a:cubicBezTo>
                    <a:pt x="13476" y="1359"/>
                    <a:pt x="13436" y="1409"/>
                    <a:pt x="13385" y="1449"/>
                  </a:cubicBezTo>
                  <a:cubicBezTo>
                    <a:pt x="13335" y="1489"/>
                    <a:pt x="13275" y="1520"/>
                    <a:pt x="13207" y="1540"/>
                  </a:cubicBezTo>
                  <a:cubicBezTo>
                    <a:pt x="13139" y="1560"/>
                    <a:pt x="13067" y="1570"/>
                    <a:pt x="12989" y="1570"/>
                  </a:cubicBezTo>
                  <a:cubicBezTo>
                    <a:pt x="12937" y="1570"/>
                    <a:pt x="12888" y="1566"/>
                    <a:pt x="12843" y="1558"/>
                  </a:cubicBezTo>
                  <a:cubicBezTo>
                    <a:pt x="12798" y="1549"/>
                    <a:pt x="12759" y="1539"/>
                    <a:pt x="12724" y="1526"/>
                  </a:cubicBezTo>
                  <a:cubicBezTo>
                    <a:pt x="12690" y="1514"/>
                    <a:pt x="12661" y="1502"/>
                    <a:pt x="12638" y="1488"/>
                  </a:cubicBezTo>
                  <a:cubicBezTo>
                    <a:pt x="12615" y="1475"/>
                    <a:pt x="12599" y="1463"/>
                    <a:pt x="12588" y="1453"/>
                  </a:cubicBezTo>
                  <a:cubicBezTo>
                    <a:pt x="12578" y="1443"/>
                    <a:pt x="12571" y="1428"/>
                    <a:pt x="12567" y="1409"/>
                  </a:cubicBezTo>
                  <a:cubicBezTo>
                    <a:pt x="12562" y="1390"/>
                    <a:pt x="12560" y="1363"/>
                    <a:pt x="12560" y="1327"/>
                  </a:cubicBezTo>
                  <a:cubicBezTo>
                    <a:pt x="12560" y="1302"/>
                    <a:pt x="12561" y="1282"/>
                    <a:pt x="12563" y="1266"/>
                  </a:cubicBezTo>
                  <a:cubicBezTo>
                    <a:pt x="12564" y="1249"/>
                    <a:pt x="12567" y="1236"/>
                    <a:pt x="12570" y="1226"/>
                  </a:cubicBezTo>
                  <a:cubicBezTo>
                    <a:pt x="12574" y="1216"/>
                    <a:pt x="12578" y="1209"/>
                    <a:pt x="12584" y="1204"/>
                  </a:cubicBezTo>
                  <a:cubicBezTo>
                    <a:pt x="12590" y="1200"/>
                    <a:pt x="12597" y="1198"/>
                    <a:pt x="12605" y="1198"/>
                  </a:cubicBezTo>
                  <a:cubicBezTo>
                    <a:pt x="12616" y="1198"/>
                    <a:pt x="12631" y="1204"/>
                    <a:pt x="12651" y="1217"/>
                  </a:cubicBezTo>
                  <a:cubicBezTo>
                    <a:pt x="12671" y="1230"/>
                    <a:pt x="12697" y="1244"/>
                    <a:pt x="12728" y="1260"/>
                  </a:cubicBezTo>
                  <a:cubicBezTo>
                    <a:pt x="12759" y="1276"/>
                    <a:pt x="12796" y="1290"/>
                    <a:pt x="12840" y="1303"/>
                  </a:cubicBezTo>
                  <a:cubicBezTo>
                    <a:pt x="12883" y="1316"/>
                    <a:pt x="12933" y="1322"/>
                    <a:pt x="12990" y="1322"/>
                  </a:cubicBezTo>
                  <a:cubicBezTo>
                    <a:pt x="13028" y="1322"/>
                    <a:pt x="13061" y="1317"/>
                    <a:pt x="13091" y="1309"/>
                  </a:cubicBezTo>
                  <a:cubicBezTo>
                    <a:pt x="13121" y="1300"/>
                    <a:pt x="13146" y="1287"/>
                    <a:pt x="13167" y="1270"/>
                  </a:cubicBezTo>
                  <a:cubicBezTo>
                    <a:pt x="13187" y="1254"/>
                    <a:pt x="13203" y="1234"/>
                    <a:pt x="13214" y="1209"/>
                  </a:cubicBezTo>
                  <a:cubicBezTo>
                    <a:pt x="13225" y="1185"/>
                    <a:pt x="13231" y="1158"/>
                    <a:pt x="13231" y="1129"/>
                  </a:cubicBezTo>
                  <a:cubicBezTo>
                    <a:pt x="13231" y="1094"/>
                    <a:pt x="13221" y="1065"/>
                    <a:pt x="13202" y="1040"/>
                  </a:cubicBezTo>
                  <a:cubicBezTo>
                    <a:pt x="13184" y="1016"/>
                    <a:pt x="13159" y="994"/>
                    <a:pt x="13129" y="975"/>
                  </a:cubicBezTo>
                  <a:cubicBezTo>
                    <a:pt x="13099" y="955"/>
                    <a:pt x="13065" y="937"/>
                    <a:pt x="13027" y="921"/>
                  </a:cubicBezTo>
                  <a:cubicBezTo>
                    <a:pt x="12988" y="904"/>
                    <a:pt x="12949" y="886"/>
                    <a:pt x="12908" y="867"/>
                  </a:cubicBezTo>
                  <a:cubicBezTo>
                    <a:pt x="12868" y="849"/>
                    <a:pt x="12828" y="827"/>
                    <a:pt x="12790" y="803"/>
                  </a:cubicBezTo>
                  <a:cubicBezTo>
                    <a:pt x="12752" y="780"/>
                    <a:pt x="12718" y="751"/>
                    <a:pt x="12687" y="718"/>
                  </a:cubicBezTo>
                  <a:cubicBezTo>
                    <a:pt x="12657" y="685"/>
                    <a:pt x="12633" y="645"/>
                    <a:pt x="12614" y="600"/>
                  </a:cubicBezTo>
                  <a:cubicBezTo>
                    <a:pt x="12595" y="555"/>
                    <a:pt x="12586" y="501"/>
                    <a:pt x="12586" y="437"/>
                  </a:cubicBezTo>
                  <a:cubicBezTo>
                    <a:pt x="12586" y="365"/>
                    <a:pt x="12600" y="301"/>
                    <a:pt x="12627" y="246"/>
                  </a:cubicBezTo>
                  <a:cubicBezTo>
                    <a:pt x="12653" y="191"/>
                    <a:pt x="12690" y="145"/>
                    <a:pt x="12735" y="109"/>
                  </a:cubicBezTo>
                  <a:cubicBezTo>
                    <a:pt x="12781" y="72"/>
                    <a:pt x="12835" y="45"/>
                    <a:pt x="12897" y="27"/>
                  </a:cubicBezTo>
                  <a:cubicBezTo>
                    <a:pt x="12959" y="9"/>
                    <a:pt x="13025" y="0"/>
                    <a:pt x="13095" y="0"/>
                  </a:cubicBezTo>
                  <a:close/>
                  <a:moveTo>
                    <a:pt x="535" y="0"/>
                  </a:moveTo>
                  <a:cubicBezTo>
                    <a:pt x="571" y="0"/>
                    <a:pt x="607" y="3"/>
                    <a:pt x="642" y="8"/>
                  </a:cubicBezTo>
                  <a:cubicBezTo>
                    <a:pt x="678" y="14"/>
                    <a:pt x="712" y="21"/>
                    <a:pt x="743" y="31"/>
                  </a:cubicBezTo>
                  <a:cubicBezTo>
                    <a:pt x="775" y="40"/>
                    <a:pt x="802" y="51"/>
                    <a:pt x="826" y="62"/>
                  </a:cubicBezTo>
                  <a:cubicBezTo>
                    <a:pt x="851" y="74"/>
                    <a:pt x="867" y="84"/>
                    <a:pt x="875" y="92"/>
                  </a:cubicBezTo>
                  <a:cubicBezTo>
                    <a:pt x="882" y="99"/>
                    <a:pt x="888" y="106"/>
                    <a:pt x="890" y="111"/>
                  </a:cubicBezTo>
                  <a:cubicBezTo>
                    <a:pt x="893" y="117"/>
                    <a:pt x="895" y="124"/>
                    <a:pt x="897" y="133"/>
                  </a:cubicBezTo>
                  <a:cubicBezTo>
                    <a:pt x="899" y="142"/>
                    <a:pt x="901" y="153"/>
                    <a:pt x="901" y="167"/>
                  </a:cubicBezTo>
                  <a:cubicBezTo>
                    <a:pt x="902" y="181"/>
                    <a:pt x="903" y="198"/>
                    <a:pt x="903" y="218"/>
                  </a:cubicBezTo>
                  <a:cubicBezTo>
                    <a:pt x="903" y="241"/>
                    <a:pt x="902" y="260"/>
                    <a:pt x="901" y="276"/>
                  </a:cubicBezTo>
                  <a:cubicBezTo>
                    <a:pt x="900" y="291"/>
                    <a:pt x="898" y="304"/>
                    <a:pt x="895" y="314"/>
                  </a:cubicBezTo>
                  <a:cubicBezTo>
                    <a:pt x="892" y="324"/>
                    <a:pt x="888" y="332"/>
                    <a:pt x="883" y="336"/>
                  </a:cubicBezTo>
                  <a:cubicBezTo>
                    <a:pt x="878" y="341"/>
                    <a:pt x="871" y="343"/>
                    <a:pt x="863" y="343"/>
                  </a:cubicBezTo>
                  <a:cubicBezTo>
                    <a:pt x="854" y="343"/>
                    <a:pt x="841" y="338"/>
                    <a:pt x="822" y="327"/>
                  </a:cubicBezTo>
                  <a:cubicBezTo>
                    <a:pt x="803" y="316"/>
                    <a:pt x="780" y="304"/>
                    <a:pt x="753" y="291"/>
                  </a:cubicBezTo>
                  <a:cubicBezTo>
                    <a:pt x="725" y="278"/>
                    <a:pt x="694" y="267"/>
                    <a:pt x="658" y="256"/>
                  </a:cubicBezTo>
                  <a:cubicBezTo>
                    <a:pt x="622" y="246"/>
                    <a:pt x="582" y="240"/>
                    <a:pt x="539" y="240"/>
                  </a:cubicBezTo>
                  <a:cubicBezTo>
                    <a:pt x="506" y="240"/>
                    <a:pt x="476" y="244"/>
                    <a:pt x="451" y="253"/>
                  </a:cubicBezTo>
                  <a:cubicBezTo>
                    <a:pt x="426" y="261"/>
                    <a:pt x="406" y="272"/>
                    <a:pt x="389" y="287"/>
                  </a:cubicBezTo>
                  <a:cubicBezTo>
                    <a:pt x="372" y="301"/>
                    <a:pt x="359" y="318"/>
                    <a:pt x="351" y="339"/>
                  </a:cubicBezTo>
                  <a:cubicBezTo>
                    <a:pt x="343" y="359"/>
                    <a:pt x="339" y="381"/>
                    <a:pt x="339" y="403"/>
                  </a:cubicBezTo>
                  <a:cubicBezTo>
                    <a:pt x="339" y="437"/>
                    <a:pt x="348" y="466"/>
                    <a:pt x="367" y="491"/>
                  </a:cubicBezTo>
                  <a:cubicBezTo>
                    <a:pt x="385" y="515"/>
                    <a:pt x="409" y="537"/>
                    <a:pt x="440" y="556"/>
                  </a:cubicBezTo>
                  <a:cubicBezTo>
                    <a:pt x="471" y="575"/>
                    <a:pt x="506" y="593"/>
                    <a:pt x="545" y="610"/>
                  </a:cubicBezTo>
                  <a:cubicBezTo>
                    <a:pt x="584" y="627"/>
                    <a:pt x="624" y="645"/>
                    <a:pt x="665" y="663"/>
                  </a:cubicBezTo>
                  <a:cubicBezTo>
                    <a:pt x="705" y="682"/>
                    <a:pt x="745" y="703"/>
                    <a:pt x="784" y="727"/>
                  </a:cubicBezTo>
                  <a:cubicBezTo>
                    <a:pt x="823" y="751"/>
                    <a:pt x="858" y="780"/>
                    <a:pt x="889" y="813"/>
                  </a:cubicBezTo>
                  <a:cubicBezTo>
                    <a:pt x="919" y="846"/>
                    <a:pt x="944" y="885"/>
                    <a:pt x="962" y="930"/>
                  </a:cubicBezTo>
                  <a:cubicBezTo>
                    <a:pt x="981" y="975"/>
                    <a:pt x="991" y="1028"/>
                    <a:pt x="991" y="1089"/>
                  </a:cubicBezTo>
                  <a:cubicBezTo>
                    <a:pt x="991" y="1168"/>
                    <a:pt x="976" y="1238"/>
                    <a:pt x="946" y="1299"/>
                  </a:cubicBezTo>
                  <a:cubicBezTo>
                    <a:pt x="916" y="1359"/>
                    <a:pt x="876" y="1409"/>
                    <a:pt x="825" y="1449"/>
                  </a:cubicBezTo>
                  <a:cubicBezTo>
                    <a:pt x="775" y="1489"/>
                    <a:pt x="715" y="1520"/>
                    <a:pt x="647" y="1540"/>
                  </a:cubicBezTo>
                  <a:cubicBezTo>
                    <a:pt x="579" y="1560"/>
                    <a:pt x="507" y="1570"/>
                    <a:pt x="429" y="1570"/>
                  </a:cubicBezTo>
                  <a:cubicBezTo>
                    <a:pt x="377" y="1570"/>
                    <a:pt x="328" y="1566"/>
                    <a:pt x="283" y="1558"/>
                  </a:cubicBezTo>
                  <a:cubicBezTo>
                    <a:pt x="238" y="1549"/>
                    <a:pt x="199" y="1539"/>
                    <a:pt x="164" y="1526"/>
                  </a:cubicBezTo>
                  <a:cubicBezTo>
                    <a:pt x="130" y="1514"/>
                    <a:pt x="101" y="1502"/>
                    <a:pt x="78" y="1488"/>
                  </a:cubicBezTo>
                  <a:cubicBezTo>
                    <a:pt x="55" y="1475"/>
                    <a:pt x="39" y="1463"/>
                    <a:pt x="28" y="1453"/>
                  </a:cubicBezTo>
                  <a:cubicBezTo>
                    <a:pt x="18" y="1443"/>
                    <a:pt x="11" y="1428"/>
                    <a:pt x="7" y="1409"/>
                  </a:cubicBezTo>
                  <a:cubicBezTo>
                    <a:pt x="2" y="1390"/>
                    <a:pt x="0" y="1363"/>
                    <a:pt x="0" y="1327"/>
                  </a:cubicBezTo>
                  <a:cubicBezTo>
                    <a:pt x="0" y="1302"/>
                    <a:pt x="1" y="1282"/>
                    <a:pt x="3" y="1266"/>
                  </a:cubicBezTo>
                  <a:cubicBezTo>
                    <a:pt x="4" y="1249"/>
                    <a:pt x="7" y="1236"/>
                    <a:pt x="10" y="1226"/>
                  </a:cubicBezTo>
                  <a:cubicBezTo>
                    <a:pt x="14" y="1216"/>
                    <a:pt x="18" y="1209"/>
                    <a:pt x="24" y="1204"/>
                  </a:cubicBezTo>
                  <a:cubicBezTo>
                    <a:pt x="30" y="1200"/>
                    <a:pt x="37" y="1198"/>
                    <a:pt x="45" y="1198"/>
                  </a:cubicBezTo>
                  <a:cubicBezTo>
                    <a:pt x="56" y="1198"/>
                    <a:pt x="71" y="1204"/>
                    <a:pt x="91" y="1217"/>
                  </a:cubicBezTo>
                  <a:cubicBezTo>
                    <a:pt x="111" y="1230"/>
                    <a:pt x="137" y="1244"/>
                    <a:pt x="168" y="1260"/>
                  </a:cubicBezTo>
                  <a:cubicBezTo>
                    <a:pt x="199" y="1276"/>
                    <a:pt x="236" y="1290"/>
                    <a:pt x="280" y="1303"/>
                  </a:cubicBezTo>
                  <a:cubicBezTo>
                    <a:pt x="323" y="1316"/>
                    <a:pt x="373" y="1322"/>
                    <a:pt x="430" y="1322"/>
                  </a:cubicBezTo>
                  <a:cubicBezTo>
                    <a:pt x="468" y="1322"/>
                    <a:pt x="501" y="1317"/>
                    <a:pt x="531" y="1309"/>
                  </a:cubicBezTo>
                  <a:cubicBezTo>
                    <a:pt x="561" y="1300"/>
                    <a:pt x="586" y="1287"/>
                    <a:pt x="607" y="1270"/>
                  </a:cubicBezTo>
                  <a:cubicBezTo>
                    <a:pt x="627" y="1254"/>
                    <a:pt x="643" y="1234"/>
                    <a:pt x="654" y="1209"/>
                  </a:cubicBezTo>
                  <a:cubicBezTo>
                    <a:pt x="665" y="1185"/>
                    <a:pt x="671" y="1158"/>
                    <a:pt x="671" y="1129"/>
                  </a:cubicBezTo>
                  <a:cubicBezTo>
                    <a:pt x="671" y="1094"/>
                    <a:pt x="661" y="1065"/>
                    <a:pt x="642" y="1040"/>
                  </a:cubicBezTo>
                  <a:cubicBezTo>
                    <a:pt x="624" y="1016"/>
                    <a:pt x="599" y="994"/>
                    <a:pt x="569" y="975"/>
                  </a:cubicBezTo>
                  <a:cubicBezTo>
                    <a:pt x="539" y="955"/>
                    <a:pt x="505" y="937"/>
                    <a:pt x="467" y="921"/>
                  </a:cubicBezTo>
                  <a:cubicBezTo>
                    <a:pt x="428" y="904"/>
                    <a:pt x="389" y="886"/>
                    <a:pt x="348" y="867"/>
                  </a:cubicBezTo>
                  <a:cubicBezTo>
                    <a:pt x="308" y="849"/>
                    <a:pt x="268" y="827"/>
                    <a:pt x="230" y="803"/>
                  </a:cubicBezTo>
                  <a:cubicBezTo>
                    <a:pt x="192" y="780"/>
                    <a:pt x="158" y="751"/>
                    <a:pt x="127" y="718"/>
                  </a:cubicBezTo>
                  <a:cubicBezTo>
                    <a:pt x="97" y="685"/>
                    <a:pt x="73" y="645"/>
                    <a:pt x="54" y="600"/>
                  </a:cubicBezTo>
                  <a:cubicBezTo>
                    <a:pt x="35" y="555"/>
                    <a:pt x="26" y="501"/>
                    <a:pt x="26" y="437"/>
                  </a:cubicBezTo>
                  <a:cubicBezTo>
                    <a:pt x="26" y="365"/>
                    <a:pt x="40" y="301"/>
                    <a:pt x="67" y="246"/>
                  </a:cubicBezTo>
                  <a:cubicBezTo>
                    <a:pt x="93" y="191"/>
                    <a:pt x="130" y="145"/>
                    <a:pt x="175" y="109"/>
                  </a:cubicBezTo>
                  <a:cubicBezTo>
                    <a:pt x="221" y="72"/>
                    <a:pt x="275" y="45"/>
                    <a:pt x="337" y="27"/>
                  </a:cubicBezTo>
                  <a:cubicBezTo>
                    <a:pt x="399" y="9"/>
                    <a:pt x="465" y="0"/>
                    <a:pt x="535" y="0"/>
                  </a:cubicBezTo>
                  <a:close/>
                </a:path>
              </a:pathLst>
            </a:custGeom>
            <a:solidFill>
              <a:srgbClr val="FEFEFD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/>
            </a:p>
          </p:txBody>
        </p:sp>
        <p:sp>
          <p:nvSpPr>
            <p:cNvPr id="12" name="Freeform 12"/>
            <p:cNvSpPr>
              <a:spLocks noEditPoints="1"/>
            </p:cNvSpPr>
            <p:nvPr/>
          </p:nvSpPr>
          <p:spPr bwMode="auto">
            <a:xfrm>
              <a:off x="506" y="999"/>
              <a:ext cx="3293" cy="231"/>
            </a:xfrm>
            <a:custGeom>
              <a:avLst/>
              <a:gdLst>
                <a:gd name="T0" fmla="*/ 2020 w 27435"/>
                <a:gd name="T1" fmla="*/ 961 h 1570"/>
                <a:gd name="T2" fmla="*/ 18987 w 27435"/>
                <a:gd name="T3" fmla="*/ 265 h 1570"/>
                <a:gd name="T4" fmla="*/ 25033 w 27435"/>
                <a:gd name="T5" fmla="*/ 990 h 1570"/>
                <a:gd name="T6" fmla="*/ 26557 w 27435"/>
                <a:gd name="T7" fmla="*/ 1105 h 1570"/>
                <a:gd name="T8" fmla="*/ 27405 w 27435"/>
                <a:gd name="T9" fmla="*/ 1538 h 1570"/>
                <a:gd name="T10" fmla="*/ 26543 w 27435"/>
                <a:gd name="T11" fmla="*/ 1550 h 1570"/>
                <a:gd name="T12" fmla="*/ 25698 w 27435"/>
                <a:gd name="T13" fmla="*/ 1538 h 1570"/>
                <a:gd name="T14" fmla="*/ 19586 w 27435"/>
                <a:gd name="T15" fmla="*/ 488 h 1570"/>
                <a:gd name="T16" fmla="*/ 18555 w 27435"/>
                <a:gd name="T17" fmla="*/ 1522 h 1570"/>
                <a:gd name="T18" fmla="*/ 17073 w 27435"/>
                <a:gd name="T19" fmla="*/ 204 h 1570"/>
                <a:gd name="T20" fmla="*/ 17536 w 27435"/>
                <a:gd name="T21" fmla="*/ 1547 h 1570"/>
                <a:gd name="T22" fmla="*/ 16651 w 27435"/>
                <a:gd name="T23" fmla="*/ 1548 h 1570"/>
                <a:gd name="T24" fmla="*/ 15850 w 27435"/>
                <a:gd name="T25" fmla="*/ 1522 h 1570"/>
                <a:gd name="T26" fmla="*/ 4148 w 27435"/>
                <a:gd name="T27" fmla="*/ 272 h 1570"/>
                <a:gd name="T28" fmla="*/ 3633 w 27435"/>
                <a:gd name="T29" fmla="*/ 934 h 1570"/>
                <a:gd name="T30" fmla="*/ 23511 w 27435"/>
                <a:gd name="T31" fmla="*/ 22 h 1570"/>
                <a:gd name="T32" fmla="*/ 23224 w 27435"/>
                <a:gd name="T33" fmla="*/ 1449 h 1570"/>
                <a:gd name="T34" fmla="*/ 22465 w 27435"/>
                <a:gd name="T35" fmla="*/ 1547 h 1570"/>
                <a:gd name="T36" fmla="*/ 23237 w 27435"/>
                <a:gd name="T37" fmla="*/ 839 h 1570"/>
                <a:gd name="T38" fmla="*/ 9418 w 27435"/>
                <a:gd name="T39" fmla="*/ 25 h 1570"/>
                <a:gd name="T40" fmla="*/ 9011 w 27435"/>
                <a:gd name="T41" fmla="*/ 1354 h 1570"/>
                <a:gd name="T42" fmla="*/ 8263 w 27435"/>
                <a:gd name="T43" fmla="*/ 1537 h 1570"/>
                <a:gd name="T44" fmla="*/ 9125 w 27435"/>
                <a:gd name="T45" fmla="*/ 936 h 1570"/>
                <a:gd name="T46" fmla="*/ 6356 w 27435"/>
                <a:gd name="T47" fmla="*/ 35 h 1570"/>
                <a:gd name="T48" fmla="*/ 5530 w 27435"/>
                <a:gd name="T49" fmla="*/ 645 h 1570"/>
                <a:gd name="T50" fmla="*/ 5138 w 27435"/>
                <a:gd name="T51" fmla="*/ 1521 h 1570"/>
                <a:gd name="T52" fmla="*/ 6067 w 27435"/>
                <a:gd name="T53" fmla="*/ 1031 h 1570"/>
                <a:gd name="T54" fmla="*/ 21664 w 27435"/>
                <a:gd name="T55" fmla="*/ 49 h 1570"/>
                <a:gd name="T56" fmla="*/ 21074 w 27435"/>
                <a:gd name="T57" fmla="*/ 1494 h 1570"/>
                <a:gd name="T58" fmla="*/ 21457 w 27435"/>
                <a:gd name="T59" fmla="*/ 20 h 1570"/>
                <a:gd name="T60" fmla="*/ 20681 w 27435"/>
                <a:gd name="T61" fmla="*/ 1514 h 1570"/>
                <a:gd name="T62" fmla="*/ 15440 w 27435"/>
                <a:gd name="T63" fmla="*/ 33 h 1570"/>
                <a:gd name="T64" fmla="*/ 15171 w 27435"/>
                <a:gd name="T65" fmla="*/ 48 h 1570"/>
                <a:gd name="T66" fmla="*/ 14670 w 27435"/>
                <a:gd name="T67" fmla="*/ 22 h 1570"/>
                <a:gd name="T68" fmla="*/ 14896 w 27435"/>
                <a:gd name="T69" fmla="*/ 1537 h 1570"/>
                <a:gd name="T70" fmla="*/ 13853 w 27435"/>
                <a:gd name="T71" fmla="*/ 1537 h 1570"/>
                <a:gd name="T72" fmla="*/ 12294 w 27435"/>
                <a:gd name="T73" fmla="*/ 1122 h 1570"/>
                <a:gd name="T74" fmla="*/ 11668 w 27435"/>
                <a:gd name="T75" fmla="*/ 1325 h 1570"/>
                <a:gd name="T76" fmla="*/ 11992 w 27435"/>
                <a:gd name="T77" fmla="*/ 46 h 1570"/>
                <a:gd name="T78" fmla="*/ 11310 w 27435"/>
                <a:gd name="T79" fmla="*/ 1550 h 1570"/>
                <a:gd name="T80" fmla="*/ 7504 w 27435"/>
                <a:gd name="T81" fmla="*/ 49 h 1570"/>
                <a:gd name="T82" fmla="*/ 6914 w 27435"/>
                <a:gd name="T83" fmla="*/ 1494 h 1570"/>
                <a:gd name="T84" fmla="*/ 7297 w 27435"/>
                <a:gd name="T85" fmla="*/ 20 h 1570"/>
                <a:gd name="T86" fmla="*/ 4467 w 27435"/>
                <a:gd name="T87" fmla="*/ 1522 h 1570"/>
                <a:gd name="T88" fmla="*/ 2519 w 27435"/>
                <a:gd name="T89" fmla="*/ 1495 h 1570"/>
                <a:gd name="T90" fmla="*/ 1341 w 27435"/>
                <a:gd name="T91" fmla="*/ 1548 h 1570"/>
                <a:gd name="T92" fmla="*/ 10712 w 27435"/>
                <a:gd name="T93" fmla="*/ 41 h 1570"/>
                <a:gd name="T94" fmla="*/ 10636 w 27435"/>
                <a:gd name="T95" fmla="*/ 282 h 1570"/>
                <a:gd name="T96" fmla="*/ 10861 w 27435"/>
                <a:gd name="T97" fmla="*/ 1184 h 1570"/>
                <a:gd name="T98" fmla="*/ 10174 w 27435"/>
                <a:gd name="T99" fmla="*/ 1520 h 1570"/>
                <a:gd name="T100" fmla="*/ 25329 w 27435"/>
                <a:gd name="T101" fmla="*/ 1105 h 1570"/>
                <a:gd name="T102" fmla="*/ 13202 w 27435"/>
                <a:gd name="T103" fmla="*/ 8 h 1570"/>
                <a:gd name="T104" fmla="*/ 13313 w 27435"/>
                <a:gd name="T105" fmla="*/ 291 h 1570"/>
                <a:gd name="T106" fmla="*/ 13522 w 27435"/>
                <a:gd name="T107" fmla="*/ 930 h 1570"/>
                <a:gd name="T108" fmla="*/ 12570 w 27435"/>
                <a:gd name="T109" fmla="*/ 1226 h 1570"/>
                <a:gd name="T110" fmla="*/ 13027 w 27435"/>
                <a:gd name="T111" fmla="*/ 921 h 1570"/>
                <a:gd name="T112" fmla="*/ 826 w 27435"/>
                <a:gd name="T113" fmla="*/ 62 h 1570"/>
                <a:gd name="T114" fmla="*/ 539 w 27435"/>
                <a:gd name="T115" fmla="*/ 240 h 1570"/>
                <a:gd name="T116" fmla="*/ 946 w 27435"/>
                <a:gd name="T117" fmla="*/ 1299 h 1570"/>
                <a:gd name="T118" fmla="*/ 45 w 27435"/>
                <a:gd name="T119" fmla="*/ 1198 h 1570"/>
                <a:gd name="T120" fmla="*/ 230 w 27435"/>
                <a:gd name="T121" fmla="*/ 803 h 15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27435" h="1570">
                  <a:moveTo>
                    <a:pt x="21453" y="317"/>
                  </a:moveTo>
                  <a:lnTo>
                    <a:pt x="21238" y="961"/>
                  </a:lnTo>
                  <a:lnTo>
                    <a:pt x="21668" y="961"/>
                  </a:lnTo>
                  <a:lnTo>
                    <a:pt x="21454" y="317"/>
                  </a:lnTo>
                  <a:lnTo>
                    <a:pt x="21453" y="317"/>
                  </a:lnTo>
                  <a:close/>
                  <a:moveTo>
                    <a:pt x="7293" y="317"/>
                  </a:moveTo>
                  <a:lnTo>
                    <a:pt x="7078" y="961"/>
                  </a:lnTo>
                  <a:lnTo>
                    <a:pt x="7508" y="961"/>
                  </a:lnTo>
                  <a:lnTo>
                    <a:pt x="7294" y="317"/>
                  </a:lnTo>
                  <a:lnTo>
                    <a:pt x="7293" y="317"/>
                  </a:lnTo>
                  <a:close/>
                  <a:moveTo>
                    <a:pt x="1805" y="317"/>
                  </a:moveTo>
                  <a:lnTo>
                    <a:pt x="1590" y="961"/>
                  </a:lnTo>
                  <a:lnTo>
                    <a:pt x="2020" y="961"/>
                  </a:lnTo>
                  <a:lnTo>
                    <a:pt x="1806" y="317"/>
                  </a:lnTo>
                  <a:lnTo>
                    <a:pt x="1805" y="317"/>
                  </a:lnTo>
                  <a:close/>
                  <a:moveTo>
                    <a:pt x="18856" y="265"/>
                  </a:moveTo>
                  <a:lnTo>
                    <a:pt x="18856" y="779"/>
                  </a:lnTo>
                  <a:lnTo>
                    <a:pt x="18994" y="779"/>
                  </a:lnTo>
                  <a:cubicBezTo>
                    <a:pt x="19043" y="779"/>
                    <a:pt x="19085" y="773"/>
                    <a:pt x="19118" y="759"/>
                  </a:cubicBezTo>
                  <a:cubicBezTo>
                    <a:pt x="19151" y="746"/>
                    <a:pt x="19178" y="728"/>
                    <a:pt x="19199" y="704"/>
                  </a:cubicBezTo>
                  <a:cubicBezTo>
                    <a:pt x="19220" y="680"/>
                    <a:pt x="19236" y="651"/>
                    <a:pt x="19247" y="618"/>
                  </a:cubicBezTo>
                  <a:cubicBezTo>
                    <a:pt x="19258" y="585"/>
                    <a:pt x="19264" y="549"/>
                    <a:pt x="19264" y="510"/>
                  </a:cubicBezTo>
                  <a:cubicBezTo>
                    <a:pt x="19264" y="457"/>
                    <a:pt x="19254" y="413"/>
                    <a:pt x="19236" y="379"/>
                  </a:cubicBezTo>
                  <a:cubicBezTo>
                    <a:pt x="19217" y="344"/>
                    <a:pt x="19194" y="319"/>
                    <a:pt x="19166" y="302"/>
                  </a:cubicBezTo>
                  <a:cubicBezTo>
                    <a:pt x="19139" y="286"/>
                    <a:pt x="19110" y="276"/>
                    <a:pt x="19080" y="271"/>
                  </a:cubicBezTo>
                  <a:cubicBezTo>
                    <a:pt x="19050" y="267"/>
                    <a:pt x="19019" y="265"/>
                    <a:pt x="18987" y="265"/>
                  </a:cubicBezTo>
                  <a:lnTo>
                    <a:pt x="18856" y="265"/>
                  </a:lnTo>
                  <a:close/>
                  <a:moveTo>
                    <a:pt x="24662" y="253"/>
                  </a:moveTo>
                  <a:cubicBezTo>
                    <a:pt x="24586" y="253"/>
                    <a:pt x="24523" y="267"/>
                    <a:pt x="24472" y="296"/>
                  </a:cubicBezTo>
                  <a:cubicBezTo>
                    <a:pt x="24421" y="325"/>
                    <a:pt x="24380" y="363"/>
                    <a:pt x="24349" y="410"/>
                  </a:cubicBezTo>
                  <a:cubicBezTo>
                    <a:pt x="24318" y="458"/>
                    <a:pt x="24296" y="514"/>
                    <a:pt x="24283" y="577"/>
                  </a:cubicBezTo>
                  <a:cubicBezTo>
                    <a:pt x="24270" y="641"/>
                    <a:pt x="24264" y="708"/>
                    <a:pt x="24264" y="779"/>
                  </a:cubicBezTo>
                  <a:cubicBezTo>
                    <a:pt x="24264" y="862"/>
                    <a:pt x="24270" y="937"/>
                    <a:pt x="24282" y="1003"/>
                  </a:cubicBezTo>
                  <a:cubicBezTo>
                    <a:pt x="24295" y="1069"/>
                    <a:pt x="24316" y="1125"/>
                    <a:pt x="24346" y="1172"/>
                  </a:cubicBezTo>
                  <a:cubicBezTo>
                    <a:pt x="24375" y="1219"/>
                    <a:pt x="24415" y="1255"/>
                    <a:pt x="24465" y="1279"/>
                  </a:cubicBezTo>
                  <a:cubicBezTo>
                    <a:pt x="24515" y="1304"/>
                    <a:pt x="24578" y="1316"/>
                    <a:pt x="24654" y="1316"/>
                  </a:cubicBezTo>
                  <a:cubicBezTo>
                    <a:pt x="24730" y="1316"/>
                    <a:pt x="24793" y="1302"/>
                    <a:pt x="24844" y="1274"/>
                  </a:cubicBezTo>
                  <a:cubicBezTo>
                    <a:pt x="24895" y="1246"/>
                    <a:pt x="24936" y="1208"/>
                    <a:pt x="24967" y="1159"/>
                  </a:cubicBezTo>
                  <a:cubicBezTo>
                    <a:pt x="24998" y="1111"/>
                    <a:pt x="25020" y="1054"/>
                    <a:pt x="25033" y="990"/>
                  </a:cubicBezTo>
                  <a:cubicBezTo>
                    <a:pt x="25046" y="925"/>
                    <a:pt x="25052" y="857"/>
                    <a:pt x="25052" y="784"/>
                  </a:cubicBezTo>
                  <a:cubicBezTo>
                    <a:pt x="25052" y="704"/>
                    <a:pt x="25046" y="632"/>
                    <a:pt x="25034" y="567"/>
                  </a:cubicBezTo>
                  <a:cubicBezTo>
                    <a:pt x="25021" y="501"/>
                    <a:pt x="25000" y="446"/>
                    <a:pt x="24970" y="399"/>
                  </a:cubicBezTo>
                  <a:cubicBezTo>
                    <a:pt x="24940" y="353"/>
                    <a:pt x="24900" y="317"/>
                    <a:pt x="24850" y="291"/>
                  </a:cubicBezTo>
                  <a:cubicBezTo>
                    <a:pt x="24800" y="266"/>
                    <a:pt x="24737" y="253"/>
                    <a:pt x="24662" y="253"/>
                  </a:cubicBezTo>
                  <a:close/>
                  <a:moveTo>
                    <a:pt x="25784" y="27"/>
                  </a:moveTo>
                  <a:lnTo>
                    <a:pt x="25985" y="27"/>
                  </a:lnTo>
                  <a:cubicBezTo>
                    <a:pt x="26021" y="27"/>
                    <a:pt x="26052" y="30"/>
                    <a:pt x="26078" y="36"/>
                  </a:cubicBezTo>
                  <a:cubicBezTo>
                    <a:pt x="26104" y="42"/>
                    <a:pt x="26126" y="51"/>
                    <a:pt x="26145" y="65"/>
                  </a:cubicBezTo>
                  <a:cubicBezTo>
                    <a:pt x="26163" y="79"/>
                    <a:pt x="26179" y="97"/>
                    <a:pt x="26192" y="119"/>
                  </a:cubicBezTo>
                  <a:cubicBezTo>
                    <a:pt x="26204" y="141"/>
                    <a:pt x="26215" y="169"/>
                    <a:pt x="26224" y="202"/>
                  </a:cubicBezTo>
                  <a:lnTo>
                    <a:pt x="26552" y="1105"/>
                  </a:lnTo>
                  <a:lnTo>
                    <a:pt x="26557" y="1105"/>
                  </a:lnTo>
                  <a:lnTo>
                    <a:pt x="26897" y="204"/>
                  </a:lnTo>
                  <a:cubicBezTo>
                    <a:pt x="26907" y="171"/>
                    <a:pt x="26918" y="143"/>
                    <a:pt x="26930" y="121"/>
                  </a:cubicBezTo>
                  <a:cubicBezTo>
                    <a:pt x="26943" y="98"/>
                    <a:pt x="26957" y="80"/>
                    <a:pt x="26973" y="66"/>
                  </a:cubicBezTo>
                  <a:cubicBezTo>
                    <a:pt x="26989" y="52"/>
                    <a:pt x="27008" y="42"/>
                    <a:pt x="27029" y="36"/>
                  </a:cubicBezTo>
                  <a:cubicBezTo>
                    <a:pt x="27051" y="30"/>
                    <a:pt x="27077" y="27"/>
                    <a:pt x="27106" y="27"/>
                  </a:cubicBezTo>
                  <a:lnTo>
                    <a:pt x="27313" y="27"/>
                  </a:lnTo>
                  <a:cubicBezTo>
                    <a:pt x="27334" y="27"/>
                    <a:pt x="27352" y="30"/>
                    <a:pt x="27368" y="35"/>
                  </a:cubicBezTo>
                  <a:cubicBezTo>
                    <a:pt x="27383" y="41"/>
                    <a:pt x="27395" y="49"/>
                    <a:pt x="27405" y="59"/>
                  </a:cubicBezTo>
                  <a:cubicBezTo>
                    <a:pt x="27415" y="70"/>
                    <a:pt x="27422" y="83"/>
                    <a:pt x="27427" y="98"/>
                  </a:cubicBezTo>
                  <a:cubicBezTo>
                    <a:pt x="27432" y="113"/>
                    <a:pt x="27435" y="131"/>
                    <a:pt x="27435" y="150"/>
                  </a:cubicBezTo>
                  <a:lnTo>
                    <a:pt x="27435" y="1501"/>
                  </a:lnTo>
                  <a:cubicBezTo>
                    <a:pt x="27435" y="1509"/>
                    <a:pt x="27433" y="1516"/>
                    <a:pt x="27428" y="1522"/>
                  </a:cubicBezTo>
                  <a:cubicBezTo>
                    <a:pt x="27424" y="1529"/>
                    <a:pt x="27416" y="1534"/>
                    <a:pt x="27405" y="1538"/>
                  </a:cubicBezTo>
                  <a:cubicBezTo>
                    <a:pt x="27394" y="1542"/>
                    <a:pt x="27379" y="1545"/>
                    <a:pt x="27360" y="1547"/>
                  </a:cubicBezTo>
                  <a:cubicBezTo>
                    <a:pt x="27341" y="1549"/>
                    <a:pt x="27317" y="1550"/>
                    <a:pt x="27288" y="1550"/>
                  </a:cubicBezTo>
                  <a:cubicBezTo>
                    <a:pt x="27260" y="1550"/>
                    <a:pt x="27237" y="1549"/>
                    <a:pt x="27218" y="1547"/>
                  </a:cubicBezTo>
                  <a:cubicBezTo>
                    <a:pt x="27199" y="1545"/>
                    <a:pt x="27185" y="1542"/>
                    <a:pt x="27174" y="1538"/>
                  </a:cubicBezTo>
                  <a:cubicBezTo>
                    <a:pt x="27163" y="1534"/>
                    <a:pt x="27155" y="1529"/>
                    <a:pt x="27150" y="1522"/>
                  </a:cubicBezTo>
                  <a:cubicBezTo>
                    <a:pt x="27145" y="1516"/>
                    <a:pt x="27143" y="1509"/>
                    <a:pt x="27143" y="1501"/>
                  </a:cubicBezTo>
                  <a:lnTo>
                    <a:pt x="27143" y="267"/>
                  </a:lnTo>
                  <a:lnTo>
                    <a:pt x="27141" y="267"/>
                  </a:lnTo>
                  <a:lnTo>
                    <a:pt x="26701" y="1500"/>
                  </a:lnTo>
                  <a:cubicBezTo>
                    <a:pt x="26698" y="1510"/>
                    <a:pt x="26693" y="1519"/>
                    <a:pt x="26686" y="1525"/>
                  </a:cubicBezTo>
                  <a:cubicBezTo>
                    <a:pt x="26679" y="1532"/>
                    <a:pt x="26669" y="1537"/>
                    <a:pt x="26657" y="1541"/>
                  </a:cubicBezTo>
                  <a:cubicBezTo>
                    <a:pt x="26645" y="1545"/>
                    <a:pt x="26630" y="1548"/>
                    <a:pt x="26611" y="1549"/>
                  </a:cubicBezTo>
                  <a:cubicBezTo>
                    <a:pt x="26592" y="1550"/>
                    <a:pt x="26570" y="1550"/>
                    <a:pt x="26543" y="1550"/>
                  </a:cubicBezTo>
                  <a:cubicBezTo>
                    <a:pt x="26517" y="1550"/>
                    <a:pt x="26494" y="1550"/>
                    <a:pt x="26475" y="1548"/>
                  </a:cubicBezTo>
                  <a:cubicBezTo>
                    <a:pt x="26456" y="1546"/>
                    <a:pt x="26441" y="1542"/>
                    <a:pt x="26429" y="1538"/>
                  </a:cubicBezTo>
                  <a:cubicBezTo>
                    <a:pt x="26417" y="1534"/>
                    <a:pt x="26407" y="1529"/>
                    <a:pt x="26400" y="1522"/>
                  </a:cubicBezTo>
                  <a:cubicBezTo>
                    <a:pt x="26393" y="1516"/>
                    <a:pt x="26388" y="1509"/>
                    <a:pt x="26386" y="1500"/>
                  </a:cubicBezTo>
                  <a:lnTo>
                    <a:pt x="25962" y="267"/>
                  </a:lnTo>
                  <a:lnTo>
                    <a:pt x="25960" y="267"/>
                  </a:lnTo>
                  <a:lnTo>
                    <a:pt x="25960" y="1501"/>
                  </a:lnTo>
                  <a:cubicBezTo>
                    <a:pt x="25960" y="1509"/>
                    <a:pt x="25957" y="1516"/>
                    <a:pt x="25953" y="1522"/>
                  </a:cubicBezTo>
                  <a:cubicBezTo>
                    <a:pt x="25949" y="1529"/>
                    <a:pt x="25941" y="1534"/>
                    <a:pt x="25929" y="1538"/>
                  </a:cubicBezTo>
                  <a:cubicBezTo>
                    <a:pt x="25917" y="1542"/>
                    <a:pt x="25902" y="1545"/>
                    <a:pt x="25884" y="1547"/>
                  </a:cubicBezTo>
                  <a:cubicBezTo>
                    <a:pt x="25866" y="1549"/>
                    <a:pt x="25842" y="1550"/>
                    <a:pt x="25813" y="1550"/>
                  </a:cubicBezTo>
                  <a:cubicBezTo>
                    <a:pt x="25785" y="1550"/>
                    <a:pt x="25761" y="1549"/>
                    <a:pt x="25743" y="1547"/>
                  </a:cubicBezTo>
                  <a:cubicBezTo>
                    <a:pt x="25724" y="1545"/>
                    <a:pt x="25709" y="1542"/>
                    <a:pt x="25698" y="1538"/>
                  </a:cubicBezTo>
                  <a:cubicBezTo>
                    <a:pt x="25686" y="1534"/>
                    <a:pt x="25678" y="1529"/>
                    <a:pt x="25674" y="1522"/>
                  </a:cubicBezTo>
                  <a:cubicBezTo>
                    <a:pt x="25670" y="1516"/>
                    <a:pt x="25668" y="1509"/>
                    <a:pt x="25668" y="1501"/>
                  </a:cubicBezTo>
                  <a:lnTo>
                    <a:pt x="25668" y="150"/>
                  </a:lnTo>
                  <a:cubicBezTo>
                    <a:pt x="25668" y="110"/>
                    <a:pt x="25678" y="80"/>
                    <a:pt x="25699" y="59"/>
                  </a:cubicBezTo>
                  <a:cubicBezTo>
                    <a:pt x="25720" y="38"/>
                    <a:pt x="25749" y="27"/>
                    <a:pt x="25784" y="27"/>
                  </a:cubicBezTo>
                  <a:close/>
                  <a:moveTo>
                    <a:pt x="18652" y="27"/>
                  </a:moveTo>
                  <a:lnTo>
                    <a:pt x="19009" y="27"/>
                  </a:lnTo>
                  <a:cubicBezTo>
                    <a:pt x="19045" y="27"/>
                    <a:pt x="19080" y="28"/>
                    <a:pt x="19112" y="31"/>
                  </a:cubicBezTo>
                  <a:cubicBezTo>
                    <a:pt x="19144" y="34"/>
                    <a:pt x="19183" y="40"/>
                    <a:pt x="19229" y="49"/>
                  </a:cubicBezTo>
                  <a:cubicBezTo>
                    <a:pt x="19274" y="58"/>
                    <a:pt x="19320" y="74"/>
                    <a:pt x="19366" y="99"/>
                  </a:cubicBezTo>
                  <a:cubicBezTo>
                    <a:pt x="19413" y="123"/>
                    <a:pt x="19452" y="153"/>
                    <a:pt x="19485" y="191"/>
                  </a:cubicBezTo>
                  <a:cubicBezTo>
                    <a:pt x="19518" y="228"/>
                    <a:pt x="19543" y="271"/>
                    <a:pt x="19560" y="321"/>
                  </a:cubicBezTo>
                  <a:cubicBezTo>
                    <a:pt x="19577" y="370"/>
                    <a:pt x="19586" y="426"/>
                    <a:pt x="19586" y="488"/>
                  </a:cubicBezTo>
                  <a:cubicBezTo>
                    <a:pt x="19586" y="573"/>
                    <a:pt x="19573" y="648"/>
                    <a:pt x="19546" y="714"/>
                  </a:cubicBezTo>
                  <a:cubicBezTo>
                    <a:pt x="19520" y="779"/>
                    <a:pt x="19481" y="835"/>
                    <a:pt x="19430" y="880"/>
                  </a:cubicBezTo>
                  <a:cubicBezTo>
                    <a:pt x="19379" y="925"/>
                    <a:pt x="19317" y="959"/>
                    <a:pt x="19243" y="982"/>
                  </a:cubicBezTo>
                  <a:cubicBezTo>
                    <a:pt x="19169" y="1006"/>
                    <a:pt x="19082" y="1017"/>
                    <a:pt x="18982" y="1017"/>
                  </a:cubicBezTo>
                  <a:lnTo>
                    <a:pt x="18856" y="1017"/>
                  </a:lnTo>
                  <a:lnTo>
                    <a:pt x="18856" y="1501"/>
                  </a:lnTo>
                  <a:cubicBezTo>
                    <a:pt x="18856" y="1509"/>
                    <a:pt x="18853" y="1516"/>
                    <a:pt x="18848" y="1522"/>
                  </a:cubicBezTo>
                  <a:cubicBezTo>
                    <a:pt x="18843" y="1529"/>
                    <a:pt x="18835" y="1534"/>
                    <a:pt x="18823" y="1538"/>
                  </a:cubicBezTo>
                  <a:cubicBezTo>
                    <a:pt x="18811" y="1542"/>
                    <a:pt x="18796" y="1545"/>
                    <a:pt x="18776" y="1547"/>
                  </a:cubicBezTo>
                  <a:cubicBezTo>
                    <a:pt x="18757" y="1549"/>
                    <a:pt x="18732" y="1550"/>
                    <a:pt x="18701" y="1550"/>
                  </a:cubicBezTo>
                  <a:cubicBezTo>
                    <a:pt x="18672" y="1550"/>
                    <a:pt x="18647" y="1549"/>
                    <a:pt x="18627" y="1547"/>
                  </a:cubicBezTo>
                  <a:cubicBezTo>
                    <a:pt x="18607" y="1545"/>
                    <a:pt x="18591" y="1542"/>
                    <a:pt x="18579" y="1538"/>
                  </a:cubicBezTo>
                  <a:cubicBezTo>
                    <a:pt x="18568" y="1534"/>
                    <a:pt x="18559" y="1529"/>
                    <a:pt x="18555" y="1522"/>
                  </a:cubicBezTo>
                  <a:cubicBezTo>
                    <a:pt x="18550" y="1516"/>
                    <a:pt x="18548" y="1509"/>
                    <a:pt x="18548" y="1501"/>
                  </a:cubicBezTo>
                  <a:lnTo>
                    <a:pt x="18548" y="137"/>
                  </a:lnTo>
                  <a:cubicBezTo>
                    <a:pt x="18548" y="101"/>
                    <a:pt x="18557" y="73"/>
                    <a:pt x="18576" y="55"/>
                  </a:cubicBezTo>
                  <a:cubicBezTo>
                    <a:pt x="18596" y="36"/>
                    <a:pt x="18621" y="27"/>
                    <a:pt x="18652" y="27"/>
                  </a:cubicBezTo>
                  <a:close/>
                  <a:moveTo>
                    <a:pt x="15960" y="27"/>
                  </a:moveTo>
                  <a:lnTo>
                    <a:pt x="16161" y="27"/>
                  </a:lnTo>
                  <a:cubicBezTo>
                    <a:pt x="16197" y="27"/>
                    <a:pt x="16228" y="30"/>
                    <a:pt x="16254" y="36"/>
                  </a:cubicBezTo>
                  <a:cubicBezTo>
                    <a:pt x="16280" y="42"/>
                    <a:pt x="16302" y="51"/>
                    <a:pt x="16321" y="65"/>
                  </a:cubicBezTo>
                  <a:cubicBezTo>
                    <a:pt x="16339" y="79"/>
                    <a:pt x="16355" y="97"/>
                    <a:pt x="16368" y="119"/>
                  </a:cubicBezTo>
                  <a:cubicBezTo>
                    <a:pt x="16380" y="141"/>
                    <a:pt x="16391" y="169"/>
                    <a:pt x="16400" y="202"/>
                  </a:cubicBezTo>
                  <a:lnTo>
                    <a:pt x="16728" y="1105"/>
                  </a:lnTo>
                  <a:lnTo>
                    <a:pt x="16733" y="1105"/>
                  </a:lnTo>
                  <a:lnTo>
                    <a:pt x="17073" y="204"/>
                  </a:lnTo>
                  <a:cubicBezTo>
                    <a:pt x="17083" y="171"/>
                    <a:pt x="17094" y="143"/>
                    <a:pt x="17106" y="121"/>
                  </a:cubicBezTo>
                  <a:cubicBezTo>
                    <a:pt x="17119" y="98"/>
                    <a:pt x="17133" y="80"/>
                    <a:pt x="17149" y="66"/>
                  </a:cubicBezTo>
                  <a:cubicBezTo>
                    <a:pt x="17165" y="52"/>
                    <a:pt x="17184" y="42"/>
                    <a:pt x="17205" y="36"/>
                  </a:cubicBezTo>
                  <a:cubicBezTo>
                    <a:pt x="17227" y="30"/>
                    <a:pt x="17253" y="27"/>
                    <a:pt x="17282" y="27"/>
                  </a:cubicBezTo>
                  <a:lnTo>
                    <a:pt x="17489" y="27"/>
                  </a:lnTo>
                  <a:cubicBezTo>
                    <a:pt x="17510" y="27"/>
                    <a:pt x="17528" y="30"/>
                    <a:pt x="17544" y="35"/>
                  </a:cubicBezTo>
                  <a:cubicBezTo>
                    <a:pt x="17559" y="41"/>
                    <a:pt x="17571" y="49"/>
                    <a:pt x="17581" y="59"/>
                  </a:cubicBezTo>
                  <a:cubicBezTo>
                    <a:pt x="17591" y="70"/>
                    <a:pt x="17598" y="83"/>
                    <a:pt x="17603" y="98"/>
                  </a:cubicBezTo>
                  <a:cubicBezTo>
                    <a:pt x="17608" y="113"/>
                    <a:pt x="17611" y="131"/>
                    <a:pt x="17611" y="150"/>
                  </a:cubicBezTo>
                  <a:lnTo>
                    <a:pt x="17611" y="1501"/>
                  </a:lnTo>
                  <a:cubicBezTo>
                    <a:pt x="17611" y="1509"/>
                    <a:pt x="17609" y="1516"/>
                    <a:pt x="17604" y="1522"/>
                  </a:cubicBezTo>
                  <a:cubicBezTo>
                    <a:pt x="17600" y="1529"/>
                    <a:pt x="17592" y="1534"/>
                    <a:pt x="17581" y="1538"/>
                  </a:cubicBezTo>
                  <a:cubicBezTo>
                    <a:pt x="17570" y="1542"/>
                    <a:pt x="17555" y="1545"/>
                    <a:pt x="17536" y="1547"/>
                  </a:cubicBezTo>
                  <a:cubicBezTo>
                    <a:pt x="17517" y="1549"/>
                    <a:pt x="17493" y="1550"/>
                    <a:pt x="17464" y="1550"/>
                  </a:cubicBezTo>
                  <a:cubicBezTo>
                    <a:pt x="17436" y="1550"/>
                    <a:pt x="17413" y="1549"/>
                    <a:pt x="17394" y="1547"/>
                  </a:cubicBezTo>
                  <a:cubicBezTo>
                    <a:pt x="17375" y="1545"/>
                    <a:pt x="17361" y="1542"/>
                    <a:pt x="17350" y="1538"/>
                  </a:cubicBezTo>
                  <a:cubicBezTo>
                    <a:pt x="17339" y="1534"/>
                    <a:pt x="17331" y="1529"/>
                    <a:pt x="17326" y="1522"/>
                  </a:cubicBezTo>
                  <a:cubicBezTo>
                    <a:pt x="17321" y="1516"/>
                    <a:pt x="17319" y="1509"/>
                    <a:pt x="17319" y="1501"/>
                  </a:cubicBezTo>
                  <a:lnTo>
                    <a:pt x="17319" y="267"/>
                  </a:lnTo>
                  <a:lnTo>
                    <a:pt x="17317" y="267"/>
                  </a:lnTo>
                  <a:lnTo>
                    <a:pt x="16877" y="1500"/>
                  </a:lnTo>
                  <a:cubicBezTo>
                    <a:pt x="16874" y="1510"/>
                    <a:pt x="16869" y="1519"/>
                    <a:pt x="16862" y="1525"/>
                  </a:cubicBezTo>
                  <a:cubicBezTo>
                    <a:pt x="16855" y="1532"/>
                    <a:pt x="16845" y="1537"/>
                    <a:pt x="16833" y="1541"/>
                  </a:cubicBezTo>
                  <a:cubicBezTo>
                    <a:pt x="16821" y="1545"/>
                    <a:pt x="16806" y="1548"/>
                    <a:pt x="16787" y="1549"/>
                  </a:cubicBezTo>
                  <a:cubicBezTo>
                    <a:pt x="16768" y="1550"/>
                    <a:pt x="16746" y="1550"/>
                    <a:pt x="16719" y="1550"/>
                  </a:cubicBezTo>
                  <a:cubicBezTo>
                    <a:pt x="16693" y="1550"/>
                    <a:pt x="16670" y="1550"/>
                    <a:pt x="16651" y="1548"/>
                  </a:cubicBezTo>
                  <a:cubicBezTo>
                    <a:pt x="16632" y="1546"/>
                    <a:pt x="16617" y="1542"/>
                    <a:pt x="16605" y="1538"/>
                  </a:cubicBezTo>
                  <a:cubicBezTo>
                    <a:pt x="16593" y="1534"/>
                    <a:pt x="16583" y="1529"/>
                    <a:pt x="16576" y="1522"/>
                  </a:cubicBezTo>
                  <a:cubicBezTo>
                    <a:pt x="16569" y="1516"/>
                    <a:pt x="16564" y="1509"/>
                    <a:pt x="16562" y="1500"/>
                  </a:cubicBezTo>
                  <a:lnTo>
                    <a:pt x="16138" y="267"/>
                  </a:lnTo>
                  <a:lnTo>
                    <a:pt x="16136" y="267"/>
                  </a:lnTo>
                  <a:lnTo>
                    <a:pt x="16136" y="1501"/>
                  </a:lnTo>
                  <a:cubicBezTo>
                    <a:pt x="16136" y="1509"/>
                    <a:pt x="16133" y="1516"/>
                    <a:pt x="16129" y="1522"/>
                  </a:cubicBezTo>
                  <a:cubicBezTo>
                    <a:pt x="16125" y="1529"/>
                    <a:pt x="16117" y="1534"/>
                    <a:pt x="16105" y="1538"/>
                  </a:cubicBezTo>
                  <a:cubicBezTo>
                    <a:pt x="16093" y="1542"/>
                    <a:pt x="16078" y="1545"/>
                    <a:pt x="16060" y="1547"/>
                  </a:cubicBezTo>
                  <a:cubicBezTo>
                    <a:pt x="16042" y="1549"/>
                    <a:pt x="16018" y="1550"/>
                    <a:pt x="15989" y="1550"/>
                  </a:cubicBezTo>
                  <a:cubicBezTo>
                    <a:pt x="15961" y="1550"/>
                    <a:pt x="15937" y="1549"/>
                    <a:pt x="15919" y="1547"/>
                  </a:cubicBezTo>
                  <a:cubicBezTo>
                    <a:pt x="15900" y="1545"/>
                    <a:pt x="15885" y="1542"/>
                    <a:pt x="15874" y="1538"/>
                  </a:cubicBezTo>
                  <a:cubicBezTo>
                    <a:pt x="15862" y="1534"/>
                    <a:pt x="15854" y="1529"/>
                    <a:pt x="15850" y="1522"/>
                  </a:cubicBezTo>
                  <a:cubicBezTo>
                    <a:pt x="15846" y="1516"/>
                    <a:pt x="15844" y="1509"/>
                    <a:pt x="15844" y="1501"/>
                  </a:cubicBezTo>
                  <a:lnTo>
                    <a:pt x="15844" y="150"/>
                  </a:lnTo>
                  <a:cubicBezTo>
                    <a:pt x="15844" y="110"/>
                    <a:pt x="15854" y="80"/>
                    <a:pt x="15875" y="59"/>
                  </a:cubicBezTo>
                  <a:cubicBezTo>
                    <a:pt x="15896" y="38"/>
                    <a:pt x="15925" y="27"/>
                    <a:pt x="15960" y="27"/>
                  </a:cubicBezTo>
                  <a:close/>
                  <a:moveTo>
                    <a:pt x="3415" y="27"/>
                  </a:moveTo>
                  <a:lnTo>
                    <a:pt x="4129" y="27"/>
                  </a:lnTo>
                  <a:cubicBezTo>
                    <a:pt x="4136" y="27"/>
                    <a:pt x="4142" y="29"/>
                    <a:pt x="4148" y="34"/>
                  </a:cubicBezTo>
                  <a:cubicBezTo>
                    <a:pt x="4153" y="38"/>
                    <a:pt x="4158" y="45"/>
                    <a:pt x="4162" y="55"/>
                  </a:cubicBezTo>
                  <a:cubicBezTo>
                    <a:pt x="4166" y="64"/>
                    <a:pt x="4170" y="77"/>
                    <a:pt x="4172" y="94"/>
                  </a:cubicBezTo>
                  <a:cubicBezTo>
                    <a:pt x="4174" y="110"/>
                    <a:pt x="4174" y="130"/>
                    <a:pt x="4174" y="154"/>
                  </a:cubicBezTo>
                  <a:cubicBezTo>
                    <a:pt x="4174" y="177"/>
                    <a:pt x="4174" y="197"/>
                    <a:pt x="4172" y="213"/>
                  </a:cubicBezTo>
                  <a:cubicBezTo>
                    <a:pt x="4170" y="229"/>
                    <a:pt x="4166" y="242"/>
                    <a:pt x="4162" y="251"/>
                  </a:cubicBezTo>
                  <a:cubicBezTo>
                    <a:pt x="4158" y="260"/>
                    <a:pt x="4153" y="267"/>
                    <a:pt x="4148" y="272"/>
                  </a:cubicBezTo>
                  <a:cubicBezTo>
                    <a:pt x="4142" y="277"/>
                    <a:pt x="4136" y="279"/>
                    <a:pt x="4129" y="279"/>
                  </a:cubicBezTo>
                  <a:lnTo>
                    <a:pt x="3633" y="279"/>
                  </a:lnTo>
                  <a:lnTo>
                    <a:pt x="3633" y="687"/>
                  </a:lnTo>
                  <a:lnTo>
                    <a:pt x="4098" y="687"/>
                  </a:lnTo>
                  <a:cubicBezTo>
                    <a:pt x="4105" y="687"/>
                    <a:pt x="4112" y="689"/>
                    <a:pt x="4117" y="693"/>
                  </a:cubicBezTo>
                  <a:cubicBezTo>
                    <a:pt x="4123" y="697"/>
                    <a:pt x="4127" y="703"/>
                    <a:pt x="4132" y="713"/>
                  </a:cubicBezTo>
                  <a:cubicBezTo>
                    <a:pt x="4136" y="722"/>
                    <a:pt x="4139" y="734"/>
                    <a:pt x="4141" y="750"/>
                  </a:cubicBezTo>
                  <a:cubicBezTo>
                    <a:pt x="4143" y="766"/>
                    <a:pt x="4144" y="785"/>
                    <a:pt x="4144" y="809"/>
                  </a:cubicBezTo>
                  <a:cubicBezTo>
                    <a:pt x="4144" y="832"/>
                    <a:pt x="4143" y="852"/>
                    <a:pt x="4141" y="867"/>
                  </a:cubicBezTo>
                  <a:cubicBezTo>
                    <a:pt x="4139" y="883"/>
                    <a:pt x="4136" y="896"/>
                    <a:pt x="4132" y="906"/>
                  </a:cubicBezTo>
                  <a:cubicBezTo>
                    <a:pt x="4127" y="916"/>
                    <a:pt x="4123" y="923"/>
                    <a:pt x="4117" y="928"/>
                  </a:cubicBezTo>
                  <a:cubicBezTo>
                    <a:pt x="4112" y="932"/>
                    <a:pt x="4105" y="934"/>
                    <a:pt x="4098" y="934"/>
                  </a:cubicBezTo>
                  <a:lnTo>
                    <a:pt x="3633" y="934"/>
                  </a:lnTo>
                  <a:lnTo>
                    <a:pt x="3633" y="1499"/>
                  </a:lnTo>
                  <a:cubicBezTo>
                    <a:pt x="3633" y="1508"/>
                    <a:pt x="3631" y="1515"/>
                    <a:pt x="3626" y="1521"/>
                  </a:cubicBezTo>
                  <a:cubicBezTo>
                    <a:pt x="3621" y="1527"/>
                    <a:pt x="3613" y="1533"/>
                    <a:pt x="3601" y="1537"/>
                  </a:cubicBezTo>
                  <a:cubicBezTo>
                    <a:pt x="3589" y="1541"/>
                    <a:pt x="3573" y="1545"/>
                    <a:pt x="3553" y="1547"/>
                  </a:cubicBezTo>
                  <a:cubicBezTo>
                    <a:pt x="3534" y="1549"/>
                    <a:pt x="3509" y="1550"/>
                    <a:pt x="3478" y="1550"/>
                  </a:cubicBezTo>
                  <a:cubicBezTo>
                    <a:pt x="3449" y="1550"/>
                    <a:pt x="3424" y="1549"/>
                    <a:pt x="3404" y="1547"/>
                  </a:cubicBezTo>
                  <a:cubicBezTo>
                    <a:pt x="3384" y="1545"/>
                    <a:pt x="3368" y="1541"/>
                    <a:pt x="3357" y="1537"/>
                  </a:cubicBezTo>
                  <a:cubicBezTo>
                    <a:pt x="3345" y="1533"/>
                    <a:pt x="3336" y="1527"/>
                    <a:pt x="3331" y="1521"/>
                  </a:cubicBezTo>
                  <a:cubicBezTo>
                    <a:pt x="3326" y="1515"/>
                    <a:pt x="3324" y="1508"/>
                    <a:pt x="3324" y="1499"/>
                  </a:cubicBezTo>
                  <a:lnTo>
                    <a:pt x="3324" y="124"/>
                  </a:lnTo>
                  <a:cubicBezTo>
                    <a:pt x="3324" y="90"/>
                    <a:pt x="3332" y="65"/>
                    <a:pt x="3350" y="50"/>
                  </a:cubicBezTo>
                  <a:cubicBezTo>
                    <a:pt x="3368" y="35"/>
                    <a:pt x="3389" y="27"/>
                    <a:pt x="3415" y="27"/>
                  </a:cubicBezTo>
                  <a:close/>
                  <a:moveTo>
                    <a:pt x="23511" y="22"/>
                  </a:moveTo>
                  <a:cubicBezTo>
                    <a:pt x="23538" y="22"/>
                    <a:pt x="23560" y="23"/>
                    <a:pt x="23578" y="25"/>
                  </a:cubicBezTo>
                  <a:cubicBezTo>
                    <a:pt x="23596" y="27"/>
                    <a:pt x="23610" y="31"/>
                    <a:pt x="23620" y="35"/>
                  </a:cubicBezTo>
                  <a:cubicBezTo>
                    <a:pt x="23629" y="40"/>
                    <a:pt x="23636" y="45"/>
                    <a:pt x="23640" y="52"/>
                  </a:cubicBezTo>
                  <a:cubicBezTo>
                    <a:pt x="23644" y="58"/>
                    <a:pt x="23646" y="65"/>
                    <a:pt x="23646" y="73"/>
                  </a:cubicBezTo>
                  <a:lnTo>
                    <a:pt x="23646" y="1436"/>
                  </a:lnTo>
                  <a:cubicBezTo>
                    <a:pt x="23646" y="1454"/>
                    <a:pt x="23643" y="1470"/>
                    <a:pt x="23637" y="1484"/>
                  </a:cubicBezTo>
                  <a:cubicBezTo>
                    <a:pt x="23630" y="1498"/>
                    <a:pt x="23622" y="1509"/>
                    <a:pt x="23612" y="1519"/>
                  </a:cubicBezTo>
                  <a:cubicBezTo>
                    <a:pt x="23601" y="1528"/>
                    <a:pt x="23588" y="1535"/>
                    <a:pt x="23574" y="1539"/>
                  </a:cubicBezTo>
                  <a:cubicBezTo>
                    <a:pt x="23560" y="1544"/>
                    <a:pt x="23545" y="1546"/>
                    <a:pt x="23530" y="1546"/>
                  </a:cubicBezTo>
                  <a:lnTo>
                    <a:pt x="23399" y="1546"/>
                  </a:lnTo>
                  <a:cubicBezTo>
                    <a:pt x="23371" y="1546"/>
                    <a:pt x="23348" y="1543"/>
                    <a:pt x="23328" y="1538"/>
                  </a:cubicBezTo>
                  <a:cubicBezTo>
                    <a:pt x="23308" y="1532"/>
                    <a:pt x="23290" y="1522"/>
                    <a:pt x="23273" y="1508"/>
                  </a:cubicBezTo>
                  <a:cubicBezTo>
                    <a:pt x="23256" y="1493"/>
                    <a:pt x="23240" y="1474"/>
                    <a:pt x="23224" y="1449"/>
                  </a:cubicBezTo>
                  <a:cubicBezTo>
                    <a:pt x="23209" y="1425"/>
                    <a:pt x="23191" y="1393"/>
                    <a:pt x="23171" y="1354"/>
                  </a:cubicBezTo>
                  <a:lnTo>
                    <a:pt x="22794" y="645"/>
                  </a:lnTo>
                  <a:cubicBezTo>
                    <a:pt x="22772" y="602"/>
                    <a:pt x="22750" y="557"/>
                    <a:pt x="22727" y="508"/>
                  </a:cubicBezTo>
                  <a:cubicBezTo>
                    <a:pt x="22705" y="459"/>
                    <a:pt x="22684" y="412"/>
                    <a:pt x="22666" y="366"/>
                  </a:cubicBezTo>
                  <a:lnTo>
                    <a:pt x="22664" y="366"/>
                  </a:lnTo>
                  <a:cubicBezTo>
                    <a:pt x="22667" y="422"/>
                    <a:pt x="22670" y="478"/>
                    <a:pt x="22671" y="534"/>
                  </a:cubicBezTo>
                  <a:cubicBezTo>
                    <a:pt x="22673" y="590"/>
                    <a:pt x="22673" y="647"/>
                    <a:pt x="22673" y="707"/>
                  </a:cubicBezTo>
                  <a:lnTo>
                    <a:pt x="22673" y="1500"/>
                  </a:lnTo>
                  <a:cubicBezTo>
                    <a:pt x="22673" y="1508"/>
                    <a:pt x="22671" y="1515"/>
                    <a:pt x="22667" y="1521"/>
                  </a:cubicBezTo>
                  <a:cubicBezTo>
                    <a:pt x="22663" y="1527"/>
                    <a:pt x="22655" y="1533"/>
                    <a:pt x="22645" y="1537"/>
                  </a:cubicBezTo>
                  <a:cubicBezTo>
                    <a:pt x="22634" y="1541"/>
                    <a:pt x="22620" y="1545"/>
                    <a:pt x="22602" y="1547"/>
                  </a:cubicBezTo>
                  <a:cubicBezTo>
                    <a:pt x="22584" y="1549"/>
                    <a:pt x="22561" y="1550"/>
                    <a:pt x="22533" y="1550"/>
                  </a:cubicBezTo>
                  <a:cubicBezTo>
                    <a:pt x="22505" y="1550"/>
                    <a:pt x="22483" y="1549"/>
                    <a:pt x="22465" y="1547"/>
                  </a:cubicBezTo>
                  <a:cubicBezTo>
                    <a:pt x="22447" y="1545"/>
                    <a:pt x="22433" y="1541"/>
                    <a:pt x="22423" y="1537"/>
                  </a:cubicBezTo>
                  <a:cubicBezTo>
                    <a:pt x="22413" y="1533"/>
                    <a:pt x="22405" y="1527"/>
                    <a:pt x="22402" y="1521"/>
                  </a:cubicBezTo>
                  <a:cubicBezTo>
                    <a:pt x="22398" y="1515"/>
                    <a:pt x="22396" y="1508"/>
                    <a:pt x="22396" y="1500"/>
                  </a:cubicBezTo>
                  <a:lnTo>
                    <a:pt x="22396" y="137"/>
                  </a:lnTo>
                  <a:cubicBezTo>
                    <a:pt x="22396" y="101"/>
                    <a:pt x="22406" y="73"/>
                    <a:pt x="22428" y="55"/>
                  </a:cubicBezTo>
                  <a:cubicBezTo>
                    <a:pt x="22449" y="36"/>
                    <a:pt x="22476" y="27"/>
                    <a:pt x="22507" y="27"/>
                  </a:cubicBezTo>
                  <a:lnTo>
                    <a:pt x="22672" y="27"/>
                  </a:lnTo>
                  <a:cubicBezTo>
                    <a:pt x="22702" y="27"/>
                    <a:pt x="22727" y="30"/>
                    <a:pt x="22747" y="35"/>
                  </a:cubicBezTo>
                  <a:cubicBezTo>
                    <a:pt x="22768" y="40"/>
                    <a:pt x="22786" y="48"/>
                    <a:pt x="22802" y="60"/>
                  </a:cubicBezTo>
                  <a:cubicBezTo>
                    <a:pt x="22818" y="72"/>
                    <a:pt x="22833" y="88"/>
                    <a:pt x="22847" y="109"/>
                  </a:cubicBezTo>
                  <a:cubicBezTo>
                    <a:pt x="22861" y="129"/>
                    <a:pt x="22875" y="155"/>
                    <a:pt x="22890" y="185"/>
                  </a:cubicBezTo>
                  <a:lnTo>
                    <a:pt x="23186" y="740"/>
                  </a:lnTo>
                  <a:cubicBezTo>
                    <a:pt x="23203" y="773"/>
                    <a:pt x="23220" y="806"/>
                    <a:pt x="23237" y="839"/>
                  </a:cubicBezTo>
                  <a:cubicBezTo>
                    <a:pt x="23253" y="871"/>
                    <a:pt x="23270" y="903"/>
                    <a:pt x="23285" y="936"/>
                  </a:cubicBezTo>
                  <a:cubicBezTo>
                    <a:pt x="23301" y="968"/>
                    <a:pt x="23316" y="1000"/>
                    <a:pt x="23331" y="1031"/>
                  </a:cubicBezTo>
                  <a:cubicBezTo>
                    <a:pt x="23346" y="1063"/>
                    <a:pt x="23360" y="1094"/>
                    <a:pt x="23374" y="1125"/>
                  </a:cubicBezTo>
                  <a:lnTo>
                    <a:pt x="23375" y="1125"/>
                  </a:lnTo>
                  <a:cubicBezTo>
                    <a:pt x="23373" y="1070"/>
                    <a:pt x="23371" y="1013"/>
                    <a:pt x="23370" y="954"/>
                  </a:cubicBezTo>
                  <a:cubicBezTo>
                    <a:pt x="23369" y="895"/>
                    <a:pt x="23368" y="838"/>
                    <a:pt x="23368" y="784"/>
                  </a:cubicBezTo>
                  <a:lnTo>
                    <a:pt x="23368" y="73"/>
                  </a:lnTo>
                  <a:cubicBezTo>
                    <a:pt x="23368" y="65"/>
                    <a:pt x="23371" y="58"/>
                    <a:pt x="23375" y="52"/>
                  </a:cubicBezTo>
                  <a:cubicBezTo>
                    <a:pt x="23380" y="45"/>
                    <a:pt x="23388" y="40"/>
                    <a:pt x="23399" y="35"/>
                  </a:cubicBezTo>
                  <a:cubicBezTo>
                    <a:pt x="23410" y="31"/>
                    <a:pt x="23424" y="27"/>
                    <a:pt x="23442" y="25"/>
                  </a:cubicBezTo>
                  <a:cubicBezTo>
                    <a:pt x="23460" y="23"/>
                    <a:pt x="23483" y="22"/>
                    <a:pt x="23511" y="22"/>
                  </a:cubicBezTo>
                  <a:close/>
                  <a:moveTo>
                    <a:pt x="9351" y="22"/>
                  </a:moveTo>
                  <a:cubicBezTo>
                    <a:pt x="9378" y="22"/>
                    <a:pt x="9400" y="23"/>
                    <a:pt x="9418" y="25"/>
                  </a:cubicBezTo>
                  <a:cubicBezTo>
                    <a:pt x="9436" y="27"/>
                    <a:pt x="9450" y="31"/>
                    <a:pt x="9460" y="35"/>
                  </a:cubicBezTo>
                  <a:cubicBezTo>
                    <a:pt x="9469" y="40"/>
                    <a:pt x="9476" y="45"/>
                    <a:pt x="9480" y="52"/>
                  </a:cubicBezTo>
                  <a:cubicBezTo>
                    <a:pt x="9484" y="58"/>
                    <a:pt x="9486" y="65"/>
                    <a:pt x="9486" y="73"/>
                  </a:cubicBezTo>
                  <a:lnTo>
                    <a:pt x="9486" y="1436"/>
                  </a:lnTo>
                  <a:cubicBezTo>
                    <a:pt x="9486" y="1454"/>
                    <a:pt x="9483" y="1470"/>
                    <a:pt x="9477" y="1484"/>
                  </a:cubicBezTo>
                  <a:cubicBezTo>
                    <a:pt x="9470" y="1498"/>
                    <a:pt x="9462" y="1509"/>
                    <a:pt x="9452" y="1519"/>
                  </a:cubicBezTo>
                  <a:cubicBezTo>
                    <a:pt x="9441" y="1528"/>
                    <a:pt x="9428" y="1535"/>
                    <a:pt x="9414" y="1539"/>
                  </a:cubicBezTo>
                  <a:cubicBezTo>
                    <a:pt x="9400" y="1544"/>
                    <a:pt x="9385" y="1546"/>
                    <a:pt x="9370" y="1546"/>
                  </a:cubicBezTo>
                  <a:lnTo>
                    <a:pt x="9239" y="1546"/>
                  </a:lnTo>
                  <a:cubicBezTo>
                    <a:pt x="9211" y="1546"/>
                    <a:pt x="9188" y="1543"/>
                    <a:pt x="9168" y="1538"/>
                  </a:cubicBezTo>
                  <a:cubicBezTo>
                    <a:pt x="9148" y="1532"/>
                    <a:pt x="9130" y="1522"/>
                    <a:pt x="9113" y="1508"/>
                  </a:cubicBezTo>
                  <a:cubicBezTo>
                    <a:pt x="9096" y="1493"/>
                    <a:pt x="9080" y="1474"/>
                    <a:pt x="9064" y="1449"/>
                  </a:cubicBezTo>
                  <a:cubicBezTo>
                    <a:pt x="9049" y="1425"/>
                    <a:pt x="9031" y="1393"/>
                    <a:pt x="9011" y="1354"/>
                  </a:cubicBezTo>
                  <a:lnTo>
                    <a:pt x="8634" y="645"/>
                  </a:lnTo>
                  <a:cubicBezTo>
                    <a:pt x="8612" y="602"/>
                    <a:pt x="8590" y="557"/>
                    <a:pt x="8567" y="508"/>
                  </a:cubicBezTo>
                  <a:cubicBezTo>
                    <a:pt x="8545" y="459"/>
                    <a:pt x="8524" y="412"/>
                    <a:pt x="8506" y="366"/>
                  </a:cubicBezTo>
                  <a:lnTo>
                    <a:pt x="8504" y="366"/>
                  </a:lnTo>
                  <a:cubicBezTo>
                    <a:pt x="8507" y="422"/>
                    <a:pt x="8510" y="478"/>
                    <a:pt x="8511" y="534"/>
                  </a:cubicBezTo>
                  <a:cubicBezTo>
                    <a:pt x="8513" y="590"/>
                    <a:pt x="8513" y="647"/>
                    <a:pt x="8513" y="707"/>
                  </a:cubicBezTo>
                  <a:lnTo>
                    <a:pt x="8513" y="1500"/>
                  </a:lnTo>
                  <a:cubicBezTo>
                    <a:pt x="8513" y="1508"/>
                    <a:pt x="8511" y="1515"/>
                    <a:pt x="8507" y="1521"/>
                  </a:cubicBezTo>
                  <a:cubicBezTo>
                    <a:pt x="8503" y="1527"/>
                    <a:pt x="8495" y="1533"/>
                    <a:pt x="8485" y="1537"/>
                  </a:cubicBezTo>
                  <a:cubicBezTo>
                    <a:pt x="8474" y="1541"/>
                    <a:pt x="8460" y="1545"/>
                    <a:pt x="8442" y="1547"/>
                  </a:cubicBezTo>
                  <a:cubicBezTo>
                    <a:pt x="8424" y="1549"/>
                    <a:pt x="8401" y="1550"/>
                    <a:pt x="8373" y="1550"/>
                  </a:cubicBezTo>
                  <a:cubicBezTo>
                    <a:pt x="8345" y="1550"/>
                    <a:pt x="8323" y="1549"/>
                    <a:pt x="8305" y="1547"/>
                  </a:cubicBezTo>
                  <a:cubicBezTo>
                    <a:pt x="8287" y="1545"/>
                    <a:pt x="8273" y="1541"/>
                    <a:pt x="8263" y="1537"/>
                  </a:cubicBezTo>
                  <a:cubicBezTo>
                    <a:pt x="8253" y="1533"/>
                    <a:pt x="8245" y="1527"/>
                    <a:pt x="8242" y="1521"/>
                  </a:cubicBezTo>
                  <a:cubicBezTo>
                    <a:pt x="8238" y="1515"/>
                    <a:pt x="8236" y="1508"/>
                    <a:pt x="8236" y="1500"/>
                  </a:cubicBezTo>
                  <a:lnTo>
                    <a:pt x="8236" y="137"/>
                  </a:lnTo>
                  <a:cubicBezTo>
                    <a:pt x="8236" y="101"/>
                    <a:pt x="8246" y="73"/>
                    <a:pt x="8268" y="55"/>
                  </a:cubicBezTo>
                  <a:cubicBezTo>
                    <a:pt x="8289" y="36"/>
                    <a:pt x="8316" y="27"/>
                    <a:pt x="8347" y="27"/>
                  </a:cubicBezTo>
                  <a:lnTo>
                    <a:pt x="8512" y="27"/>
                  </a:lnTo>
                  <a:cubicBezTo>
                    <a:pt x="8542" y="27"/>
                    <a:pt x="8567" y="30"/>
                    <a:pt x="8587" y="35"/>
                  </a:cubicBezTo>
                  <a:cubicBezTo>
                    <a:pt x="8608" y="40"/>
                    <a:pt x="8626" y="48"/>
                    <a:pt x="8642" y="60"/>
                  </a:cubicBezTo>
                  <a:cubicBezTo>
                    <a:pt x="8658" y="72"/>
                    <a:pt x="8673" y="88"/>
                    <a:pt x="8687" y="109"/>
                  </a:cubicBezTo>
                  <a:cubicBezTo>
                    <a:pt x="8701" y="129"/>
                    <a:pt x="8715" y="155"/>
                    <a:pt x="8730" y="185"/>
                  </a:cubicBezTo>
                  <a:lnTo>
                    <a:pt x="9026" y="740"/>
                  </a:lnTo>
                  <a:cubicBezTo>
                    <a:pt x="9043" y="773"/>
                    <a:pt x="9060" y="806"/>
                    <a:pt x="9077" y="839"/>
                  </a:cubicBezTo>
                  <a:cubicBezTo>
                    <a:pt x="9093" y="871"/>
                    <a:pt x="9110" y="903"/>
                    <a:pt x="9125" y="936"/>
                  </a:cubicBezTo>
                  <a:cubicBezTo>
                    <a:pt x="9141" y="968"/>
                    <a:pt x="9156" y="1000"/>
                    <a:pt x="9171" y="1031"/>
                  </a:cubicBezTo>
                  <a:cubicBezTo>
                    <a:pt x="9186" y="1063"/>
                    <a:pt x="9200" y="1094"/>
                    <a:pt x="9214" y="1125"/>
                  </a:cubicBezTo>
                  <a:lnTo>
                    <a:pt x="9215" y="1125"/>
                  </a:lnTo>
                  <a:cubicBezTo>
                    <a:pt x="9213" y="1070"/>
                    <a:pt x="9211" y="1013"/>
                    <a:pt x="9210" y="954"/>
                  </a:cubicBezTo>
                  <a:cubicBezTo>
                    <a:pt x="9209" y="895"/>
                    <a:pt x="9208" y="838"/>
                    <a:pt x="9208" y="784"/>
                  </a:cubicBezTo>
                  <a:lnTo>
                    <a:pt x="9208" y="73"/>
                  </a:lnTo>
                  <a:cubicBezTo>
                    <a:pt x="9208" y="65"/>
                    <a:pt x="9211" y="58"/>
                    <a:pt x="9215" y="52"/>
                  </a:cubicBezTo>
                  <a:cubicBezTo>
                    <a:pt x="9220" y="45"/>
                    <a:pt x="9228" y="40"/>
                    <a:pt x="9239" y="35"/>
                  </a:cubicBezTo>
                  <a:cubicBezTo>
                    <a:pt x="9250" y="31"/>
                    <a:pt x="9264" y="27"/>
                    <a:pt x="9282" y="25"/>
                  </a:cubicBezTo>
                  <a:cubicBezTo>
                    <a:pt x="9300" y="23"/>
                    <a:pt x="9323" y="22"/>
                    <a:pt x="9351" y="22"/>
                  </a:cubicBezTo>
                  <a:close/>
                  <a:moveTo>
                    <a:pt x="6247" y="22"/>
                  </a:moveTo>
                  <a:cubicBezTo>
                    <a:pt x="6274" y="22"/>
                    <a:pt x="6296" y="23"/>
                    <a:pt x="6314" y="25"/>
                  </a:cubicBezTo>
                  <a:cubicBezTo>
                    <a:pt x="6332" y="27"/>
                    <a:pt x="6346" y="31"/>
                    <a:pt x="6356" y="35"/>
                  </a:cubicBezTo>
                  <a:cubicBezTo>
                    <a:pt x="6365" y="40"/>
                    <a:pt x="6372" y="45"/>
                    <a:pt x="6376" y="52"/>
                  </a:cubicBezTo>
                  <a:cubicBezTo>
                    <a:pt x="6380" y="58"/>
                    <a:pt x="6382" y="65"/>
                    <a:pt x="6382" y="73"/>
                  </a:cubicBezTo>
                  <a:lnTo>
                    <a:pt x="6382" y="1436"/>
                  </a:lnTo>
                  <a:cubicBezTo>
                    <a:pt x="6382" y="1454"/>
                    <a:pt x="6379" y="1470"/>
                    <a:pt x="6373" y="1484"/>
                  </a:cubicBezTo>
                  <a:cubicBezTo>
                    <a:pt x="6366" y="1498"/>
                    <a:pt x="6358" y="1509"/>
                    <a:pt x="6348" y="1519"/>
                  </a:cubicBezTo>
                  <a:cubicBezTo>
                    <a:pt x="6337" y="1528"/>
                    <a:pt x="6324" y="1535"/>
                    <a:pt x="6310" y="1539"/>
                  </a:cubicBezTo>
                  <a:cubicBezTo>
                    <a:pt x="6296" y="1544"/>
                    <a:pt x="6281" y="1546"/>
                    <a:pt x="6266" y="1546"/>
                  </a:cubicBezTo>
                  <a:lnTo>
                    <a:pt x="6135" y="1546"/>
                  </a:lnTo>
                  <a:cubicBezTo>
                    <a:pt x="6107" y="1546"/>
                    <a:pt x="6084" y="1543"/>
                    <a:pt x="6064" y="1538"/>
                  </a:cubicBezTo>
                  <a:cubicBezTo>
                    <a:pt x="6044" y="1532"/>
                    <a:pt x="6026" y="1522"/>
                    <a:pt x="6009" y="1508"/>
                  </a:cubicBezTo>
                  <a:cubicBezTo>
                    <a:pt x="5992" y="1493"/>
                    <a:pt x="5976" y="1474"/>
                    <a:pt x="5960" y="1449"/>
                  </a:cubicBezTo>
                  <a:cubicBezTo>
                    <a:pt x="5945" y="1425"/>
                    <a:pt x="5927" y="1393"/>
                    <a:pt x="5907" y="1354"/>
                  </a:cubicBezTo>
                  <a:lnTo>
                    <a:pt x="5530" y="645"/>
                  </a:lnTo>
                  <a:cubicBezTo>
                    <a:pt x="5508" y="602"/>
                    <a:pt x="5486" y="557"/>
                    <a:pt x="5463" y="508"/>
                  </a:cubicBezTo>
                  <a:cubicBezTo>
                    <a:pt x="5441" y="459"/>
                    <a:pt x="5420" y="412"/>
                    <a:pt x="5402" y="366"/>
                  </a:cubicBezTo>
                  <a:lnTo>
                    <a:pt x="5400" y="366"/>
                  </a:lnTo>
                  <a:cubicBezTo>
                    <a:pt x="5403" y="422"/>
                    <a:pt x="5406" y="478"/>
                    <a:pt x="5407" y="534"/>
                  </a:cubicBezTo>
                  <a:cubicBezTo>
                    <a:pt x="5409" y="590"/>
                    <a:pt x="5409" y="647"/>
                    <a:pt x="5409" y="707"/>
                  </a:cubicBezTo>
                  <a:lnTo>
                    <a:pt x="5409" y="1500"/>
                  </a:lnTo>
                  <a:cubicBezTo>
                    <a:pt x="5409" y="1508"/>
                    <a:pt x="5407" y="1515"/>
                    <a:pt x="5403" y="1521"/>
                  </a:cubicBezTo>
                  <a:cubicBezTo>
                    <a:pt x="5399" y="1527"/>
                    <a:pt x="5391" y="1533"/>
                    <a:pt x="5381" y="1537"/>
                  </a:cubicBezTo>
                  <a:cubicBezTo>
                    <a:pt x="5370" y="1541"/>
                    <a:pt x="5356" y="1545"/>
                    <a:pt x="5338" y="1547"/>
                  </a:cubicBezTo>
                  <a:cubicBezTo>
                    <a:pt x="5320" y="1549"/>
                    <a:pt x="5297" y="1550"/>
                    <a:pt x="5269" y="1550"/>
                  </a:cubicBezTo>
                  <a:cubicBezTo>
                    <a:pt x="5241" y="1550"/>
                    <a:pt x="5219" y="1549"/>
                    <a:pt x="5201" y="1547"/>
                  </a:cubicBezTo>
                  <a:cubicBezTo>
                    <a:pt x="5183" y="1545"/>
                    <a:pt x="5169" y="1541"/>
                    <a:pt x="5159" y="1537"/>
                  </a:cubicBezTo>
                  <a:cubicBezTo>
                    <a:pt x="5149" y="1533"/>
                    <a:pt x="5141" y="1527"/>
                    <a:pt x="5138" y="1521"/>
                  </a:cubicBezTo>
                  <a:cubicBezTo>
                    <a:pt x="5134" y="1515"/>
                    <a:pt x="5132" y="1508"/>
                    <a:pt x="5132" y="1500"/>
                  </a:cubicBezTo>
                  <a:lnTo>
                    <a:pt x="5132" y="137"/>
                  </a:lnTo>
                  <a:cubicBezTo>
                    <a:pt x="5132" y="101"/>
                    <a:pt x="5142" y="73"/>
                    <a:pt x="5164" y="55"/>
                  </a:cubicBezTo>
                  <a:cubicBezTo>
                    <a:pt x="5185" y="36"/>
                    <a:pt x="5212" y="27"/>
                    <a:pt x="5243" y="27"/>
                  </a:cubicBezTo>
                  <a:lnTo>
                    <a:pt x="5408" y="27"/>
                  </a:lnTo>
                  <a:cubicBezTo>
                    <a:pt x="5438" y="27"/>
                    <a:pt x="5463" y="30"/>
                    <a:pt x="5483" y="35"/>
                  </a:cubicBezTo>
                  <a:cubicBezTo>
                    <a:pt x="5504" y="40"/>
                    <a:pt x="5522" y="48"/>
                    <a:pt x="5538" y="60"/>
                  </a:cubicBezTo>
                  <a:cubicBezTo>
                    <a:pt x="5554" y="72"/>
                    <a:pt x="5569" y="88"/>
                    <a:pt x="5583" y="109"/>
                  </a:cubicBezTo>
                  <a:cubicBezTo>
                    <a:pt x="5597" y="129"/>
                    <a:pt x="5611" y="155"/>
                    <a:pt x="5626" y="185"/>
                  </a:cubicBezTo>
                  <a:lnTo>
                    <a:pt x="5922" y="740"/>
                  </a:lnTo>
                  <a:cubicBezTo>
                    <a:pt x="5939" y="773"/>
                    <a:pt x="5956" y="806"/>
                    <a:pt x="5973" y="839"/>
                  </a:cubicBezTo>
                  <a:cubicBezTo>
                    <a:pt x="5989" y="871"/>
                    <a:pt x="6006" y="903"/>
                    <a:pt x="6021" y="936"/>
                  </a:cubicBezTo>
                  <a:cubicBezTo>
                    <a:pt x="6037" y="968"/>
                    <a:pt x="6052" y="1000"/>
                    <a:pt x="6067" y="1031"/>
                  </a:cubicBezTo>
                  <a:cubicBezTo>
                    <a:pt x="6082" y="1063"/>
                    <a:pt x="6096" y="1094"/>
                    <a:pt x="6110" y="1125"/>
                  </a:cubicBezTo>
                  <a:lnTo>
                    <a:pt x="6111" y="1125"/>
                  </a:lnTo>
                  <a:cubicBezTo>
                    <a:pt x="6109" y="1070"/>
                    <a:pt x="6107" y="1013"/>
                    <a:pt x="6106" y="954"/>
                  </a:cubicBezTo>
                  <a:cubicBezTo>
                    <a:pt x="6105" y="895"/>
                    <a:pt x="6104" y="838"/>
                    <a:pt x="6104" y="784"/>
                  </a:cubicBezTo>
                  <a:lnTo>
                    <a:pt x="6104" y="73"/>
                  </a:lnTo>
                  <a:cubicBezTo>
                    <a:pt x="6104" y="65"/>
                    <a:pt x="6107" y="58"/>
                    <a:pt x="6111" y="52"/>
                  </a:cubicBezTo>
                  <a:cubicBezTo>
                    <a:pt x="6116" y="45"/>
                    <a:pt x="6124" y="40"/>
                    <a:pt x="6135" y="35"/>
                  </a:cubicBezTo>
                  <a:cubicBezTo>
                    <a:pt x="6146" y="31"/>
                    <a:pt x="6160" y="27"/>
                    <a:pt x="6178" y="25"/>
                  </a:cubicBezTo>
                  <a:cubicBezTo>
                    <a:pt x="6196" y="23"/>
                    <a:pt x="6219" y="22"/>
                    <a:pt x="6247" y="22"/>
                  </a:cubicBezTo>
                  <a:close/>
                  <a:moveTo>
                    <a:pt x="21457" y="20"/>
                  </a:moveTo>
                  <a:cubicBezTo>
                    <a:pt x="21503" y="20"/>
                    <a:pt x="21540" y="21"/>
                    <a:pt x="21567" y="22"/>
                  </a:cubicBezTo>
                  <a:cubicBezTo>
                    <a:pt x="21595" y="23"/>
                    <a:pt x="21616" y="26"/>
                    <a:pt x="21631" y="30"/>
                  </a:cubicBezTo>
                  <a:cubicBezTo>
                    <a:pt x="21647" y="34"/>
                    <a:pt x="21658" y="41"/>
                    <a:pt x="21664" y="49"/>
                  </a:cubicBezTo>
                  <a:cubicBezTo>
                    <a:pt x="21671" y="58"/>
                    <a:pt x="21676" y="70"/>
                    <a:pt x="21681" y="84"/>
                  </a:cubicBezTo>
                  <a:lnTo>
                    <a:pt x="22150" y="1429"/>
                  </a:lnTo>
                  <a:cubicBezTo>
                    <a:pt x="22159" y="1457"/>
                    <a:pt x="22165" y="1479"/>
                    <a:pt x="22167" y="1495"/>
                  </a:cubicBezTo>
                  <a:cubicBezTo>
                    <a:pt x="22170" y="1512"/>
                    <a:pt x="22167" y="1524"/>
                    <a:pt x="22158" y="1532"/>
                  </a:cubicBezTo>
                  <a:cubicBezTo>
                    <a:pt x="22149" y="1541"/>
                    <a:pt x="22134" y="1546"/>
                    <a:pt x="22112" y="1548"/>
                  </a:cubicBezTo>
                  <a:cubicBezTo>
                    <a:pt x="22091" y="1550"/>
                    <a:pt x="22060" y="1550"/>
                    <a:pt x="22022" y="1550"/>
                  </a:cubicBezTo>
                  <a:cubicBezTo>
                    <a:pt x="21982" y="1550"/>
                    <a:pt x="21951" y="1550"/>
                    <a:pt x="21929" y="1549"/>
                  </a:cubicBezTo>
                  <a:cubicBezTo>
                    <a:pt x="21907" y="1548"/>
                    <a:pt x="21890" y="1545"/>
                    <a:pt x="21878" y="1542"/>
                  </a:cubicBezTo>
                  <a:cubicBezTo>
                    <a:pt x="21866" y="1538"/>
                    <a:pt x="21858" y="1533"/>
                    <a:pt x="21853" y="1527"/>
                  </a:cubicBezTo>
                  <a:cubicBezTo>
                    <a:pt x="21849" y="1521"/>
                    <a:pt x="21845" y="1513"/>
                    <a:pt x="21842" y="1502"/>
                  </a:cubicBezTo>
                  <a:lnTo>
                    <a:pt x="21740" y="1198"/>
                  </a:lnTo>
                  <a:lnTo>
                    <a:pt x="21170" y="1198"/>
                  </a:lnTo>
                  <a:lnTo>
                    <a:pt x="21074" y="1494"/>
                  </a:lnTo>
                  <a:cubicBezTo>
                    <a:pt x="21071" y="1505"/>
                    <a:pt x="21067" y="1514"/>
                    <a:pt x="21062" y="1522"/>
                  </a:cubicBezTo>
                  <a:cubicBezTo>
                    <a:pt x="21057" y="1529"/>
                    <a:pt x="21049" y="1535"/>
                    <a:pt x="21037" y="1539"/>
                  </a:cubicBezTo>
                  <a:cubicBezTo>
                    <a:pt x="21026" y="1544"/>
                    <a:pt x="21010" y="1547"/>
                    <a:pt x="20989" y="1548"/>
                  </a:cubicBezTo>
                  <a:cubicBezTo>
                    <a:pt x="20968" y="1550"/>
                    <a:pt x="20941" y="1550"/>
                    <a:pt x="20908" y="1550"/>
                  </a:cubicBezTo>
                  <a:cubicBezTo>
                    <a:pt x="20872" y="1550"/>
                    <a:pt x="20844" y="1549"/>
                    <a:pt x="20823" y="1547"/>
                  </a:cubicBezTo>
                  <a:cubicBezTo>
                    <a:pt x="20803" y="1545"/>
                    <a:pt x="20789" y="1539"/>
                    <a:pt x="20781" y="1530"/>
                  </a:cubicBezTo>
                  <a:cubicBezTo>
                    <a:pt x="20773" y="1521"/>
                    <a:pt x="20771" y="1508"/>
                    <a:pt x="20773" y="1492"/>
                  </a:cubicBezTo>
                  <a:cubicBezTo>
                    <a:pt x="20775" y="1476"/>
                    <a:pt x="20781" y="1454"/>
                    <a:pt x="20791" y="1426"/>
                  </a:cubicBezTo>
                  <a:lnTo>
                    <a:pt x="21258" y="81"/>
                  </a:lnTo>
                  <a:cubicBezTo>
                    <a:pt x="21263" y="68"/>
                    <a:pt x="21268" y="57"/>
                    <a:pt x="21275" y="49"/>
                  </a:cubicBezTo>
                  <a:cubicBezTo>
                    <a:pt x="21281" y="41"/>
                    <a:pt x="21291" y="34"/>
                    <a:pt x="21304" y="30"/>
                  </a:cubicBezTo>
                  <a:cubicBezTo>
                    <a:pt x="21318" y="26"/>
                    <a:pt x="21337" y="23"/>
                    <a:pt x="21361" y="22"/>
                  </a:cubicBezTo>
                  <a:cubicBezTo>
                    <a:pt x="21385" y="21"/>
                    <a:pt x="21417" y="20"/>
                    <a:pt x="21457" y="20"/>
                  </a:cubicBezTo>
                  <a:close/>
                  <a:moveTo>
                    <a:pt x="20014" y="20"/>
                  </a:moveTo>
                  <a:cubicBezTo>
                    <a:pt x="20045" y="20"/>
                    <a:pt x="20070" y="21"/>
                    <a:pt x="20089" y="24"/>
                  </a:cubicBezTo>
                  <a:cubicBezTo>
                    <a:pt x="20109" y="26"/>
                    <a:pt x="20125" y="29"/>
                    <a:pt x="20136" y="33"/>
                  </a:cubicBezTo>
                  <a:cubicBezTo>
                    <a:pt x="20148" y="37"/>
                    <a:pt x="20156" y="42"/>
                    <a:pt x="20161" y="48"/>
                  </a:cubicBezTo>
                  <a:cubicBezTo>
                    <a:pt x="20167" y="54"/>
                    <a:pt x="20169" y="61"/>
                    <a:pt x="20169" y="69"/>
                  </a:cubicBezTo>
                  <a:lnTo>
                    <a:pt x="20169" y="1289"/>
                  </a:lnTo>
                  <a:lnTo>
                    <a:pt x="20646" y="1289"/>
                  </a:lnTo>
                  <a:cubicBezTo>
                    <a:pt x="20654" y="1289"/>
                    <a:pt x="20661" y="1291"/>
                    <a:pt x="20667" y="1296"/>
                  </a:cubicBezTo>
                  <a:cubicBezTo>
                    <a:pt x="20672" y="1300"/>
                    <a:pt x="20677" y="1307"/>
                    <a:pt x="20681" y="1317"/>
                  </a:cubicBezTo>
                  <a:cubicBezTo>
                    <a:pt x="20685" y="1326"/>
                    <a:pt x="20688" y="1339"/>
                    <a:pt x="20690" y="1355"/>
                  </a:cubicBezTo>
                  <a:cubicBezTo>
                    <a:pt x="20692" y="1371"/>
                    <a:pt x="20693" y="1391"/>
                    <a:pt x="20693" y="1415"/>
                  </a:cubicBezTo>
                  <a:cubicBezTo>
                    <a:pt x="20693" y="1438"/>
                    <a:pt x="20692" y="1458"/>
                    <a:pt x="20690" y="1474"/>
                  </a:cubicBezTo>
                  <a:cubicBezTo>
                    <a:pt x="20688" y="1490"/>
                    <a:pt x="20685" y="1503"/>
                    <a:pt x="20681" y="1514"/>
                  </a:cubicBezTo>
                  <a:cubicBezTo>
                    <a:pt x="20677" y="1524"/>
                    <a:pt x="20672" y="1532"/>
                    <a:pt x="20667" y="1536"/>
                  </a:cubicBezTo>
                  <a:cubicBezTo>
                    <a:pt x="20661" y="1541"/>
                    <a:pt x="20654" y="1543"/>
                    <a:pt x="20646" y="1543"/>
                  </a:cubicBezTo>
                  <a:lnTo>
                    <a:pt x="19951" y="1543"/>
                  </a:lnTo>
                  <a:cubicBezTo>
                    <a:pt x="19925" y="1543"/>
                    <a:pt x="19904" y="1536"/>
                    <a:pt x="19886" y="1521"/>
                  </a:cubicBezTo>
                  <a:cubicBezTo>
                    <a:pt x="19868" y="1505"/>
                    <a:pt x="19860" y="1481"/>
                    <a:pt x="19860" y="1446"/>
                  </a:cubicBezTo>
                  <a:lnTo>
                    <a:pt x="19860" y="69"/>
                  </a:lnTo>
                  <a:cubicBezTo>
                    <a:pt x="19860" y="61"/>
                    <a:pt x="19862" y="54"/>
                    <a:pt x="19867" y="48"/>
                  </a:cubicBezTo>
                  <a:cubicBezTo>
                    <a:pt x="19872" y="42"/>
                    <a:pt x="19881" y="37"/>
                    <a:pt x="19893" y="33"/>
                  </a:cubicBezTo>
                  <a:cubicBezTo>
                    <a:pt x="19904" y="29"/>
                    <a:pt x="19920" y="26"/>
                    <a:pt x="19940" y="24"/>
                  </a:cubicBezTo>
                  <a:cubicBezTo>
                    <a:pt x="19960" y="21"/>
                    <a:pt x="19985" y="20"/>
                    <a:pt x="20014" y="20"/>
                  </a:cubicBezTo>
                  <a:close/>
                  <a:moveTo>
                    <a:pt x="15318" y="20"/>
                  </a:moveTo>
                  <a:cubicBezTo>
                    <a:pt x="15349" y="20"/>
                    <a:pt x="15374" y="21"/>
                    <a:pt x="15393" y="24"/>
                  </a:cubicBezTo>
                  <a:cubicBezTo>
                    <a:pt x="15413" y="26"/>
                    <a:pt x="15429" y="29"/>
                    <a:pt x="15440" y="33"/>
                  </a:cubicBezTo>
                  <a:cubicBezTo>
                    <a:pt x="15452" y="37"/>
                    <a:pt x="15460" y="42"/>
                    <a:pt x="15465" y="48"/>
                  </a:cubicBezTo>
                  <a:cubicBezTo>
                    <a:pt x="15471" y="54"/>
                    <a:pt x="15473" y="61"/>
                    <a:pt x="15473" y="69"/>
                  </a:cubicBezTo>
                  <a:lnTo>
                    <a:pt x="15473" y="1501"/>
                  </a:lnTo>
                  <a:cubicBezTo>
                    <a:pt x="15473" y="1509"/>
                    <a:pt x="15471" y="1516"/>
                    <a:pt x="15465" y="1522"/>
                  </a:cubicBezTo>
                  <a:cubicBezTo>
                    <a:pt x="15460" y="1529"/>
                    <a:pt x="15452" y="1534"/>
                    <a:pt x="15440" y="1538"/>
                  </a:cubicBezTo>
                  <a:cubicBezTo>
                    <a:pt x="15429" y="1542"/>
                    <a:pt x="15413" y="1545"/>
                    <a:pt x="15393" y="1547"/>
                  </a:cubicBezTo>
                  <a:cubicBezTo>
                    <a:pt x="15374" y="1549"/>
                    <a:pt x="15349" y="1550"/>
                    <a:pt x="15318" y="1550"/>
                  </a:cubicBezTo>
                  <a:cubicBezTo>
                    <a:pt x="15289" y="1550"/>
                    <a:pt x="15264" y="1549"/>
                    <a:pt x="15244" y="1547"/>
                  </a:cubicBezTo>
                  <a:cubicBezTo>
                    <a:pt x="15224" y="1545"/>
                    <a:pt x="15208" y="1542"/>
                    <a:pt x="15197" y="1538"/>
                  </a:cubicBezTo>
                  <a:cubicBezTo>
                    <a:pt x="15185" y="1534"/>
                    <a:pt x="15176" y="1529"/>
                    <a:pt x="15171" y="1522"/>
                  </a:cubicBezTo>
                  <a:cubicBezTo>
                    <a:pt x="15166" y="1516"/>
                    <a:pt x="15164" y="1509"/>
                    <a:pt x="15164" y="1501"/>
                  </a:cubicBezTo>
                  <a:lnTo>
                    <a:pt x="15164" y="69"/>
                  </a:lnTo>
                  <a:cubicBezTo>
                    <a:pt x="15164" y="61"/>
                    <a:pt x="15166" y="54"/>
                    <a:pt x="15171" y="48"/>
                  </a:cubicBezTo>
                  <a:cubicBezTo>
                    <a:pt x="15176" y="42"/>
                    <a:pt x="15185" y="37"/>
                    <a:pt x="15197" y="33"/>
                  </a:cubicBezTo>
                  <a:cubicBezTo>
                    <a:pt x="15209" y="29"/>
                    <a:pt x="15225" y="26"/>
                    <a:pt x="15245" y="24"/>
                  </a:cubicBezTo>
                  <a:cubicBezTo>
                    <a:pt x="15264" y="21"/>
                    <a:pt x="15289" y="20"/>
                    <a:pt x="15318" y="20"/>
                  </a:cubicBezTo>
                  <a:close/>
                  <a:moveTo>
                    <a:pt x="13974" y="20"/>
                  </a:moveTo>
                  <a:cubicBezTo>
                    <a:pt x="14005" y="20"/>
                    <a:pt x="14030" y="21"/>
                    <a:pt x="14049" y="24"/>
                  </a:cubicBezTo>
                  <a:cubicBezTo>
                    <a:pt x="14069" y="26"/>
                    <a:pt x="14085" y="29"/>
                    <a:pt x="14096" y="33"/>
                  </a:cubicBezTo>
                  <a:cubicBezTo>
                    <a:pt x="14108" y="37"/>
                    <a:pt x="14116" y="42"/>
                    <a:pt x="14121" y="48"/>
                  </a:cubicBezTo>
                  <a:cubicBezTo>
                    <a:pt x="14126" y="54"/>
                    <a:pt x="14128" y="62"/>
                    <a:pt x="14128" y="70"/>
                  </a:cubicBezTo>
                  <a:lnTo>
                    <a:pt x="14128" y="716"/>
                  </a:lnTo>
                  <a:lnTo>
                    <a:pt x="14572" y="72"/>
                  </a:lnTo>
                  <a:cubicBezTo>
                    <a:pt x="14578" y="61"/>
                    <a:pt x="14584" y="53"/>
                    <a:pt x="14592" y="46"/>
                  </a:cubicBezTo>
                  <a:cubicBezTo>
                    <a:pt x="14600" y="40"/>
                    <a:pt x="14610" y="34"/>
                    <a:pt x="14622" y="31"/>
                  </a:cubicBezTo>
                  <a:cubicBezTo>
                    <a:pt x="14635" y="27"/>
                    <a:pt x="14651" y="24"/>
                    <a:pt x="14670" y="22"/>
                  </a:cubicBezTo>
                  <a:cubicBezTo>
                    <a:pt x="14690" y="21"/>
                    <a:pt x="14715" y="20"/>
                    <a:pt x="14745" y="20"/>
                  </a:cubicBezTo>
                  <a:cubicBezTo>
                    <a:pt x="14777" y="20"/>
                    <a:pt x="14803" y="21"/>
                    <a:pt x="14823" y="24"/>
                  </a:cubicBezTo>
                  <a:cubicBezTo>
                    <a:pt x="14843" y="26"/>
                    <a:pt x="14859" y="29"/>
                    <a:pt x="14871" y="34"/>
                  </a:cubicBezTo>
                  <a:cubicBezTo>
                    <a:pt x="14884" y="38"/>
                    <a:pt x="14892" y="43"/>
                    <a:pt x="14897" y="49"/>
                  </a:cubicBezTo>
                  <a:cubicBezTo>
                    <a:pt x="14901" y="56"/>
                    <a:pt x="14904" y="63"/>
                    <a:pt x="14904" y="70"/>
                  </a:cubicBezTo>
                  <a:cubicBezTo>
                    <a:pt x="14904" y="84"/>
                    <a:pt x="14900" y="97"/>
                    <a:pt x="14893" y="111"/>
                  </a:cubicBezTo>
                  <a:cubicBezTo>
                    <a:pt x="14886" y="126"/>
                    <a:pt x="14873" y="148"/>
                    <a:pt x="14853" y="178"/>
                  </a:cubicBezTo>
                  <a:lnTo>
                    <a:pt x="14437" y="723"/>
                  </a:lnTo>
                  <a:lnTo>
                    <a:pt x="14891" y="1409"/>
                  </a:lnTo>
                  <a:cubicBezTo>
                    <a:pt x="14908" y="1441"/>
                    <a:pt x="14918" y="1462"/>
                    <a:pt x="14922" y="1473"/>
                  </a:cubicBezTo>
                  <a:cubicBezTo>
                    <a:pt x="14925" y="1483"/>
                    <a:pt x="14927" y="1492"/>
                    <a:pt x="14927" y="1498"/>
                  </a:cubicBezTo>
                  <a:cubicBezTo>
                    <a:pt x="14927" y="1506"/>
                    <a:pt x="14925" y="1514"/>
                    <a:pt x="14921" y="1521"/>
                  </a:cubicBezTo>
                  <a:cubicBezTo>
                    <a:pt x="14916" y="1527"/>
                    <a:pt x="14908" y="1533"/>
                    <a:pt x="14896" y="1537"/>
                  </a:cubicBezTo>
                  <a:cubicBezTo>
                    <a:pt x="14884" y="1541"/>
                    <a:pt x="14867" y="1545"/>
                    <a:pt x="14846" y="1547"/>
                  </a:cubicBezTo>
                  <a:cubicBezTo>
                    <a:pt x="14825" y="1549"/>
                    <a:pt x="14799" y="1550"/>
                    <a:pt x="14767" y="1550"/>
                  </a:cubicBezTo>
                  <a:cubicBezTo>
                    <a:pt x="14716" y="1550"/>
                    <a:pt x="14679" y="1549"/>
                    <a:pt x="14657" y="1545"/>
                  </a:cubicBezTo>
                  <a:cubicBezTo>
                    <a:pt x="14635" y="1541"/>
                    <a:pt x="14619" y="1535"/>
                    <a:pt x="14609" y="1527"/>
                  </a:cubicBezTo>
                  <a:cubicBezTo>
                    <a:pt x="14599" y="1519"/>
                    <a:pt x="14592" y="1510"/>
                    <a:pt x="14586" y="1499"/>
                  </a:cubicBezTo>
                  <a:lnTo>
                    <a:pt x="14128" y="779"/>
                  </a:lnTo>
                  <a:lnTo>
                    <a:pt x="14128" y="1499"/>
                  </a:lnTo>
                  <a:cubicBezTo>
                    <a:pt x="14128" y="1508"/>
                    <a:pt x="14126" y="1515"/>
                    <a:pt x="14121" y="1521"/>
                  </a:cubicBezTo>
                  <a:cubicBezTo>
                    <a:pt x="14116" y="1527"/>
                    <a:pt x="14108" y="1533"/>
                    <a:pt x="14096" y="1537"/>
                  </a:cubicBezTo>
                  <a:cubicBezTo>
                    <a:pt x="14085" y="1541"/>
                    <a:pt x="14069" y="1545"/>
                    <a:pt x="14049" y="1547"/>
                  </a:cubicBezTo>
                  <a:cubicBezTo>
                    <a:pt x="14030" y="1549"/>
                    <a:pt x="14005" y="1550"/>
                    <a:pt x="13974" y="1550"/>
                  </a:cubicBezTo>
                  <a:cubicBezTo>
                    <a:pt x="13945" y="1550"/>
                    <a:pt x="13920" y="1549"/>
                    <a:pt x="13900" y="1547"/>
                  </a:cubicBezTo>
                  <a:cubicBezTo>
                    <a:pt x="13880" y="1545"/>
                    <a:pt x="13864" y="1541"/>
                    <a:pt x="13853" y="1537"/>
                  </a:cubicBezTo>
                  <a:cubicBezTo>
                    <a:pt x="13841" y="1533"/>
                    <a:pt x="13832" y="1527"/>
                    <a:pt x="13827" y="1521"/>
                  </a:cubicBezTo>
                  <a:cubicBezTo>
                    <a:pt x="13822" y="1515"/>
                    <a:pt x="13820" y="1508"/>
                    <a:pt x="13820" y="1499"/>
                  </a:cubicBezTo>
                  <a:lnTo>
                    <a:pt x="13820" y="70"/>
                  </a:lnTo>
                  <a:cubicBezTo>
                    <a:pt x="13820" y="62"/>
                    <a:pt x="13822" y="54"/>
                    <a:pt x="13827" y="48"/>
                  </a:cubicBezTo>
                  <a:cubicBezTo>
                    <a:pt x="13832" y="42"/>
                    <a:pt x="13841" y="37"/>
                    <a:pt x="13853" y="33"/>
                  </a:cubicBezTo>
                  <a:cubicBezTo>
                    <a:pt x="13864" y="29"/>
                    <a:pt x="13880" y="26"/>
                    <a:pt x="13900" y="24"/>
                  </a:cubicBezTo>
                  <a:cubicBezTo>
                    <a:pt x="13920" y="21"/>
                    <a:pt x="13945" y="20"/>
                    <a:pt x="13974" y="20"/>
                  </a:cubicBezTo>
                  <a:close/>
                  <a:moveTo>
                    <a:pt x="12139" y="20"/>
                  </a:moveTo>
                  <a:cubicBezTo>
                    <a:pt x="12169" y="20"/>
                    <a:pt x="12194" y="21"/>
                    <a:pt x="12213" y="23"/>
                  </a:cubicBezTo>
                  <a:cubicBezTo>
                    <a:pt x="12233" y="25"/>
                    <a:pt x="12249" y="28"/>
                    <a:pt x="12261" y="32"/>
                  </a:cubicBezTo>
                  <a:cubicBezTo>
                    <a:pt x="12273" y="36"/>
                    <a:pt x="12281" y="41"/>
                    <a:pt x="12286" y="46"/>
                  </a:cubicBezTo>
                  <a:cubicBezTo>
                    <a:pt x="12292" y="52"/>
                    <a:pt x="12294" y="59"/>
                    <a:pt x="12294" y="67"/>
                  </a:cubicBezTo>
                  <a:lnTo>
                    <a:pt x="12294" y="1122"/>
                  </a:lnTo>
                  <a:cubicBezTo>
                    <a:pt x="12294" y="1190"/>
                    <a:pt x="12288" y="1252"/>
                    <a:pt x="12275" y="1307"/>
                  </a:cubicBezTo>
                  <a:cubicBezTo>
                    <a:pt x="12262" y="1362"/>
                    <a:pt x="12240" y="1409"/>
                    <a:pt x="12209" y="1448"/>
                  </a:cubicBezTo>
                  <a:cubicBezTo>
                    <a:pt x="12178" y="1487"/>
                    <a:pt x="12138" y="1516"/>
                    <a:pt x="12088" y="1536"/>
                  </a:cubicBezTo>
                  <a:cubicBezTo>
                    <a:pt x="12038" y="1557"/>
                    <a:pt x="11976" y="1567"/>
                    <a:pt x="11903" y="1567"/>
                  </a:cubicBezTo>
                  <a:cubicBezTo>
                    <a:pt x="11879" y="1567"/>
                    <a:pt x="11856" y="1565"/>
                    <a:pt x="11833" y="1562"/>
                  </a:cubicBezTo>
                  <a:cubicBezTo>
                    <a:pt x="11810" y="1558"/>
                    <a:pt x="11789" y="1554"/>
                    <a:pt x="11770" y="1548"/>
                  </a:cubicBezTo>
                  <a:cubicBezTo>
                    <a:pt x="11751" y="1543"/>
                    <a:pt x="11734" y="1537"/>
                    <a:pt x="11720" y="1531"/>
                  </a:cubicBezTo>
                  <a:cubicBezTo>
                    <a:pt x="11706" y="1524"/>
                    <a:pt x="11696" y="1519"/>
                    <a:pt x="11692" y="1514"/>
                  </a:cubicBezTo>
                  <a:cubicBezTo>
                    <a:pt x="11687" y="1509"/>
                    <a:pt x="11683" y="1503"/>
                    <a:pt x="11680" y="1498"/>
                  </a:cubicBezTo>
                  <a:cubicBezTo>
                    <a:pt x="11677" y="1492"/>
                    <a:pt x="11674" y="1485"/>
                    <a:pt x="11672" y="1476"/>
                  </a:cubicBezTo>
                  <a:cubicBezTo>
                    <a:pt x="11670" y="1467"/>
                    <a:pt x="11668" y="1456"/>
                    <a:pt x="11667" y="1443"/>
                  </a:cubicBezTo>
                  <a:cubicBezTo>
                    <a:pt x="11666" y="1429"/>
                    <a:pt x="11666" y="1413"/>
                    <a:pt x="11666" y="1392"/>
                  </a:cubicBezTo>
                  <a:cubicBezTo>
                    <a:pt x="11666" y="1366"/>
                    <a:pt x="11667" y="1343"/>
                    <a:pt x="11668" y="1325"/>
                  </a:cubicBezTo>
                  <a:cubicBezTo>
                    <a:pt x="11669" y="1307"/>
                    <a:pt x="11671" y="1292"/>
                    <a:pt x="11674" y="1282"/>
                  </a:cubicBezTo>
                  <a:cubicBezTo>
                    <a:pt x="11676" y="1271"/>
                    <a:pt x="11680" y="1264"/>
                    <a:pt x="11685" y="1259"/>
                  </a:cubicBezTo>
                  <a:cubicBezTo>
                    <a:pt x="11690" y="1255"/>
                    <a:pt x="11697" y="1253"/>
                    <a:pt x="11705" y="1253"/>
                  </a:cubicBezTo>
                  <a:cubicBezTo>
                    <a:pt x="11712" y="1253"/>
                    <a:pt x="11720" y="1255"/>
                    <a:pt x="11729" y="1260"/>
                  </a:cubicBezTo>
                  <a:cubicBezTo>
                    <a:pt x="11739" y="1266"/>
                    <a:pt x="11749" y="1271"/>
                    <a:pt x="11761" y="1276"/>
                  </a:cubicBezTo>
                  <a:cubicBezTo>
                    <a:pt x="11773" y="1282"/>
                    <a:pt x="11786" y="1287"/>
                    <a:pt x="11802" y="1292"/>
                  </a:cubicBezTo>
                  <a:cubicBezTo>
                    <a:pt x="11818" y="1297"/>
                    <a:pt x="11836" y="1300"/>
                    <a:pt x="11857" y="1300"/>
                  </a:cubicBezTo>
                  <a:cubicBezTo>
                    <a:pt x="11878" y="1300"/>
                    <a:pt x="11897" y="1297"/>
                    <a:pt x="11913" y="1291"/>
                  </a:cubicBezTo>
                  <a:cubicBezTo>
                    <a:pt x="11929" y="1285"/>
                    <a:pt x="11942" y="1275"/>
                    <a:pt x="11953" y="1260"/>
                  </a:cubicBezTo>
                  <a:cubicBezTo>
                    <a:pt x="11963" y="1246"/>
                    <a:pt x="11971" y="1227"/>
                    <a:pt x="11977" y="1202"/>
                  </a:cubicBezTo>
                  <a:cubicBezTo>
                    <a:pt x="11982" y="1178"/>
                    <a:pt x="11985" y="1147"/>
                    <a:pt x="11985" y="1109"/>
                  </a:cubicBezTo>
                  <a:lnTo>
                    <a:pt x="11985" y="67"/>
                  </a:lnTo>
                  <a:cubicBezTo>
                    <a:pt x="11985" y="59"/>
                    <a:pt x="11987" y="52"/>
                    <a:pt x="11992" y="46"/>
                  </a:cubicBezTo>
                  <a:cubicBezTo>
                    <a:pt x="11997" y="41"/>
                    <a:pt x="12006" y="36"/>
                    <a:pt x="12017" y="32"/>
                  </a:cubicBezTo>
                  <a:cubicBezTo>
                    <a:pt x="12028" y="28"/>
                    <a:pt x="12044" y="25"/>
                    <a:pt x="12064" y="23"/>
                  </a:cubicBezTo>
                  <a:cubicBezTo>
                    <a:pt x="12085" y="21"/>
                    <a:pt x="12110" y="20"/>
                    <a:pt x="12139" y="20"/>
                  </a:cubicBezTo>
                  <a:close/>
                  <a:moveTo>
                    <a:pt x="11310" y="20"/>
                  </a:moveTo>
                  <a:cubicBezTo>
                    <a:pt x="11341" y="20"/>
                    <a:pt x="11366" y="21"/>
                    <a:pt x="11385" y="24"/>
                  </a:cubicBezTo>
                  <a:cubicBezTo>
                    <a:pt x="11405" y="26"/>
                    <a:pt x="11421" y="29"/>
                    <a:pt x="11432" y="33"/>
                  </a:cubicBezTo>
                  <a:cubicBezTo>
                    <a:pt x="11444" y="37"/>
                    <a:pt x="11452" y="42"/>
                    <a:pt x="11457" y="48"/>
                  </a:cubicBezTo>
                  <a:cubicBezTo>
                    <a:pt x="11463" y="54"/>
                    <a:pt x="11465" y="61"/>
                    <a:pt x="11465" y="69"/>
                  </a:cubicBezTo>
                  <a:lnTo>
                    <a:pt x="11465" y="1501"/>
                  </a:lnTo>
                  <a:cubicBezTo>
                    <a:pt x="11465" y="1509"/>
                    <a:pt x="11463" y="1516"/>
                    <a:pt x="11457" y="1522"/>
                  </a:cubicBezTo>
                  <a:cubicBezTo>
                    <a:pt x="11452" y="1529"/>
                    <a:pt x="11444" y="1534"/>
                    <a:pt x="11432" y="1538"/>
                  </a:cubicBezTo>
                  <a:cubicBezTo>
                    <a:pt x="11421" y="1542"/>
                    <a:pt x="11405" y="1545"/>
                    <a:pt x="11385" y="1547"/>
                  </a:cubicBezTo>
                  <a:cubicBezTo>
                    <a:pt x="11366" y="1549"/>
                    <a:pt x="11341" y="1550"/>
                    <a:pt x="11310" y="1550"/>
                  </a:cubicBezTo>
                  <a:cubicBezTo>
                    <a:pt x="11281" y="1550"/>
                    <a:pt x="11256" y="1549"/>
                    <a:pt x="11236" y="1547"/>
                  </a:cubicBezTo>
                  <a:cubicBezTo>
                    <a:pt x="11216" y="1545"/>
                    <a:pt x="11200" y="1542"/>
                    <a:pt x="11189" y="1538"/>
                  </a:cubicBezTo>
                  <a:cubicBezTo>
                    <a:pt x="11177" y="1534"/>
                    <a:pt x="11168" y="1529"/>
                    <a:pt x="11163" y="1522"/>
                  </a:cubicBezTo>
                  <a:cubicBezTo>
                    <a:pt x="11158" y="1516"/>
                    <a:pt x="11156" y="1509"/>
                    <a:pt x="11156" y="1501"/>
                  </a:cubicBezTo>
                  <a:lnTo>
                    <a:pt x="11156" y="69"/>
                  </a:lnTo>
                  <a:cubicBezTo>
                    <a:pt x="11156" y="61"/>
                    <a:pt x="11158" y="54"/>
                    <a:pt x="11163" y="48"/>
                  </a:cubicBezTo>
                  <a:cubicBezTo>
                    <a:pt x="11168" y="42"/>
                    <a:pt x="11177" y="37"/>
                    <a:pt x="11189" y="33"/>
                  </a:cubicBezTo>
                  <a:cubicBezTo>
                    <a:pt x="11201" y="29"/>
                    <a:pt x="11217" y="26"/>
                    <a:pt x="11237" y="24"/>
                  </a:cubicBezTo>
                  <a:cubicBezTo>
                    <a:pt x="11256" y="21"/>
                    <a:pt x="11281" y="20"/>
                    <a:pt x="11310" y="20"/>
                  </a:cubicBezTo>
                  <a:close/>
                  <a:moveTo>
                    <a:pt x="7297" y="20"/>
                  </a:moveTo>
                  <a:cubicBezTo>
                    <a:pt x="7343" y="20"/>
                    <a:pt x="7380" y="21"/>
                    <a:pt x="7407" y="22"/>
                  </a:cubicBezTo>
                  <a:cubicBezTo>
                    <a:pt x="7435" y="23"/>
                    <a:pt x="7456" y="26"/>
                    <a:pt x="7471" y="30"/>
                  </a:cubicBezTo>
                  <a:cubicBezTo>
                    <a:pt x="7487" y="34"/>
                    <a:pt x="7498" y="41"/>
                    <a:pt x="7504" y="49"/>
                  </a:cubicBezTo>
                  <a:cubicBezTo>
                    <a:pt x="7511" y="58"/>
                    <a:pt x="7516" y="70"/>
                    <a:pt x="7521" y="84"/>
                  </a:cubicBezTo>
                  <a:lnTo>
                    <a:pt x="7990" y="1429"/>
                  </a:lnTo>
                  <a:cubicBezTo>
                    <a:pt x="7999" y="1457"/>
                    <a:pt x="8005" y="1479"/>
                    <a:pt x="8007" y="1495"/>
                  </a:cubicBezTo>
                  <a:cubicBezTo>
                    <a:pt x="8010" y="1512"/>
                    <a:pt x="8007" y="1524"/>
                    <a:pt x="7998" y="1532"/>
                  </a:cubicBezTo>
                  <a:cubicBezTo>
                    <a:pt x="7990" y="1541"/>
                    <a:pt x="7974" y="1546"/>
                    <a:pt x="7952" y="1548"/>
                  </a:cubicBezTo>
                  <a:cubicBezTo>
                    <a:pt x="7931" y="1550"/>
                    <a:pt x="7900" y="1550"/>
                    <a:pt x="7862" y="1550"/>
                  </a:cubicBezTo>
                  <a:cubicBezTo>
                    <a:pt x="7822" y="1550"/>
                    <a:pt x="7791" y="1550"/>
                    <a:pt x="7769" y="1549"/>
                  </a:cubicBezTo>
                  <a:cubicBezTo>
                    <a:pt x="7747" y="1548"/>
                    <a:pt x="7730" y="1545"/>
                    <a:pt x="7718" y="1542"/>
                  </a:cubicBezTo>
                  <a:cubicBezTo>
                    <a:pt x="7706" y="1538"/>
                    <a:pt x="7698" y="1533"/>
                    <a:pt x="7693" y="1527"/>
                  </a:cubicBezTo>
                  <a:cubicBezTo>
                    <a:pt x="7689" y="1521"/>
                    <a:pt x="7685" y="1513"/>
                    <a:pt x="7682" y="1502"/>
                  </a:cubicBezTo>
                  <a:lnTo>
                    <a:pt x="7580" y="1198"/>
                  </a:lnTo>
                  <a:lnTo>
                    <a:pt x="7010" y="1198"/>
                  </a:lnTo>
                  <a:lnTo>
                    <a:pt x="6914" y="1494"/>
                  </a:lnTo>
                  <a:cubicBezTo>
                    <a:pt x="6911" y="1505"/>
                    <a:pt x="6907" y="1514"/>
                    <a:pt x="6902" y="1522"/>
                  </a:cubicBezTo>
                  <a:cubicBezTo>
                    <a:pt x="6897" y="1529"/>
                    <a:pt x="6889" y="1535"/>
                    <a:pt x="6877" y="1539"/>
                  </a:cubicBezTo>
                  <a:cubicBezTo>
                    <a:pt x="6866" y="1544"/>
                    <a:pt x="6850" y="1547"/>
                    <a:pt x="6829" y="1548"/>
                  </a:cubicBezTo>
                  <a:cubicBezTo>
                    <a:pt x="6808" y="1550"/>
                    <a:pt x="6781" y="1550"/>
                    <a:pt x="6748" y="1550"/>
                  </a:cubicBezTo>
                  <a:cubicBezTo>
                    <a:pt x="6712" y="1550"/>
                    <a:pt x="6684" y="1549"/>
                    <a:pt x="6663" y="1547"/>
                  </a:cubicBezTo>
                  <a:cubicBezTo>
                    <a:pt x="6643" y="1545"/>
                    <a:pt x="6629" y="1539"/>
                    <a:pt x="6621" y="1530"/>
                  </a:cubicBezTo>
                  <a:cubicBezTo>
                    <a:pt x="6613" y="1521"/>
                    <a:pt x="6611" y="1508"/>
                    <a:pt x="6613" y="1492"/>
                  </a:cubicBezTo>
                  <a:cubicBezTo>
                    <a:pt x="6615" y="1476"/>
                    <a:pt x="6621" y="1454"/>
                    <a:pt x="6631" y="1426"/>
                  </a:cubicBezTo>
                  <a:lnTo>
                    <a:pt x="7098" y="81"/>
                  </a:lnTo>
                  <a:cubicBezTo>
                    <a:pt x="7103" y="68"/>
                    <a:pt x="7108" y="57"/>
                    <a:pt x="7115" y="49"/>
                  </a:cubicBezTo>
                  <a:cubicBezTo>
                    <a:pt x="7121" y="41"/>
                    <a:pt x="7131" y="34"/>
                    <a:pt x="7144" y="30"/>
                  </a:cubicBezTo>
                  <a:cubicBezTo>
                    <a:pt x="7158" y="26"/>
                    <a:pt x="7177" y="23"/>
                    <a:pt x="7201" y="22"/>
                  </a:cubicBezTo>
                  <a:cubicBezTo>
                    <a:pt x="7225" y="21"/>
                    <a:pt x="7257" y="20"/>
                    <a:pt x="7297" y="20"/>
                  </a:cubicBezTo>
                  <a:close/>
                  <a:moveTo>
                    <a:pt x="4614" y="20"/>
                  </a:moveTo>
                  <a:cubicBezTo>
                    <a:pt x="4645" y="20"/>
                    <a:pt x="4670" y="21"/>
                    <a:pt x="4689" y="24"/>
                  </a:cubicBezTo>
                  <a:cubicBezTo>
                    <a:pt x="4709" y="26"/>
                    <a:pt x="4725" y="29"/>
                    <a:pt x="4736" y="33"/>
                  </a:cubicBezTo>
                  <a:cubicBezTo>
                    <a:pt x="4748" y="37"/>
                    <a:pt x="4756" y="42"/>
                    <a:pt x="4761" y="48"/>
                  </a:cubicBezTo>
                  <a:cubicBezTo>
                    <a:pt x="4767" y="54"/>
                    <a:pt x="4769" y="61"/>
                    <a:pt x="4769" y="69"/>
                  </a:cubicBezTo>
                  <a:lnTo>
                    <a:pt x="4769" y="1501"/>
                  </a:lnTo>
                  <a:cubicBezTo>
                    <a:pt x="4769" y="1509"/>
                    <a:pt x="4767" y="1516"/>
                    <a:pt x="4761" y="1522"/>
                  </a:cubicBezTo>
                  <a:cubicBezTo>
                    <a:pt x="4756" y="1529"/>
                    <a:pt x="4748" y="1534"/>
                    <a:pt x="4736" y="1538"/>
                  </a:cubicBezTo>
                  <a:cubicBezTo>
                    <a:pt x="4725" y="1542"/>
                    <a:pt x="4709" y="1545"/>
                    <a:pt x="4689" y="1547"/>
                  </a:cubicBezTo>
                  <a:cubicBezTo>
                    <a:pt x="4670" y="1549"/>
                    <a:pt x="4645" y="1550"/>
                    <a:pt x="4614" y="1550"/>
                  </a:cubicBezTo>
                  <a:cubicBezTo>
                    <a:pt x="4585" y="1550"/>
                    <a:pt x="4560" y="1549"/>
                    <a:pt x="4540" y="1547"/>
                  </a:cubicBezTo>
                  <a:cubicBezTo>
                    <a:pt x="4520" y="1545"/>
                    <a:pt x="4504" y="1542"/>
                    <a:pt x="4493" y="1538"/>
                  </a:cubicBezTo>
                  <a:cubicBezTo>
                    <a:pt x="4481" y="1534"/>
                    <a:pt x="4472" y="1529"/>
                    <a:pt x="4467" y="1522"/>
                  </a:cubicBezTo>
                  <a:cubicBezTo>
                    <a:pt x="4462" y="1516"/>
                    <a:pt x="4460" y="1509"/>
                    <a:pt x="4460" y="1501"/>
                  </a:cubicBezTo>
                  <a:lnTo>
                    <a:pt x="4460" y="69"/>
                  </a:lnTo>
                  <a:cubicBezTo>
                    <a:pt x="4460" y="61"/>
                    <a:pt x="4462" y="54"/>
                    <a:pt x="4467" y="48"/>
                  </a:cubicBezTo>
                  <a:cubicBezTo>
                    <a:pt x="4472" y="42"/>
                    <a:pt x="4481" y="37"/>
                    <a:pt x="4493" y="33"/>
                  </a:cubicBezTo>
                  <a:cubicBezTo>
                    <a:pt x="4505" y="29"/>
                    <a:pt x="4521" y="26"/>
                    <a:pt x="4541" y="24"/>
                  </a:cubicBezTo>
                  <a:cubicBezTo>
                    <a:pt x="4560" y="21"/>
                    <a:pt x="4585" y="20"/>
                    <a:pt x="4614" y="20"/>
                  </a:cubicBezTo>
                  <a:close/>
                  <a:moveTo>
                    <a:pt x="1809" y="20"/>
                  </a:moveTo>
                  <a:cubicBezTo>
                    <a:pt x="1855" y="20"/>
                    <a:pt x="1892" y="21"/>
                    <a:pt x="1919" y="22"/>
                  </a:cubicBezTo>
                  <a:cubicBezTo>
                    <a:pt x="1947" y="23"/>
                    <a:pt x="1968" y="26"/>
                    <a:pt x="1983" y="30"/>
                  </a:cubicBezTo>
                  <a:cubicBezTo>
                    <a:pt x="1999" y="34"/>
                    <a:pt x="2010" y="41"/>
                    <a:pt x="2016" y="49"/>
                  </a:cubicBezTo>
                  <a:cubicBezTo>
                    <a:pt x="2023" y="58"/>
                    <a:pt x="2028" y="70"/>
                    <a:pt x="2033" y="84"/>
                  </a:cubicBezTo>
                  <a:lnTo>
                    <a:pt x="2502" y="1429"/>
                  </a:lnTo>
                  <a:cubicBezTo>
                    <a:pt x="2511" y="1457"/>
                    <a:pt x="2517" y="1479"/>
                    <a:pt x="2519" y="1495"/>
                  </a:cubicBezTo>
                  <a:cubicBezTo>
                    <a:pt x="2522" y="1512"/>
                    <a:pt x="2519" y="1524"/>
                    <a:pt x="2510" y="1532"/>
                  </a:cubicBezTo>
                  <a:cubicBezTo>
                    <a:pt x="2502" y="1541"/>
                    <a:pt x="2486" y="1546"/>
                    <a:pt x="2464" y="1548"/>
                  </a:cubicBezTo>
                  <a:cubicBezTo>
                    <a:pt x="2443" y="1550"/>
                    <a:pt x="2412" y="1550"/>
                    <a:pt x="2374" y="1550"/>
                  </a:cubicBezTo>
                  <a:cubicBezTo>
                    <a:pt x="2334" y="1550"/>
                    <a:pt x="2303" y="1550"/>
                    <a:pt x="2281" y="1549"/>
                  </a:cubicBezTo>
                  <a:cubicBezTo>
                    <a:pt x="2259" y="1548"/>
                    <a:pt x="2242" y="1545"/>
                    <a:pt x="2230" y="1542"/>
                  </a:cubicBezTo>
                  <a:cubicBezTo>
                    <a:pt x="2218" y="1538"/>
                    <a:pt x="2210" y="1533"/>
                    <a:pt x="2205" y="1527"/>
                  </a:cubicBezTo>
                  <a:cubicBezTo>
                    <a:pt x="2201" y="1521"/>
                    <a:pt x="2197" y="1513"/>
                    <a:pt x="2194" y="1502"/>
                  </a:cubicBezTo>
                  <a:lnTo>
                    <a:pt x="2092" y="1198"/>
                  </a:lnTo>
                  <a:lnTo>
                    <a:pt x="1522" y="1198"/>
                  </a:lnTo>
                  <a:lnTo>
                    <a:pt x="1426" y="1494"/>
                  </a:lnTo>
                  <a:cubicBezTo>
                    <a:pt x="1423" y="1505"/>
                    <a:pt x="1419" y="1514"/>
                    <a:pt x="1414" y="1522"/>
                  </a:cubicBezTo>
                  <a:cubicBezTo>
                    <a:pt x="1409" y="1529"/>
                    <a:pt x="1401" y="1535"/>
                    <a:pt x="1389" y="1539"/>
                  </a:cubicBezTo>
                  <a:cubicBezTo>
                    <a:pt x="1378" y="1544"/>
                    <a:pt x="1362" y="1547"/>
                    <a:pt x="1341" y="1548"/>
                  </a:cubicBezTo>
                  <a:cubicBezTo>
                    <a:pt x="1320" y="1550"/>
                    <a:pt x="1293" y="1550"/>
                    <a:pt x="1260" y="1550"/>
                  </a:cubicBezTo>
                  <a:cubicBezTo>
                    <a:pt x="1224" y="1550"/>
                    <a:pt x="1196" y="1549"/>
                    <a:pt x="1175" y="1547"/>
                  </a:cubicBezTo>
                  <a:cubicBezTo>
                    <a:pt x="1155" y="1545"/>
                    <a:pt x="1141" y="1539"/>
                    <a:pt x="1133" y="1530"/>
                  </a:cubicBezTo>
                  <a:cubicBezTo>
                    <a:pt x="1125" y="1521"/>
                    <a:pt x="1123" y="1508"/>
                    <a:pt x="1125" y="1492"/>
                  </a:cubicBezTo>
                  <a:cubicBezTo>
                    <a:pt x="1127" y="1476"/>
                    <a:pt x="1133" y="1454"/>
                    <a:pt x="1143" y="1426"/>
                  </a:cubicBezTo>
                  <a:lnTo>
                    <a:pt x="1610" y="81"/>
                  </a:lnTo>
                  <a:cubicBezTo>
                    <a:pt x="1615" y="68"/>
                    <a:pt x="1620" y="57"/>
                    <a:pt x="1627" y="49"/>
                  </a:cubicBezTo>
                  <a:cubicBezTo>
                    <a:pt x="1633" y="41"/>
                    <a:pt x="1643" y="34"/>
                    <a:pt x="1656" y="30"/>
                  </a:cubicBezTo>
                  <a:cubicBezTo>
                    <a:pt x="1670" y="26"/>
                    <a:pt x="1689" y="23"/>
                    <a:pt x="1713" y="22"/>
                  </a:cubicBezTo>
                  <a:cubicBezTo>
                    <a:pt x="1737" y="21"/>
                    <a:pt x="1769" y="20"/>
                    <a:pt x="1809" y="20"/>
                  </a:cubicBezTo>
                  <a:close/>
                  <a:moveTo>
                    <a:pt x="10482" y="2"/>
                  </a:moveTo>
                  <a:cubicBezTo>
                    <a:pt x="10524" y="2"/>
                    <a:pt x="10565" y="6"/>
                    <a:pt x="10604" y="13"/>
                  </a:cubicBezTo>
                  <a:cubicBezTo>
                    <a:pt x="10643" y="20"/>
                    <a:pt x="10679" y="29"/>
                    <a:pt x="10712" y="41"/>
                  </a:cubicBezTo>
                  <a:cubicBezTo>
                    <a:pt x="10746" y="52"/>
                    <a:pt x="10776" y="65"/>
                    <a:pt x="10802" y="80"/>
                  </a:cubicBezTo>
                  <a:cubicBezTo>
                    <a:pt x="10829" y="95"/>
                    <a:pt x="10847" y="107"/>
                    <a:pt x="10858" y="118"/>
                  </a:cubicBezTo>
                  <a:cubicBezTo>
                    <a:pt x="10868" y="128"/>
                    <a:pt x="10876" y="137"/>
                    <a:pt x="10879" y="144"/>
                  </a:cubicBezTo>
                  <a:cubicBezTo>
                    <a:pt x="10883" y="151"/>
                    <a:pt x="10886" y="160"/>
                    <a:pt x="10889" y="171"/>
                  </a:cubicBezTo>
                  <a:cubicBezTo>
                    <a:pt x="10891" y="182"/>
                    <a:pt x="10893" y="195"/>
                    <a:pt x="10894" y="210"/>
                  </a:cubicBezTo>
                  <a:cubicBezTo>
                    <a:pt x="10895" y="225"/>
                    <a:pt x="10896" y="243"/>
                    <a:pt x="10896" y="265"/>
                  </a:cubicBezTo>
                  <a:cubicBezTo>
                    <a:pt x="10896" y="288"/>
                    <a:pt x="10895" y="308"/>
                    <a:pt x="10894" y="325"/>
                  </a:cubicBezTo>
                  <a:cubicBezTo>
                    <a:pt x="10892" y="341"/>
                    <a:pt x="10889" y="354"/>
                    <a:pt x="10885" y="365"/>
                  </a:cubicBezTo>
                  <a:cubicBezTo>
                    <a:pt x="10881" y="375"/>
                    <a:pt x="10877" y="382"/>
                    <a:pt x="10871" y="387"/>
                  </a:cubicBezTo>
                  <a:cubicBezTo>
                    <a:pt x="10866" y="392"/>
                    <a:pt x="10860" y="394"/>
                    <a:pt x="10852" y="394"/>
                  </a:cubicBezTo>
                  <a:cubicBezTo>
                    <a:pt x="10841" y="394"/>
                    <a:pt x="10826" y="387"/>
                    <a:pt x="10808" y="373"/>
                  </a:cubicBezTo>
                  <a:cubicBezTo>
                    <a:pt x="10790" y="360"/>
                    <a:pt x="10767" y="344"/>
                    <a:pt x="10738" y="328"/>
                  </a:cubicBezTo>
                  <a:cubicBezTo>
                    <a:pt x="10710" y="311"/>
                    <a:pt x="10676" y="296"/>
                    <a:pt x="10636" y="282"/>
                  </a:cubicBezTo>
                  <a:cubicBezTo>
                    <a:pt x="10597" y="268"/>
                    <a:pt x="10550" y="261"/>
                    <a:pt x="10495" y="261"/>
                  </a:cubicBezTo>
                  <a:cubicBezTo>
                    <a:pt x="10435" y="261"/>
                    <a:pt x="10381" y="274"/>
                    <a:pt x="10334" y="298"/>
                  </a:cubicBezTo>
                  <a:cubicBezTo>
                    <a:pt x="10287" y="323"/>
                    <a:pt x="10246" y="358"/>
                    <a:pt x="10213" y="404"/>
                  </a:cubicBezTo>
                  <a:cubicBezTo>
                    <a:pt x="10180" y="450"/>
                    <a:pt x="10155" y="505"/>
                    <a:pt x="10138" y="570"/>
                  </a:cubicBezTo>
                  <a:cubicBezTo>
                    <a:pt x="10120" y="634"/>
                    <a:pt x="10112" y="708"/>
                    <a:pt x="10112" y="789"/>
                  </a:cubicBezTo>
                  <a:cubicBezTo>
                    <a:pt x="10112" y="878"/>
                    <a:pt x="10121" y="955"/>
                    <a:pt x="10139" y="1020"/>
                  </a:cubicBezTo>
                  <a:cubicBezTo>
                    <a:pt x="10158" y="1085"/>
                    <a:pt x="10184" y="1139"/>
                    <a:pt x="10218" y="1181"/>
                  </a:cubicBezTo>
                  <a:cubicBezTo>
                    <a:pt x="10252" y="1224"/>
                    <a:pt x="10293" y="1255"/>
                    <a:pt x="10341" y="1276"/>
                  </a:cubicBezTo>
                  <a:cubicBezTo>
                    <a:pt x="10389" y="1296"/>
                    <a:pt x="10443" y="1307"/>
                    <a:pt x="10503" y="1307"/>
                  </a:cubicBezTo>
                  <a:cubicBezTo>
                    <a:pt x="10558" y="1307"/>
                    <a:pt x="10605" y="1300"/>
                    <a:pt x="10645" y="1287"/>
                  </a:cubicBezTo>
                  <a:cubicBezTo>
                    <a:pt x="10685" y="1275"/>
                    <a:pt x="10719" y="1260"/>
                    <a:pt x="10748" y="1245"/>
                  </a:cubicBezTo>
                  <a:cubicBezTo>
                    <a:pt x="10776" y="1229"/>
                    <a:pt x="10800" y="1215"/>
                    <a:pt x="10818" y="1202"/>
                  </a:cubicBezTo>
                  <a:cubicBezTo>
                    <a:pt x="10836" y="1190"/>
                    <a:pt x="10851" y="1184"/>
                    <a:pt x="10861" y="1184"/>
                  </a:cubicBezTo>
                  <a:cubicBezTo>
                    <a:pt x="10869" y="1184"/>
                    <a:pt x="10875" y="1185"/>
                    <a:pt x="10879" y="1188"/>
                  </a:cubicBezTo>
                  <a:cubicBezTo>
                    <a:pt x="10884" y="1192"/>
                    <a:pt x="10888" y="1198"/>
                    <a:pt x="10891" y="1207"/>
                  </a:cubicBezTo>
                  <a:cubicBezTo>
                    <a:pt x="10894" y="1217"/>
                    <a:pt x="10897" y="1230"/>
                    <a:pt x="10898" y="1246"/>
                  </a:cubicBezTo>
                  <a:cubicBezTo>
                    <a:pt x="10900" y="1263"/>
                    <a:pt x="10901" y="1286"/>
                    <a:pt x="10901" y="1314"/>
                  </a:cubicBezTo>
                  <a:cubicBezTo>
                    <a:pt x="10901" y="1333"/>
                    <a:pt x="10900" y="1350"/>
                    <a:pt x="10899" y="1364"/>
                  </a:cubicBezTo>
                  <a:cubicBezTo>
                    <a:pt x="10898" y="1377"/>
                    <a:pt x="10896" y="1389"/>
                    <a:pt x="10894" y="1399"/>
                  </a:cubicBezTo>
                  <a:cubicBezTo>
                    <a:pt x="10891" y="1409"/>
                    <a:pt x="10888" y="1417"/>
                    <a:pt x="10884" y="1424"/>
                  </a:cubicBezTo>
                  <a:cubicBezTo>
                    <a:pt x="10880" y="1431"/>
                    <a:pt x="10874" y="1439"/>
                    <a:pt x="10865" y="1448"/>
                  </a:cubicBezTo>
                  <a:cubicBezTo>
                    <a:pt x="10857" y="1457"/>
                    <a:pt x="10840" y="1468"/>
                    <a:pt x="10816" y="1483"/>
                  </a:cubicBezTo>
                  <a:cubicBezTo>
                    <a:pt x="10791" y="1497"/>
                    <a:pt x="10761" y="1510"/>
                    <a:pt x="10725" y="1523"/>
                  </a:cubicBezTo>
                  <a:cubicBezTo>
                    <a:pt x="10690" y="1536"/>
                    <a:pt x="10649" y="1547"/>
                    <a:pt x="10603" y="1555"/>
                  </a:cubicBezTo>
                  <a:cubicBezTo>
                    <a:pt x="10558" y="1564"/>
                    <a:pt x="10508" y="1568"/>
                    <a:pt x="10455" y="1568"/>
                  </a:cubicBezTo>
                  <a:cubicBezTo>
                    <a:pt x="10351" y="1568"/>
                    <a:pt x="10258" y="1552"/>
                    <a:pt x="10174" y="1520"/>
                  </a:cubicBezTo>
                  <a:cubicBezTo>
                    <a:pt x="10090" y="1488"/>
                    <a:pt x="10019" y="1440"/>
                    <a:pt x="9961" y="1376"/>
                  </a:cubicBezTo>
                  <a:cubicBezTo>
                    <a:pt x="9902" y="1313"/>
                    <a:pt x="9857" y="1233"/>
                    <a:pt x="9826" y="1138"/>
                  </a:cubicBezTo>
                  <a:cubicBezTo>
                    <a:pt x="9795" y="1043"/>
                    <a:pt x="9779" y="932"/>
                    <a:pt x="9779" y="805"/>
                  </a:cubicBezTo>
                  <a:cubicBezTo>
                    <a:pt x="9779" y="676"/>
                    <a:pt x="9796" y="562"/>
                    <a:pt x="9831" y="462"/>
                  </a:cubicBezTo>
                  <a:cubicBezTo>
                    <a:pt x="9865" y="362"/>
                    <a:pt x="9913" y="278"/>
                    <a:pt x="9975" y="210"/>
                  </a:cubicBezTo>
                  <a:cubicBezTo>
                    <a:pt x="10036" y="142"/>
                    <a:pt x="10110" y="90"/>
                    <a:pt x="10197" y="55"/>
                  </a:cubicBezTo>
                  <a:cubicBezTo>
                    <a:pt x="10283" y="20"/>
                    <a:pt x="10378" y="2"/>
                    <a:pt x="10482" y="2"/>
                  </a:cubicBezTo>
                  <a:close/>
                  <a:moveTo>
                    <a:pt x="24673" y="0"/>
                  </a:moveTo>
                  <a:cubicBezTo>
                    <a:pt x="24787" y="0"/>
                    <a:pt x="24889" y="15"/>
                    <a:pt x="24977" y="46"/>
                  </a:cubicBezTo>
                  <a:cubicBezTo>
                    <a:pt x="25065" y="76"/>
                    <a:pt x="25138" y="123"/>
                    <a:pt x="25197" y="186"/>
                  </a:cubicBezTo>
                  <a:cubicBezTo>
                    <a:pt x="25256" y="250"/>
                    <a:pt x="25301" y="330"/>
                    <a:pt x="25331" y="426"/>
                  </a:cubicBezTo>
                  <a:cubicBezTo>
                    <a:pt x="25361" y="523"/>
                    <a:pt x="25376" y="636"/>
                    <a:pt x="25376" y="768"/>
                  </a:cubicBezTo>
                  <a:cubicBezTo>
                    <a:pt x="25376" y="893"/>
                    <a:pt x="25360" y="1006"/>
                    <a:pt x="25329" y="1105"/>
                  </a:cubicBezTo>
                  <a:cubicBezTo>
                    <a:pt x="25298" y="1204"/>
                    <a:pt x="25251" y="1289"/>
                    <a:pt x="25189" y="1358"/>
                  </a:cubicBezTo>
                  <a:cubicBezTo>
                    <a:pt x="25128" y="1427"/>
                    <a:pt x="25051" y="1480"/>
                    <a:pt x="24960" y="1516"/>
                  </a:cubicBezTo>
                  <a:cubicBezTo>
                    <a:pt x="24869" y="1552"/>
                    <a:pt x="24764" y="1570"/>
                    <a:pt x="24645" y="1570"/>
                  </a:cubicBezTo>
                  <a:cubicBezTo>
                    <a:pt x="24527" y="1570"/>
                    <a:pt x="24424" y="1555"/>
                    <a:pt x="24336" y="1524"/>
                  </a:cubicBezTo>
                  <a:cubicBezTo>
                    <a:pt x="24248" y="1493"/>
                    <a:pt x="24175" y="1446"/>
                    <a:pt x="24116" y="1383"/>
                  </a:cubicBezTo>
                  <a:cubicBezTo>
                    <a:pt x="24057" y="1320"/>
                    <a:pt x="24013" y="1239"/>
                    <a:pt x="23984" y="1142"/>
                  </a:cubicBezTo>
                  <a:cubicBezTo>
                    <a:pt x="23955" y="1044"/>
                    <a:pt x="23940" y="928"/>
                    <a:pt x="23940" y="795"/>
                  </a:cubicBezTo>
                  <a:cubicBezTo>
                    <a:pt x="23940" y="672"/>
                    <a:pt x="23956" y="562"/>
                    <a:pt x="23987" y="464"/>
                  </a:cubicBezTo>
                  <a:cubicBezTo>
                    <a:pt x="24018" y="366"/>
                    <a:pt x="24065" y="282"/>
                    <a:pt x="24127" y="213"/>
                  </a:cubicBezTo>
                  <a:cubicBezTo>
                    <a:pt x="24188" y="145"/>
                    <a:pt x="24265" y="92"/>
                    <a:pt x="24356" y="55"/>
                  </a:cubicBezTo>
                  <a:cubicBezTo>
                    <a:pt x="24447" y="18"/>
                    <a:pt x="24552" y="0"/>
                    <a:pt x="24673" y="0"/>
                  </a:cubicBezTo>
                  <a:close/>
                  <a:moveTo>
                    <a:pt x="13095" y="0"/>
                  </a:moveTo>
                  <a:cubicBezTo>
                    <a:pt x="13131" y="0"/>
                    <a:pt x="13167" y="3"/>
                    <a:pt x="13202" y="8"/>
                  </a:cubicBezTo>
                  <a:cubicBezTo>
                    <a:pt x="13238" y="14"/>
                    <a:pt x="13272" y="21"/>
                    <a:pt x="13303" y="31"/>
                  </a:cubicBezTo>
                  <a:cubicBezTo>
                    <a:pt x="13335" y="40"/>
                    <a:pt x="13362" y="51"/>
                    <a:pt x="13386" y="62"/>
                  </a:cubicBezTo>
                  <a:cubicBezTo>
                    <a:pt x="13411" y="74"/>
                    <a:pt x="13427" y="84"/>
                    <a:pt x="13435" y="92"/>
                  </a:cubicBezTo>
                  <a:cubicBezTo>
                    <a:pt x="13442" y="99"/>
                    <a:pt x="13448" y="106"/>
                    <a:pt x="13450" y="111"/>
                  </a:cubicBezTo>
                  <a:cubicBezTo>
                    <a:pt x="13453" y="117"/>
                    <a:pt x="13455" y="124"/>
                    <a:pt x="13457" y="133"/>
                  </a:cubicBezTo>
                  <a:cubicBezTo>
                    <a:pt x="13459" y="142"/>
                    <a:pt x="13461" y="153"/>
                    <a:pt x="13461" y="167"/>
                  </a:cubicBezTo>
                  <a:cubicBezTo>
                    <a:pt x="13462" y="181"/>
                    <a:pt x="13463" y="198"/>
                    <a:pt x="13463" y="218"/>
                  </a:cubicBezTo>
                  <a:cubicBezTo>
                    <a:pt x="13463" y="241"/>
                    <a:pt x="13462" y="260"/>
                    <a:pt x="13461" y="276"/>
                  </a:cubicBezTo>
                  <a:cubicBezTo>
                    <a:pt x="13460" y="291"/>
                    <a:pt x="13458" y="304"/>
                    <a:pt x="13455" y="314"/>
                  </a:cubicBezTo>
                  <a:cubicBezTo>
                    <a:pt x="13452" y="324"/>
                    <a:pt x="13448" y="332"/>
                    <a:pt x="13443" y="336"/>
                  </a:cubicBezTo>
                  <a:cubicBezTo>
                    <a:pt x="13438" y="341"/>
                    <a:pt x="13431" y="343"/>
                    <a:pt x="13423" y="343"/>
                  </a:cubicBezTo>
                  <a:cubicBezTo>
                    <a:pt x="13414" y="343"/>
                    <a:pt x="13401" y="338"/>
                    <a:pt x="13382" y="327"/>
                  </a:cubicBezTo>
                  <a:cubicBezTo>
                    <a:pt x="13363" y="316"/>
                    <a:pt x="13340" y="304"/>
                    <a:pt x="13313" y="291"/>
                  </a:cubicBezTo>
                  <a:cubicBezTo>
                    <a:pt x="13285" y="278"/>
                    <a:pt x="13254" y="267"/>
                    <a:pt x="13218" y="256"/>
                  </a:cubicBezTo>
                  <a:cubicBezTo>
                    <a:pt x="13182" y="246"/>
                    <a:pt x="13142" y="240"/>
                    <a:pt x="13099" y="240"/>
                  </a:cubicBezTo>
                  <a:cubicBezTo>
                    <a:pt x="13066" y="240"/>
                    <a:pt x="13036" y="244"/>
                    <a:pt x="13011" y="253"/>
                  </a:cubicBezTo>
                  <a:cubicBezTo>
                    <a:pt x="12986" y="261"/>
                    <a:pt x="12966" y="272"/>
                    <a:pt x="12949" y="287"/>
                  </a:cubicBezTo>
                  <a:cubicBezTo>
                    <a:pt x="12932" y="301"/>
                    <a:pt x="12919" y="318"/>
                    <a:pt x="12911" y="339"/>
                  </a:cubicBezTo>
                  <a:cubicBezTo>
                    <a:pt x="12903" y="359"/>
                    <a:pt x="12899" y="381"/>
                    <a:pt x="12899" y="403"/>
                  </a:cubicBezTo>
                  <a:cubicBezTo>
                    <a:pt x="12899" y="437"/>
                    <a:pt x="12908" y="466"/>
                    <a:pt x="12927" y="491"/>
                  </a:cubicBezTo>
                  <a:cubicBezTo>
                    <a:pt x="12945" y="515"/>
                    <a:pt x="12969" y="537"/>
                    <a:pt x="13000" y="556"/>
                  </a:cubicBezTo>
                  <a:cubicBezTo>
                    <a:pt x="13031" y="575"/>
                    <a:pt x="13066" y="593"/>
                    <a:pt x="13105" y="610"/>
                  </a:cubicBezTo>
                  <a:cubicBezTo>
                    <a:pt x="13144" y="627"/>
                    <a:pt x="13184" y="645"/>
                    <a:pt x="13225" y="663"/>
                  </a:cubicBezTo>
                  <a:cubicBezTo>
                    <a:pt x="13265" y="682"/>
                    <a:pt x="13305" y="703"/>
                    <a:pt x="13344" y="727"/>
                  </a:cubicBezTo>
                  <a:cubicBezTo>
                    <a:pt x="13383" y="751"/>
                    <a:pt x="13418" y="780"/>
                    <a:pt x="13449" y="813"/>
                  </a:cubicBezTo>
                  <a:cubicBezTo>
                    <a:pt x="13479" y="846"/>
                    <a:pt x="13504" y="885"/>
                    <a:pt x="13522" y="930"/>
                  </a:cubicBezTo>
                  <a:cubicBezTo>
                    <a:pt x="13541" y="975"/>
                    <a:pt x="13551" y="1028"/>
                    <a:pt x="13551" y="1089"/>
                  </a:cubicBezTo>
                  <a:cubicBezTo>
                    <a:pt x="13551" y="1168"/>
                    <a:pt x="13536" y="1238"/>
                    <a:pt x="13506" y="1299"/>
                  </a:cubicBezTo>
                  <a:cubicBezTo>
                    <a:pt x="13476" y="1359"/>
                    <a:pt x="13436" y="1409"/>
                    <a:pt x="13385" y="1449"/>
                  </a:cubicBezTo>
                  <a:cubicBezTo>
                    <a:pt x="13335" y="1489"/>
                    <a:pt x="13275" y="1520"/>
                    <a:pt x="13207" y="1540"/>
                  </a:cubicBezTo>
                  <a:cubicBezTo>
                    <a:pt x="13139" y="1560"/>
                    <a:pt x="13067" y="1570"/>
                    <a:pt x="12989" y="1570"/>
                  </a:cubicBezTo>
                  <a:cubicBezTo>
                    <a:pt x="12937" y="1570"/>
                    <a:pt x="12888" y="1566"/>
                    <a:pt x="12843" y="1558"/>
                  </a:cubicBezTo>
                  <a:cubicBezTo>
                    <a:pt x="12798" y="1549"/>
                    <a:pt x="12759" y="1539"/>
                    <a:pt x="12724" y="1526"/>
                  </a:cubicBezTo>
                  <a:cubicBezTo>
                    <a:pt x="12690" y="1514"/>
                    <a:pt x="12661" y="1502"/>
                    <a:pt x="12638" y="1488"/>
                  </a:cubicBezTo>
                  <a:cubicBezTo>
                    <a:pt x="12615" y="1475"/>
                    <a:pt x="12599" y="1463"/>
                    <a:pt x="12588" y="1453"/>
                  </a:cubicBezTo>
                  <a:cubicBezTo>
                    <a:pt x="12578" y="1443"/>
                    <a:pt x="12571" y="1428"/>
                    <a:pt x="12567" y="1409"/>
                  </a:cubicBezTo>
                  <a:cubicBezTo>
                    <a:pt x="12562" y="1390"/>
                    <a:pt x="12560" y="1363"/>
                    <a:pt x="12560" y="1327"/>
                  </a:cubicBezTo>
                  <a:cubicBezTo>
                    <a:pt x="12560" y="1302"/>
                    <a:pt x="12561" y="1282"/>
                    <a:pt x="12563" y="1266"/>
                  </a:cubicBezTo>
                  <a:cubicBezTo>
                    <a:pt x="12564" y="1249"/>
                    <a:pt x="12567" y="1236"/>
                    <a:pt x="12570" y="1226"/>
                  </a:cubicBezTo>
                  <a:cubicBezTo>
                    <a:pt x="12574" y="1216"/>
                    <a:pt x="12578" y="1209"/>
                    <a:pt x="12584" y="1204"/>
                  </a:cubicBezTo>
                  <a:cubicBezTo>
                    <a:pt x="12590" y="1200"/>
                    <a:pt x="12597" y="1198"/>
                    <a:pt x="12605" y="1198"/>
                  </a:cubicBezTo>
                  <a:cubicBezTo>
                    <a:pt x="12616" y="1198"/>
                    <a:pt x="12631" y="1204"/>
                    <a:pt x="12651" y="1217"/>
                  </a:cubicBezTo>
                  <a:cubicBezTo>
                    <a:pt x="12671" y="1230"/>
                    <a:pt x="12697" y="1244"/>
                    <a:pt x="12728" y="1260"/>
                  </a:cubicBezTo>
                  <a:cubicBezTo>
                    <a:pt x="12759" y="1276"/>
                    <a:pt x="12796" y="1290"/>
                    <a:pt x="12840" y="1303"/>
                  </a:cubicBezTo>
                  <a:cubicBezTo>
                    <a:pt x="12883" y="1316"/>
                    <a:pt x="12933" y="1322"/>
                    <a:pt x="12990" y="1322"/>
                  </a:cubicBezTo>
                  <a:cubicBezTo>
                    <a:pt x="13028" y="1322"/>
                    <a:pt x="13061" y="1317"/>
                    <a:pt x="13091" y="1309"/>
                  </a:cubicBezTo>
                  <a:cubicBezTo>
                    <a:pt x="13121" y="1300"/>
                    <a:pt x="13146" y="1287"/>
                    <a:pt x="13167" y="1270"/>
                  </a:cubicBezTo>
                  <a:cubicBezTo>
                    <a:pt x="13187" y="1254"/>
                    <a:pt x="13203" y="1234"/>
                    <a:pt x="13214" y="1209"/>
                  </a:cubicBezTo>
                  <a:cubicBezTo>
                    <a:pt x="13225" y="1185"/>
                    <a:pt x="13231" y="1158"/>
                    <a:pt x="13231" y="1129"/>
                  </a:cubicBezTo>
                  <a:cubicBezTo>
                    <a:pt x="13231" y="1094"/>
                    <a:pt x="13221" y="1065"/>
                    <a:pt x="13202" y="1040"/>
                  </a:cubicBezTo>
                  <a:cubicBezTo>
                    <a:pt x="13184" y="1016"/>
                    <a:pt x="13159" y="994"/>
                    <a:pt x="13129" y="975"/>
                  </a:cubicBezTo>
                  <a:cubicBezTo>
                    <a:pt x="13099" y="955"/>
                    <a:pt x="13065" y="937"/>
                    <a:pt x="13027" y="921"/>
                  </a:cubicBezTo>
                  <a:cubicBezTo>
                    <a:pt x="12988" y="904"/>
                    <a:pt x="12949" y="886"/>
                    <a:pt x="12908" y="867"/>
                  </a:cubicBezTo>
                  <a:cubicBezTo>
                    <a:pt x="12868" y="849"/>
                    <a:pt x="12828" y="827"/>
                    <a:pt x="12790" y="803"/>
                  </a:cubicBezTo>
                  <a:cubicBezTo>
                    <a:pt x="12752" y="780"/>
                    <a:pt x="12718" y="751"/>
                    <a:pt x="12687" y="718"/>
                  </a:cubicBezTo>
                  <a:cubicBezTo>
                    <a:pt x="12657" y="685"/>
                    <a:pt x="12633" y="645"/>
                    <a:pt x="12614" y="600"/>
                  </a:cubicBezTo>
                  <a:cubicBezTo>
                    <a:pt x="12595" y="555"/>
                    <a:pt x="12586" y="501"/>
                    <a:pt x="12586" y="437"/>
                  </a:cubicBezTo>
                  <a:cubicBezTo>
                    <a:pt x="12586" y="365"/>
                    <a:pt x="12600" y="301"/>
                    <a:pt x="12627" y="246"/>
                  </a:cubicBezTo>
                  <a:cubicBezTo>
                    <a:pt x="12653" y="191"/>
                    <a:pt x="12690" y="145"/>
                    <a:pt x="12735" y="109"/>
                  </a:cubicBezTo>
                  <a:cubicBezTo>
                    <a:pt x="12781" y="72"/>
                    <a:pt x="12835" y="45"/>
                    <a:pt x="12897" y="27"/>
                  </a:cubicBezTo>
                  <a:cubicBezTo>
                    <a:pt x="12959" y="9"/>
                    <a:pt x="13025" y="0"/>
                    <a:pt x="13095" y="0"/>
                  </a:cubicBezTo>
                  <a:close/>
                  <a:moveTo>
                    <a:pt x="535" y="0"/>
                  </a:moveTo>
                  <a:cubicBezTo>
                    <a:pt x="571" y="0"/>
                    <a:pt x="607" y="3"/>
                    <a:pt x="642" y="8"/>
                  </a:cubicBezTo>
                  <a:cubicBezTo>
                    <a:pt x="678" y="14"/>
                    <a:pt x="712" y="21"/>
                    <a:pt x="743" y="31"/>
                  </a:cubicBezTo>
                  <a:cubicBezTo>
                    <a:pt x="775" y="40"/>
                    <a:pt x="802" y="51"/>
                    <a:pt x="826" y="62"/>
                  </a:cubicBezTo>
                  <a:cubicBezTo>
                    <a:pt x="851" y="74"/>
                    <a:pt x="867" y="84"/>
                    <a:pt x="875" y="92"/>
                  </a:cubicBezTo>
                  <a:cubicBezTo>
                    <a:pt x="882" y="99"/>
                    <a:pt x="888" y="106"/>
                    <a:pt x="890" y="111"/>
                  </a:cubicBezTo>
                  <a:cubicBezTo>
                    <a:pt x="893" y="117"/>
                    <a:pt x="895" y="124"/>
                    <a:pt x="897" y="133"/>
                  </a:cubicBezTo>
                  <a:cubicBezTo>
                    <a:pt x="899" y="142"/>
                    <a:pt x="901" y="153"/>
                    <a:pt x="901" y="167"/>
                  </a:cubicBezTo>
                  <a:cubicBezTo>
                    <a:pt x="902" y="181"/>
                    <a:pt x="903" y="198"/>
                    <a:pt x="903" y="218"/>
                  </a:cubicBezTo>
                  <a:cubicBezTo>
                    <a:pt x="903" y="241"/>
                    <a:pt x="902" y="260"/>
                    <a:pt x="901" y="276"/>
                  </a:cubicBezTo>
                  <a:cubicBezTo>
                    <a:pt x="900" y="291"/>
                    <a:pt x="898" y="304"/>
                    <a:pt x="895" y="314"/>
                  </a:cubicBezTo>
                  <a:cubicBezTo>
                    <a:pt x="892" y="324"/>
                    <a:pt x="888" y="332"/>
                    <a:pt x="883" y="336"/>
                  </a:cubicBezTo>
                  <a:cubicBezTo>
                    <a:pt x="878" y="341"/>
                    <a:pt x="871" y="343"/>
                    <a:pt x="863" y="343"/>
                  </a:cubicBezTo>
                  <a:cubicBezTo>
                    <a:pt x="854" y="343"/>
                    <a:pt x="841" y="338"/>
                    <a:pt x="822" y="327"/>
                  </a:cubicBezTo>
                  <a:cubicBezTo>
                    <a:pt x="803" y="316"/>
                    <a:pt x="780" y="304"/>
                    <a:pt x="753" y="291"/>
                  </a:cubicBezTo>
                  <a:cubicBezTo>
                    <a:pt x="725" y="278"/>
                    <a:pt x="694" y="267"/>
                    <a:pt x="658" y="256"/>
                  </a:cubicBezTo>
                  <a:cubicBezTo>
                    <a:pt x="622" y="246"/>
                    <a:pt x="582" y="240"/>
                    <a:pt x="539" y="240"/>
                  </a:cubicBezTo>
                  <a:cubicBezTo>
                    <a:pt x="506" y="240"/>
                    <a:pt x="476" y="244"/>
                    <a:pt x="451" y="253"/>
                  </a:cubicBezTo>
                  <a:cubicBezTo>
                    <a:pt x="426" y="261"/>
                    <a:pt x="406" y="272"/>
                    <a:pt x="389" y="287"/>
                  </a:cubicBezTo>
                  <a:cubicBezTo>
                    <a:pt x="372" y="301"/>
                    <a:pt x="359" y="318"/>
                    <a:pt x="351" y="339"/>
                  </a:cubicBezTo>
                  <a:cubicBezTo>
                    <a:pt x="343" y="359"/>
                    <a:pt x="339" y="381"/>
                    <a:pt x="339" y="403"/>
                  </a:cubicBezTo>
                  <a:cubicBezTo>
                    <a:pt x="339" y="437"/>
                    <a:pt x="348" y="466"/>
                    <a:pt x="367" y="491"/>
                  </a:cubicBezTo>
                  <a:cubicBezTo>
                    <a:pt x="385" y="515"/>
                    <a:pt x="409" y="537"/>
                    <a:pt x="440" y="556"/>
                  </a:cubicBezTo>
                  <a:cubicBezTo>
                    <a:pt x="471" y="575"/>
                    <a:pt x="506" y="593"/>
                    <a:pt x="545" y="610"/>
                  </a:cubicBezTo>
                  <a:cubicBezTo>
                    <a:pt x="584" y="627"/>
                    <a:pt x="624" y="645"/>
                    <a:pt x="665" y="663"/>
                  </a:cubicBezTo>
                  <a:cubicBezTo>
                    <a:pt x="705" y="682"/>
                    <a:pt x="745" y="703"/>
                    <a:pt x="784" y="727"/>
                  </a:cubicBezTo>
                  <a:cubicBezTo>
                    <a:pt x="823" y="751"/>
                    <a:pt x="858" y="780"/>
                    <a:pt x="889" y="813"/>
                  </a:cubicBezTo>
                  <a:cubicBezTo>
                    <a:pt x="919" y="846"/>
                    <a:pt x="944" y="885"/>
                    <a:pt x="962" y="930"/>
                  </a:cubicBezTo>
                  <a:cubicBezTo>
                    <a:pt x="981" y="975"/>
                    <a:pt x="991" y="1028"/>
                    <a:pt x="991" y="1089"/>
                  </a:cubicBezTo>
                  <a:cubicBezTo>
                    <a:pt x="991" y="1168"/>
                    <a:pt x="976" y="1238"/>
                    <a:pt x="946" y="1299"/>
                  </a:cubicBezTo>
                  <a:cubicBezTo>
                    <a:pt x="916" y="1359"/>
                    <a:pt x="876" y="1409"/>
                    <a:pt x="825" y="1449"/>
                  </a:cubicBezTo>
                  <a:cubicBezTo>
                    <a:pt x="775" y="1489"/>
                    <a:pt x="715" y="1520"/>
                    <a:pt x="647" y="1540"/>
                  </a:cubicBezTo>
                  <a:cubicBezTo>
                    <a:pt x="579" y="1560"/>
                    <a:pt x="507" y="1570"/>
                    <a:pt x="429" y="1570"/>
                  </a:cubicBezTo>
                  <a:cubicBezTo>
                    <a:pt x="377" y="1570"/>
                    <a:pt x="328" y="1566"/>
                    <a:pt x="283" y="1558"/>
                  </a:cubicBezTo>
                  <a:cubicBezTo>
                    <a:pt x="238" y="1549"/>
                    <a:pt x="199" y="1539"/>
                    <a:pt x="164" y="1526"/>
                  </a:cubicBezTo>
                  <a:cubicBezTo>
                    <a:pt x="130" y="1514"/>
                    <a:pt x="101" y="1502"/>
                    <a:pt x="78" y="1488"/>
                  </a:cubicBezTo>
                  <a:cubicBezTo>
                    <a:pt x="55" y="1475"/>
                    <a:pt x="39" y="1463"/>
                    <a:pt x="28" y="1453"/>
                  </a:cubicBezTo>
                  <a:cubicBezTo>
                    <a:pt x="18" y="1443"/>
                    <a:pt x="11" y="1428"/>
                    <a:pt x="7" y="1409"/>
                  </a:cubicBezTo>
                  <a:cubicBezTo>
                    <a:pt x="2" y="1390"/>
                    <a:pt x="0" y="1363"/>
                    <a:pt x="0" y="1327"/>
                  </a:cubicBezTo>
                  <a:cubicBezTo>
                    <a:pt x="0" y="1302"/>
                    <a:pt x="1" y="1282"/>
                    <a:pt x="3" y="1266"/>
                  </a:cubicBezTo>
                  <a:cubicBezTo>
                    <a:pt x="4" y="1249"/>
                    <a:pt x="7" y="1236"/>
                    <a:pt x="10" y="1226"/>
                  </a:cubicBezTo>
                  <a:cubicBezTo>
                    <a:pt x="14" y="1216"/>
                    <a:pt x="18" y="1209"/>
                    <a:pt x="24" y="1204"/>
                  </a:cubicBezTo>
                  <a:cubicBezTo>
                    <a:pt x="30" y="1200"/>
                    <a:pt x="37" y="1198"/>
                    <a:pt x="45" y="1198"/>
                  </a:cubicBezTo>
                  <a:cubicBezTo>
                    <a:pt x="56" y="1198"/>
                    <a:pt x="71" y="1204"/>
                    <a:pt x="91" y="1217"/>
                  </a:cubicBezTo>
                  <a:cubicBezTo>
                    <a:pt x="111" y="1230"/>
                    <a:pt x="137" y="1244"/>
                    <a:pt x="168" y="1260"/>
                  </a:cubicBezTo>
                  <a:cubicBezTo>
                    <a:pt x="199" y="1276"/>
                    <a:pt x="236" y="1290"/>
                    <a:pt x="280" y="1303"/>
                  </a:cubicBezTo>
                  <a:cubicBezTo>
                    <a:pt x="323" y="1316"/>
                    <a:pt x="373" y="1322"/>
                    <a:pt x="430" y="1322"/>
                  </a:cubicBezTo>
                  <a:cubicBezTo>
                    <a:pt x="468" y="1322"/>
                    <a:pt x="501" y="1317"/>
                    <a:pt x="531" y="1309"/>
                  </a:cubicBezTo>
                  <a:cubicBezTo>
                    <a:pt x="561" y="1300"/>
                    <a:pt x="586" y="1287"/>
                    <a:pt x="607" y="1270"/>
                  </a:cubicBezTo>
                  <a:cubicBezTo>
                    <a:pt x="627" y="1254"/>
                    <a:pt x="643" y="1234"/>
                    <a:pt x="654" y="1209"/>
                  </a:cubicBezTo>
                  <a:cubicBezTo>
                    <a:pt x="665" y="1185"/>
                    <a:pt x="671" y="1158"/>
                    <a:pt x="671" y="1129"/>
                  </a:cubicBezTo>
                  <a:cubicBezTo>
                    <a:pt x="671" y="1094"/>
                    <a:pt x="661" y="1065"/>
                    <a:pt x="642" y="1040"/>
                  </a:cubicBezTo>
                  <a:cubicBezTo>
                    <a:pt x="624" y="1016"/>
                    <a:pt x="599" y="994"/>
                    <a:pt x="569" y="975"/>
                  </a:cubicBezTo>
                  <a:cubicBezTo>
                    <a:pt x="539" y="955"/>
                    <a:pt x="505" y="937"/>
                    <a:pt x="467" y="921"/>
                  </a:cubicBezTo>
                  <a:cubicBezTo>
                    <a:pt x="428" y="904"/>
                    <a:pt x="389" y="886"/>
                    <a:pt x="348" y="867"/>
                  </a:cubicBezTo>
                  <a:cubicBezTo>
                    <a:pt x="308" y="849"/>
                    <a:pt x="268" y="827"/>
                    <a:pt x="230" y="803"/>
                  </a:cubicBezTo>
                  <a:cubicBezTo>
                    <a:pt x="192" y="780"/>
                    <a:pt x="158" y="751"/>
                    <a:pt x="127" y="718"/>
                  </a:cubicBezTo>
                  <a:cubicBezTo>
                    <a:pt x="97" y="685"/>
                    <a:pt x="73" y="645"/>
                    <a:pt x="54" y="600"/>
                  </a:cubicBezTo>
                  <a:cubicBezTo>
                    <a:pt x="35" y="555"/>
                    <a:pt x="26" y="501"/>
                    <a:pt x="26" y="437"/>
                  </a:cubicBezTo>
                  <a:cubicBezTo>
                    <a:pt x="26" y="365"/>
                    <a:pt x="40" y="301"/>
                    <a:pt x="67" y="246"/>
                  </a:cubicBezTo>
                  <a:cubicBezTo>
                    <a:pt x="93" y="191"/>
                    <a:pt x="130" y="145"/>
                    <a:pt x="175" y="109"/>
                  </a:cubicBezTo>
                  <a:cubicBezTo>
                    <a:pt x="221" y="72"/>
                    <a:pt x="275" y="45"/>
                    <a:pt x="337" y="27"/>
                  </a:cubicBezTo>
                  <a:cubicBezTo>
                    <a:pt x="399" y="9"/>
                    <a:pt x="465" y="0"/>
                    <a:pt x="535" y="0"/>
                  </a:cubicBezTo>
                  <a:close/>
                </a:path>
              </a:pathLst>
            </a:custGeom>
            <a:noFill/>
            <a:ln w="9525" cap="flat">
              <a:solidFill>
                <a:srgbClr val="5B9BD5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/>
            </a:p>
          </p:txBody>
        </p:sp>
        <p:pic>
          <p:nvPicPr>
            <p:cNvPr id="1037" name="Picture 13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60" y="1472"/>
              <a:ext cx="2185" cy="2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38" name="Picture 14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60" y="1472"/>
              <a:ext cx="2185" cy="2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3" name="Freeform 15"/>
            <p:cNvSpPr>
              <a:spLocks noEditPoints="1"/>
            </p:cNvSpPr>
            <p:nvPr/>
          </p:nvSpPr>
          <p:spPr bwMode="auto">
            <a:xfrm>
              <a:off x="1079" y="1495"/>
              <a:ext cx="2147" cy="232"/>
            </a:xfrm>
            <a:custGeom>
              <a:avLst/>
              <a:gdLst>
                <a:gd name="T0" fmla="*/ 8365 w 17887"/>
                <a:gd name="T1" fmla="*/ 1234 h 1570"/>
                <a:gd name="T2" fmla="*/ 7391 w 17887"/>
                <a:gd name="T3" fmla="*/ 1243 h 1570"/>
                <a:gd name="T4" fmla="*/ 7729 w 17887"/>
                <a:gd name="T5" fmla="*/ 885 h 1570"/>
                <a:gd name="T6" fmla="*/ 13117 w 17887"/>
                <a:gd name="T7" fmla="*/ 268 h 1570"/>
                <a:gd name="T8" fmla="*/ 13645 w 17887"/>
                <a:gd name="T9" fmla="*/ 413 h 1570"/>
                <a:gd name="T10" fmla="*/ 11406 w 17887"/>
                <a:gd name="T11" fmla="*/ 779 h 1570"/>
                <a:gd name="T12" fmla="*/ 12194 w 17887"/>
                <a:gd name="T13" fmla="*/ 784 h 1570"/>
                <a:gd name="T14" fmla="*/ 4816 w 17887"/>
                <a:gd name="T15" fmla="*/ 544 h 1570"/>
                <a:gd name="T16" fmla="*/ 5221 w 17887"/>
                <a:gd name="T17" fmla="*/ 1193 h 1570"/>
                <a:gd name="T18" fmla="*/ 5112 w 17887"/>
                <a:gd name="T19" fmla="*/ 254 h 1570"/>
                <a:gd name="T20" fmla="*/ 14015 w 17887"/>
                <a:gd name="T21" fmla="*/ 1120 h 1570"/>
                <a:gd name="T22" fmla="*/ 12836 w 17887"/>
                <a:gd name="T23" fmla="*/ 50 h 1570"/>
                <a:gd name="T24" fmla="*/ 990 w 17887"/>
                <a:gd name="T25" fmla="*/ 277 h 1570"/>
                <a:gd name="T26" fmla="*/ 1026 w 17887"/>
                <a:gd name="T27" fmla="*/ 1517 h 1570"/>
                <a:gd name="T28" fmla="*/ 13 w 17887"/>
                <a:gd name="T29" fmla="*/ 1304 h 1570"/>
                <a:gd name="T30" fmla="*/ 19 w 17887"/>
                <a:gd name="T31" fmla="*/ 151 h 1570"/>
                <a:gd name="T32" fmla="*/ 16278 w 17887"/>
                <a:gd name="T33" fmla="*/ 52 h 1570"/>
                <a:gd name="T34" fmla="*/ 15966 w 17887"/>
                <a:gd name="T35" fmla="*/ 1538 h 1570"/>
                <a:gd name="T36" fmla="*/ 15309 w 17887"/>
                <a:gd name="T37" fmla="*/ 534 h 1570"/>
                <a:gd name="T38" fmla="*/ 15061 w 17887"/>
                <a:gd name="T39" fmla="*/ 1537 h 1570"/>
                <a:gd name="T40" fmla="*/ 15440 w 17887"/>
                <a:gd name="T41" fmla="*/ 60 h 1570"/>
                <a:gd name="T42" fmla="*/ 16013 w 17887"/>
                <a:gd name="T43" fmla="*/ 1125 h 1570"/>
                <a:gd name="T44" fmla="*/ 16803 w 17887"/>
                <a:gd name="T45" fmla="*/ 20 h 1570"/>
                <a:gd name="T46" fmla="*/ 17142 w 17887"/>
                <a:gd name="T47" fmla="*/ 1296 h 1570"/>
                <a:gd name="T48" fmla="*/ 17614 w 17887"/>
                <a:gd name="T49" fmla="*/ 33 h 1570"/>
                <a:gd name="T50" fmla="*/ 17846 w 17887"/>
                <a:gd name="T51" fmla="*/ 1228 h 1570"/>
                <a:gd name="T52" fmla="*/ 16649 w 17887"/>
                <a:gd name="T53" fmla="*/ 69 h 1570"/>
                <a:gd name="T54" fmla="*/ 14655 w 17887"/>
                <a:gd name="T55" fmla="*/ 48 h 1570"/>
                <a:gd name="T56" fmla="*/ 14387 w 17887"/>
                <a:gd name="T57" fmla="*/ 1538 h 1570"/>
                <a:gd name="T58" fmla="*/ 1831 w 17887"/>
                <a:gd name="T59" fmla="*/ 20 h 1570"/>
                <a:gd name="T60" fmla="*/ 2486 w 17887"/>
                <a:gd name="T61" fmla="*/ 1548 h 1570"/>
                <a:gd name="T62" fmla="*/ 1448 w 17887"/>
                <a:gd name="T63" fmla="*/ 1494 h 1570"/>
                <a:gd name="T64" fmla="*/ 1165 w 17887"/>
                <a:gd name="T65" fmla="*/ 1426 h 1570"/>
                <a:gd name="T66" fmla="*/ 10624 w 17887"/>
                <a:gd name="T67" fmla="*/ 48 h 1570"/>
                <a:gd name="T68" fmla="*/ 10768 w 17887"/>
                <a:gd name="T69" fmla="*/ 387 h 1570"/>
                <a:gd name="T70" fmla="*/ 9830 w 17887"/>
                <a:gd name="T71" fmla="*/ 783 h 1570"/>
                <a:gd name="T72" fmla="*/ 10212 w 17887"/>
                <a:gd name="T73" fmla="*/ 914 h 1570"/>
                <a:gd name="T74" fmla="*/ 10758 w 17887"/>
                <a:gd name="T75" fmla="*/ 687 h 1570"/>
                <a:gd name="T76" fmla="*/ 10533 w 17887"/>
                <a:gd name="T77" fmla="*/ 1546 h 1570"/>
                <a:gd name="T78" fmla="*/ 9730 w 17887"/>
                <a:gd name="T79" fmla="*/ 215 h 1570"/>
                <a:gd name="T80" fmla="*/ 7968 w 17887"/>
                <a:gd name="T81" fmla="*/ 74 h 1570"/>
                <a:gd name="T82" fmla="*/ 7904 w 17887"/>
                <a:gd name="T83" fmla="*/ 277 h 1570"/>
                <a:gd name="T84" fmla="*/ 7389 w 17887"/>
                <a:gd name="T85" fmla="*/ 643 h 1570"/>
                <a:gd name="T86" fmla="*/ 8041 w 17887"/>
                <a:gd name="T87" fmla="*/ 1250 h 1570"/>
                <a:gd name="T88" fmla="*/ 7039 w 17887"/>
                <a:gd name="T89" fmla="*/ 1047 h 1570"/>
                <a:gd name="T90" fmla="*/ 11815 w 17887"/>
                <a:gd name="T91" fmla="*/ 0 h 1570"/>
                <a:gd name="T92" fmla="*/ 11787 w 17887"/>
                <a:gd name="T93" fmla="*/ 1570 h 1570"/>
                <a:gd name="T94" fmla="*/ 11815 w 17887"/>
                <a:gd name="T95" fmla="*/ 0 h 1570"/>
                <a:gd name="T96" fmla="*/ 6538 w 17887"/>
                <a:gd name="T97" fmla="*/ 880 h 1570"/>
                <a:gd name="T98" fmla="*/ 6794 w 17887"/>
                <a:gd name="T99" fmla="*/ 1476 h 1570"/>
                <a:gd name="T100" fmla="*/ 5780 w 17887"/>
                <a:gd name="T101" fmla="*/ 1415 h 1570"/>
                <a:gd name="T102" fmla="*/ 6359 w 17887"/>
                <a:gd name="T103" fmla="*/ 556 h 1570"/>
                <a:gd name="T104" fmla="*/ 5891 w 17887"/>
                <a:gd name="T105" fmla="*/ 375 h 1570"/>
                <a:gd name="T106" fmla="*/ 5824 w 17887"/>
                <a:gd name="T107" fmla="*/ 151 h 1570"/>
                <a:gd name="T108" fmla="*/ 5473 w 17887"/>
                <a:gd name="T109" fmla="*/ 207 h 1570"/>
                <a:gd name="T110" fmla="*/ 4603 w 17887"/>
                <a:gd name="T111" fmla="*/ 1364 h 1570"/>
                <a:gd name="T112" fmla="*/ 3977 w 17887"/>
                <a:gd name="T113" fmla="*/ 30 h 1570"/>
                <a:gd name="T114" fmla="*/ 3650 w 17887"/>
                <a:gd name="T115" fmla="*/ 1294 h 1570"/>
                <a:gd name="T116" fmla="*/ 4274 w 17887"/>
                <a:gd name="T117" fmla="*/ 1537 h 1570"/>
                <a:gd name="T118" fmla="*/ 3300 w 17887"/>
                <a:gd name="T119" fmla="*/ 1299 h 1570"/>
                <a:gd name="T120" fmla="*/ 3861 w 17887"/>
                <a:gd name="T121" fmla="*/ 393 h 1570"/>
                <a:gd name="T122" fmla="*/ 3335 w 17887"/>
                <a:gd name="T123" fmla="*/ 386 h 1570"/>
                <a:gd name="T124" fmla="*/ 3403 w 17887"/>
                <a:gd name="T125" fmla="*/ 91 h 15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7887" h="1570">
                  <a:moveTo>
                    <a:pt x="8503" y="1197"/>
                  </a:moveTo>
                  <a:cubicBezTo>
                    <a:pt x="8568" y="1197"/>
                    <a:pt x="8613" y="1209"/>
                    <a:pt x="8638" y="1234"/>
                  </a:cubicBezTo>
                  <a:cubicBezTo>
                    <a:pt x="8663" y="1258"/>
                    <a:pt x="8675" y="1305"/>
                    <a:pt x="8675" y="1375"/>
                  </a:cubicBezTo>
                  <a:cubicBezTo>
                    <a:pt x="8675" y="1447"/>
                    <a:pt x="8662" y="1496"/>
                    <a:pt x="8637" y="1521"/>
                  </a:cubicBezTo>
                  <a:cubicBezTo>
                    <a:pt x="8612" y="1546"/>
                    <a:pt x="8566" y="1559"/>
                    <a:pt x="8500" y="1559"/>
                  </a:cubicBezTo>
                  <a:cubicBezTo>
                    <a:pt x="8435" y="1559"/>
                    <a:pt x="8389" y="1546"/>
                    <a:pt x="8364" y="1522"/>
                  </a:cubicBezTo>
                  <a:cubicBezTo>
                    <a:pt x="8339" y="1497"/>
                    <a:pt x="8327" y="1451"/>
                    <a:pt x="8327" y="1382"/>
                  </a:cubicBezTo>
                  <a:cubicBezTo>
                    <a:pt x="8327" y="1308"/>
                    <a:pt x="8340" y="1259"/>
                    <a:pt x="8365" y="1234"/>
                  </a:cubicBezTo>
                  <a:cubicBezTo>
                    <a:pt x="8390" y="1209"/>
                    <a:pt x="8436" y="1197"/>
                    <a:pt x="8503" y="1197"/>
                  </a:cubicBezTo>
                  <a:close/>
                  <a:moveTo>
                    <a:pt x="7573" y="823"/>
                  </a:moveTo>
                  <a:cubicBezTo>
                    <a:pt x="7552" y="823"/>
                    <a:pt x="7530" y="825"/>
                    <a:pt x="7509" y="829"/>
                  </a:cubicBezTo>
                  <a:cubicBezTo>
                    <a:pt x="7488" y="833"/>
                    <a:pt x="7467" y="838"/>
                    <a:pt x="7447" y="845"/>
                  </a:cubicBezTo>
                  <a:cubicBezTo>
                    <a:pt x="7427" y="852"/>
                    <a:pt x="7407" y="860"/>
                    <a:pt x="7388" y="870"/>
                  </a:cubicBezTo>
                  <a:cubicBezTo>
                    <a:pt x="7370" y="880"/>
                    <a:pt x="7352" y="890"/>
                    <a:pt x="7336" y="901"/>
                  </a:cubicBezTo>
                  <a:cubicBezTo>
                    <a:pt x="7336" y="985"/>
                    <a:pt x="7340" y="1055"/>
                    <a:pt x="7350" y="1110"/>
                  </a:cubicBezTo>
                  <a:cubicBezTo>
                    <a:pt x="7359" y="1166"/>
                    <a:pt x="7373" y="1211"/>
                    <a:pt x="7391" y="1243"/>
                  </a:cubicBezTo>
                  <a:cubicBezTo>
                    <a:pt x="7410" y="1276"/>
                    <a:pt x="7433" y="1300"/>
                    <a:pt x="7460" y="1313"/>
                  </a:cubicBezTo>
                  <a:cubicBezTo>
                    <a:pt x="7488" y="1327"/>
                    <a:pt x="7520" y="1334"/>
                    <a:pt x="7557" y="1334"/>
                  </a:cubicBezTo>
                  <a:cubicBezTo>
                    <a:pt x="7593" y="1334"/>
                    <a:pt x="7624" y="1327"/>
                    <a:pt x="7651" y="1314"/>
                  </a:cubicBezTo>
                  <a:cubicBezTo>
                    <a:pt x="7678" y="1301"/>
                    <a:pt x="7701" y="1282"/>
                    <a:pt x="7719" y="1258"/>
                  </a:cubicBezTo>
                  <a:cubicBezTo>
                    <a:pt x="7737" y="1233"/>
                    <a:pt x="7750" y="1205"/>
                    <a:pt x="7760" y="1173"/>
                  </a:cubicBezTo>
                  <a:cubicBezTo>
                    <a:pt x="7769" y="1140"/>
                    <a:pt x="7774" y="1105"/>
                    <a:pt x="7774" y="1067"/>
                  </a:cubicBezTo>
                  <a:cubicBezTo>
                    <a:pt x="7774" y="1027"/>
                    <a:pt x="7770" y="992"/>
                    <a:pt x="7763" y="962"/>
                  </a:cubicBezTo>
                  <a:cubicBezTo>
                    <a:pt x="7756" y="932"/>
                    <a:pt x="7745" y="906"/>
                    <a:pt x="7729" y="885"/>
                  </a:cubicBezTo>
                  <a:cubicBezTo>
                    <a:pt x="7714" y="865"/>
                    <a:pt x="7693" y="849"/>
                    <a:pt x="7667" y="839"/>
                  </a:cubicBezTo>
                  <a:cubicBezTo>
                    <a:pt x="7641" y="828"/>
                    <a:pt x="7610" y="823"/>
                    <a:pt x="7573" y="823"/>
                  </a:cubicBezTo>
                  <a:close/>
                  <a:moveTo>
                    <a:pt x="1827" y="317"/>
                  </a:moveTo>
                  <a:lnTo>
                    <a:pt x="1612" y="961"/>
                  </a:lnTo>
                  <a:lnTo>
                    <a:pt x="2042" y="961"/>
                  </a:lnTo>
                  <a:lnTo>
                    <a:pt x="1828" y="317"/>
                  </a:lnTo>
                  <a:lnTo>
                    <a:pt x="1827" y="317"/>
                  </a:lnTo>
                  <a:close/>
                  <a:moveTo>
                    <a:pt x="13117" y="268"/>
                  </a:moveTo>
                  <a:lnTo>
                    <a:pt x="13117" y="1300"/>
                  </a:lnTo>
                  <a:lnTo>
                    <a:pt x="13277" y="1300"/>
                  </a:lnTo>
                  <a:cubicBezTo>
                    <a:pt x="13362" y="1300"/>
                    <a:pt x="13433" y="1289"/>
                    <a:pt x="13491" y="1267"/>
                  </a:cubicBezTo>
                  <a:cubicBezTo>
                    <a:pt x="13548" y="1245"/>
                    <a:pt x="13597" y="1212"/>
                    <a:pt x="13635" y="1168"/>
                  </a:cubicBezTo>
                  <a:cubicBezTo>
                    <a:pt x="13674" y="1124"/>
                    <a:pt x="13703" y="1069"/>
                    <a:pt x="13722" y="1003"/>
                  </a:cubicBezTo>
                  <a:cubicBezTo>
                    <a:pt x="13741" y="938"/>
                    <a:pt x="13751" y="861"/>
                    <a:pt x="13751" y="774"/>
                  </a:cubicBezTo>
                  <a:cubicBezTo>
                    <a:pt x="13751" y="702"/>
                    <a:pt x="13742" y="635"/>
                    <a:pt x="13726" y="573"/>
                  </a:cubicBezTo>
                  <a:cubicBezTo>
                    <a:pt x="13709" y="511"/>
                    <a:pt x="13682" y="458"/>
                    <a:pt x="13645" y="413"/>
                  </a:cubicBezTo>
                  <a:cubicBezTo>
                    <a:pt x="13608" y="367"/>
                    <a:pt x="13560" y="332"/>
                    <a:pt x="13502" y="307"/>
                  </a:cubicBezTo>
                  <a:cubicBezTo>
                    <a:pt x="13443" y="281"/>
                    <a:pt x="13367" y="268"/>
                    <a:pt x="13273" y="268"/>
                  </a:cubicBezTo>
                  <a:lnTo>
                    <a:pt x="13117" y="268"/>
                  </a:lnTo>
                  <a:close/>
                  <a:moveTo>
                    <a:pt x="11804" y="253"/>
                  </a:moveTo>
                  <a:cubicBezTo>
                    <a:pt x="11728" y="253"/>
                    <a:pt x="11665" y="267"/>
                    <a:pt x="11614" y="296"/>
                  </a:cubicBezTo>
                  <a:cubicBezTo>
                    <a:pt x="11563" y="325"/>
                    <a:pt x="11522" y="363"/>
                    <a:pt x="11491" y="410"/>
                  </a:cubicBezTo>
                  <a:cubicBezTo>
                    <a:pt x="11460" y="458"/>
                    <a:pt x="11438" y="514"/>
                    <a:pt x="11425" y="577"/>
                  </a:cubicBezTo>
                  <a:cubicBezTo>
                    <a:pt x="11412" y="641"/>
                    <a:pt x="11406" y="708"/>
                    <a:pt x="11406" y="779"/>
                  </a:cubicBezTo>
                  <a:cubicBezTo>
                    <a:pt x="11406" y="862"/>
                    <a:pt x="11412" y="937"/>
                    <a:pt x="11424" y="1003"/>
                  </a:cubicBezTo>
                  <a:cubicBezTo>
                    <a:pt x="11437" y="1069"/>
                    <a:pt x="11458" y="1125"/>
                    <a:pt x="11488" y="1172"/>
                  </a:cubicBezTo>
                  <a:cubicBezTo>
                    <a:pt x="11517" y="1219"/>
                    <a:pt x="11557" y="1255"/>
                    <a:pt x="11607" y="1279"/>
                  </a:cubicBezTo>
                  <a:cubicBezTo>
                    <a:pt x="11657" y="1304"/>
                    <a:pt x="11720" y="1316"/>
                    <a:pt x="11796" y="1316"/>
                  </a:cubicBezTo>
                  <a:cubicBezTo>
                    <a:pt x="11872" y="1316"/>
                    <a:pt x="11935" y="1302"/>
                    <a:pt x="11986" y="1274"/>
                  </a:cubicBezTo>
                  <a:cubicBezTo>
                    <a:pt x="12037" y="1246"/>
                    <a:pt x="12078" y="1208"/>
                    <a:pt x="12109" y="1159"/>
                  </a:cubicBezTo>
                  <a:cubicBezTo>
                    <a:pt x="12140" y="1111"/>
                    <a:pt x="12162" y="1054"/>
                    <a:pt x="12175" y="990"/>
                  </a:cubicBezTo>
                  <a:cubicBezTo>
                    <a:pt x="12188" y="925"/>
                    <a:pt x="12194" y="857"/>
                    <a:pt x="12194" y="784"/>
                  </a:cubicBezTo>
                  <a:cubicBezTo>
                    <a:pt x="12194" y="704"/>
                    <a:pt x="12188" y="632"/>
                    <a:pt x="12176" y="567"/>
                  </a:cubicBezTo>
                  <a:cubicBezTo>
                    <a:pt x="12163" y="501"/>
                    <a:pt x="12142" y="446"/>
                    <a:pt x="12112" y="399"/>
                  </a:cubicBezTo>
                  <a:cubicBezTo>
                    <a:pt x="12082" y="353"/>
                    <a:pt x="12042" y="317"/>
                    <a:pt x="11992" y="291"/>
                  </a:cubicBezTo>
                  <a:cubicBezTo>
                    <a:pt x="11942" y="266"/>
                    <a:pt x="11879" y="253"/>
                    <a:pt x="11804" y="253"/>
                  </a:cubicBezTo>
                  <a:close/>
                  <a:moveTo>
                    <a:pt x="5039" y="244"/>
                  </a:moveTo>
                  <a:cubicBezTo>
                    <a:pt x="4993" y="244"/>
                    <a:pt x="4955" y="255"/>
                    <a:pt x="4925" y="277"/>
                  </a:cubicBezTo>
                  <a:cubicBezTo>
                    <a:pt x="4895" y="300"/>
                    <a:pt x="4871" y="333"/>
                    <a:pt x="4853" y="377"/>
                  </a:cubicBezTo>
                  <a:cubicBezTo>
                    <a:pt x="4836" y="422"/>
                    <a:pt x="4823" y="477"/>
                    <a:pt x="4816" y="544"/>
                  </a:cubicBezTo>
                  <a:cubicBezTo>
                    <a:pt x="4809" y="610"/>
                    <a:pt x="4806" y="688"/>
                    <a:pt x="4806" y="776"/>
                  </a:cubicBezTo>
                  <a:cubicBezTo>
                    <a:pt x="4806" y="884"/>
                    <a:pt x="4810" y="973"/>
                    <a:pt x="4819" y="1044"/>
                  </a:cubicBezTo>
                  <a:cubicBezTo>
                    <a:pt x="4827" y="1114"/>
                    <a:pt x="4841" y="1171"/>
                    <a:pt x="4859" y="1212"/>
                  </a:cubicBezTo>
                  <a:cubicBezTo>
                    <a:pt x="4877" y="1254"/>
                    <a:pt x="4901" y="1284"/>
                    <a:pt x="4930" y="1300"/>
                  </a:cubicBezTo>
                  <a:cubicBezTo>
                    <a:pt x="4959" y="1317"/>
                    <a:pt x="4994" y="1326"/>
                    <a:pt x="5034" y="1326"/>
                  </a:cubicBezTo>
                  <a:cubicBezTo>
                    <a:pt x="5065" y="1326"/>
                    <a:pt x="5092" y="1321"/>
                    <a:pt x="5115" y="1311"/>
                  </a:cubicBezTo>
                  <a:cubicBezTo>
                    <a:pt x="5139" y="1301"/>
                    <a:pt x="5159" y="1286"/>
                    <a:pt x="5177" y="1267"/>
                  </a:cubicBezTo>
                  <a:cubicBezTo>
                    <a:pt x="5194" y="1247"/>
                    <a:pt x="5209" y="1223"/>
                    <a:pt x="5221" y="1193"/>
                  </a:cubicBezTo>
                  <a:cubicBezTo>
                    <a:pt x="5232" y="1163"/>
                    <a:pt x="5242" y="1129"/>
                    <a:pt x="5249" y="1090"/>
                  </a:cubicBezTo>
                  <a:cubicBezTo>
                    <a:pt x="5257" y="1051"/>
                    <a:pt x="5262" y="1007"/>
                    <a:pt x="5265" y="958"/>
                  </a:cubicBezTo>
                  <a:cubicBezTo>
                    <a:pt x="5267" y="908"/>
                    <a:pt x="5269" y="854"/>
                    <a:pt x="5269" y="795"/>
                  </a:cubicBezTo>
                  <a:cubicBezTo>
                    <a:pt x="5269" y="723"/>
                    <a:pt x="5267" y="659"/>
                    <a:pt x="5263" y="604"/>
                  </a:cubicBezTo>
                  <a:cubicBezTo>
                    <a:pt x="5259" y="549"/>
                    <a:pt x="5253" y="501"/>
                    <a:pt x="5245" y="461"/>
                  </a:cubicBezTo>
                  <a:cubicBezTo>
                    <a:pt x="5236" y="420"/>
                    <a:pt x="5226" y="386"/>
                    <a:pt x="5214" y="358"/>
                  </a:cubicBezTo>
                  <a:cubicBezTo>
                    <a:pt x="5202" y="329"/>
                    <a:pt x="5187" y="307"/>
                    <a:pt x="5170" y="290"/>
                  </a:cubicBezTo>
                  <a:cubicBezTo>
                    <a:pt x="5153" y="273"/>
                    <a:pt x="5134" y="261"/>
                    <a:pt x="5112" y="254"/>
                  </a:cubicBezTo>
                  <a:cubicBezTo>
                    <a:pt x="5090" y="247"/>
                    <a:pt x="5066" y="244"/>
                    <a:pt x="5039" y="244"/>
                  </a:cubicBezTo>
                  <a:close/>
                  <a:moveTo>
                    <a:pt x="12901" y="27"/>
                  </a:moveTo>
                  <a:lnTo>
                    <a:pt x="13290" y="27"/>
                  </a:lnTo>
                  <a:cubicBezTo>
                    <a:pt x="13425" y="27"/>
                    <a:pt x="13540" y="43"/>
                    <a:pt x="13634" y="75"/>
                  </a:cubicBezTo>
                  <a:cubicBezTo>
                    <a:pt x="13728" y="106"/>
                    <a:pt x="13808" y="153"/>
                    <a:pt x="13872" y="215"/>
                  </a:cubicBezTo>
                  <a:cubicBezTo>
                    <a:pt x="13936" y="277"/>
                    <a:pt x="13985" y="354"/>
                    <a:pt x="14019" y="445"/>
                  </a:cubicBezTo>
                  <a:cubicBezTo>
                    <a:pt x="14053" y="537"/>
                    <a:pt x="14069" y="643"/>
                    <a:pt x="14069" y="763"/>
                  </a:cubicBezTo>
                  <a:cubicBezTo>
                    <a:pt x="14069" y="902"/>
                    <a:pt x="14051" y="1021"/>
                    <a:pt x="14015" y="1120"/>
                  </a:cubicBezTo>
                  <a:cubicBezTo>
                    <a:pt x="13979" y="1219"/>
                    <a:pt x="13927" y="1299"/>
                    <a:pt x="13859" y="1362"/>
                  </a:cubicBezTo>
                  <a:cubicBezTo>
                    <a:pt x="13791" y="1424"/>
                    <a:pt x="13708" y="1470"/>
                    <a:pt x="13611" y="1500"/>
                  </a:cubicBezTo>
                  <a:cubicBezTo>
                    <a:pt x="13513" y="1529"/>
                    <a:pt x="13398" y="1543"/>
                    <a:pt x="13263" y="1543"/>
                  </a:cubicBezTo>
                  <a:lnTo>
                    <a:pt x="12901" y="1543"/>
                  </a:lnTo>
                  <a:cubicBezTo>
                    <a:pt x="12875" y="1543"/>
                    <a:pt x="12854" y="1536"/>
                    <a:pt x="12836" y="1521"/>
                  </a:cubicBezTo>
                  <a:cubicBezTo>
                    <a:pt x="12818" y="1505"/>
                    <a:pt x="12810" y="1481"/>
                    <a:pt x="12810" y="1446"/>
                  </a:cubicBezTo>
                  <a:lnTo>
                    <a:pt x="12810" y="124"/>
                  </a:lnTo>
                  <a:cubicBezTo>
                    <a:pt x="12810" y="90"/>
                    <a:pt x="12818" y="65"/>
                    <a:pt x="12836" y="50"/>
                  </a:cubicBezTo>
                  <a:cubicBezTo>
                    <a:pt x="12854" y="35"/>
                    <a:pt x="12875" y="27"/>
                    <a:pt x="12901" y="27"/>
                  </a:cubicBezTo>
                  <a:close/>
                  <a:moveTo>
                    <a:pt x="72" y="27"/>
                  </a:moveTo>
                  <a:lnTo>
                    <a:pt x="910" y="27"/>
                  </a:lnTo>
                  <a:cubicBezTo>
                    <a:pt x="942" y="27"/>
                    <a:pt x="965" y="35"/>
                    <a:pt x="981" y="52"/>
                  </a:cubicBezTo>
                  <a:cubicBezTo>
                    <a:pt x="996" y="68"/>
                    <a:pt x="1003" y="91"/>
                    <a:pt x="1003" y="121"/>
                  </a:cubicBezTo>
                  <a:lnTo>
                    <a:pt x="1003" y="178"/>
                  </a:lnTo>
                  <a:cubicBezTo>
                    <a:pt x="1003" y="199"/>
                    <a:pt x="1002" y="217"/>
                    <a:pt x="1000" y="233"/>
                  </a:cubicBezTo>
                  <a:cubicBezTo>
                    <a:pt x="998" y="248"/>
                    <a:pt x="995" y="263"/>
                    <a:pt x="990" y="277"/>
                  </a:cubicBezTo>
                  <a:cubicBezTo>
                    <a:pt x="985" y="292"/>
                    <a:pt x="978" y="307"/>
                    <a:pt x="969" y="322"/>
                  </a:cubicBezTo>
                  <a:cubicBezTo>
                    <a:pt x="961" y="337"/>
                    <a:pt x="950" y="355"/>
                    <a:pt x="937" y="376"/>
                  </a:cubicBezTo>
                  <a:lnTo>
                    <a:pt x="358" y="1296"/>
                  </a:lnTo>
                  <a:lnTo>
                    <a:pt x="992" y="1296"/>
                  </a:lnTo>
                  <a:cubicBezTo>
                    <a:pt x="1006" y="1296"/>
                    <a:pt x="1018" y="1306"/>
                    <a:pt x="1026" y="1324"/>
                  </a:cubicBezTo>
                  <a:cubicBezTo>
                    <a:pt x="1033" y="1343"/>
                    <a:pt x="1037" y="1376"/>
                    <a:pt x="1037" y="1422"/>
                  </a:cubicBezTo>
                  <a:cubicBezTo>
                    <a:pt x="1037" y="1444"/>
                    <a:pt x="1036" y="1463"/>
                    <a:pt x="1034" y="1479"/>
                  </a:cubicBezTo>
                  <a:cubicBezTo>
                    <a:pt x="1032" y="1495"/>
                    <a:pt x="1030" y="1507"/>
                    <a:pt x="1026" y="1517"/>
                  </a:cubicBezTo>
                  <a:cubicBezTo>
                    <a:pt x="1022" y="1527"/>
                    <a:pt x="1017" y="1534"/>
                    <a:pt x="1011" y="1538"/>
                  </a:cubicBezTo>
                  <a:cubicBezTo>
                    <a:pt x="1005" y="1542"/>
                    <a:pt x="999" y="1543"/>
                    <a:pt x="992" y="1543"/>
                  </a:cubicBezTo>
                  <a:lnTo>
                    <a:pt x="98" y="1543"/>
                  </a:lnTo>
                  <a:cubicBezTo>
                    <a:pt x="66" y="1543"/>
                    <a:pt x="42" y="1534"/>
                    <a:pt x="25" y="1517"/>
                  </a:cubicBezTo>
                  <a:cubicBezTo>
                    <a:pt x="9" y="1499"/>
                    <a:pt x="0" y="1472"/>
                    <a:pt x="0" y="1438"/>
                  </a:cubicBezTo>
                  <a:lnTo>
                    <a:pt x="0" y="1386"/>
                  </a:lnTo>
                  <a:cubicBezTo>
                    <a:pt x="0" y="1371"/>
                    <a:pt x="1" y="1357"/>
                    <a:pt x="3" y="1344"/>
                  </a:cubicBezTo>
                  <a:cubicBezTo>
                    <a:pt x="5" y="1331"/>
                    <a:pt x="8" y="1318"/>
                    <a:pt x="13" y="1304"/>
                  </a:cubicBezTo>
                  <a:cubicBezTo>
                    <a:pt x="18" y="1291"/>
                    <a:pt x="25" y="1277"/>
                    <a:pt x="34" y="1261"/>
                  </a:cubicBezTo>
                  <a:cubicBezTo>
                    <a:pt x="43" y="1245"/>
                    <a:pt x="54" y="1227"/>
                    <a:pt x="67" y="1205"/>
                  </a:cubicBezTo>
                  <a:lnTo>
                    <a:pt x="655" y="272"/>
                  </a:lnTo>
                  <a:lnTo>
                    <a:pt x="72" y="272"/>
                  </a:lnTo>
                  <a:cubicBezTo>
                    <a:pt x="62" y="272"/>
                    <a:pt x="54" y="270"/>
                    <a:pt x="48" y="266"/>
                  </a:cubicBezTo>
                  <a:cubicBezTo>
                    <a:pt x="41" y="261"/>
                    <a:pt x="36" y="254"/>
                    <a:pt x="31" y="245"/>
                  </a:cubicBezTo>
                  <a:cubicBezTo>
                    <a:pt x="27" y="236"/>
                    <a:pt x="24" y="223"/>
                    <a:pt x="22" y="208"/>
                  </a:cubicBezTo>
                  <a:cubicBezTo>
                    <a:pt x="20" y="192"/>
                    <a:pt x="19" y="173"/>
                    <a:pt x="19" y="151"/>
                  </a:cubicBezTo>
                  <a:cubicBezTo>
                    <a:pt x="19" y="128"/>
                    <a:pt x="20" y="108"/>
                    <a:pt x="22" y="92"/>
                  </a:cubicBezTo>
                  <a:cubicBezTo>
                    <a:pt x="24" y="76"/>
                    <a:pt x="27" y="63"/>
                    <a:pt x="31" y="53"/>
                  </a:cubicBezTo>
                  <a:cubicBezTo>
                    <a:pt x="36" y="44"/>
                    <a:pt x="41" y="37"/>
                    <a:pt x="48" y="33"/>
                  </a:cubicBezTo>
                  <a:cubicBezTo>
                    <a:pt x="54" y="29"/>
                    <a:pt x="62" y="27"/>
                    <a:pt x="72" y="27"/>
                  </a:cubicBezTo>
                  <a:close/>
                  <a:moveTo>
                    <a:pt x="16149" y="22"/>
                  </a:moveTo>
                  <a:cubicBezTo>
                    <a:pt x="16176" y="22"/>
                    <a:pt x="16198" y="23"/>
                    <a:pt x="16216" y="25"/>
                  </a:cubicBezTo>
                  <a:cubicBezTo>
                    <a:pt x="16234" y="27"/>
                    <a:pt x="16248" y="31"/>
                    <a:pt x="16258" y="35"/>
                  </a:cubicBezTo>
                  <a:cubicBezTo>
                    <a:pt x="16267" y="40"/>
                    <a:pt x="16274" y="45"/>
                    <a:pt x="16278" y="52"/>
                  </a:cubicBezTo>
                  <a:cubicBezTo>
                    <a:pt x="16282" y="58"/>
                    <a:pt x="16284" y="65"/>
                    <a:pt x="16284" y="73"/>
                  </a:cubicBezTo>
                  <a:lnTo>
                    <a:pt x="16284" y="1436"/>
                  </a:lnTo>
                  <a:cubicBezTo>
                    <a:pt x="16284" y="1454"/>
                    <a:pt x="16281" y="1470"/>
                    <a:pt x="16275" y="1484"/>
                  </a:cubicBezTo>
                  <a:cubicBezTo>
                    <a:pt x="16268" y="1498"/>
                    <a:pt x="16260" y="1509"/>
                    <a:pt x="16250" y="1519"/>
                  </a:cubicBezTo>
                  <a:cubicBezTo>
                    <a:pt x="16239" y="1528"/>
                    <a:pt x="16226" y="1535"/>
                    <a:pt x="16212" y="1539"/>
                  </a:cubicBezTo>
                  <a:cubicBezTo>
                    <a:pt x="16198" y="1544"/>
                    <a:pt x="16183" y="1546"/>
                    <a:pt x="16168" y="1546"/>
                  </a:cubicBezTo>
                  <a:lnTo>
                    <a:pt x="16037" y="1546"/>
                  </a:lnTo>
                  <a:cubicBezTo>
                    <a:pt x="16009" y="1546"/>
                    <a:pt x="15986" y="1543"/>
                    <a:pt x="15966" y="1538"/>
                  </a:cubicBezTo>
                  <a:cubicBezTo>
                    <a:pt x="15946" y="1532"/>
                    <a:pt x="15928" y="1522"/>
                    <a:pt x="15911" y="1508"/>
                  </a:cubicBezTo>
                  <a:cubicBezTo>
                    <a:pt x="15894" y="1493"/>
                    <a:pt x="15878" y="1474"/>
                    <a:pt x="15862" y="1449"/>
                  </a:cubicBezTo>
                  <a:cubicBezTo>
                    <a:pt x="15847" y="1425"/>
                    <a:pt x="15829" y="1393"/>
                    <a:pt x="15809" y="1354"/>
                  </a:cubicBezTo>
                  <a:lnTo>
                    <a:pt x="15432" y="645"/>
                  </a:lnTo>
                  <a:cubicBezTo>
                    <a:pt x="15410" y="602"/>
                    <a:pt x="15388" y="557"/>
                    <a:pt x="15365" y="508"/>
                  </a:cubicBezTo>
                  <a:cubicBezTo>
                    <a:pt x="15343" y="459"/>
                    <a:pt x="15322" y="412"/>
                    <a:pt x="15304" y="366"/>
                  </a:cubicBezTo>
                  <a:lnTo>
                    <a:pt x="15302" y="366"/>
                  </a:lnTo>
                  <a:cubicBezTo>
                    <a:pt x="15305" y="422"/>
                    <a:pt x="15308" y="478"/>
                    <a:pt x="15309" y="534"/>
                  </a:cubicBezTo>
                  <a:cubicBezTo>
                    <a:pt x="15311" y="590"/>
                    <a:pt x="15311" y="647"/>
                    <a:pt x="15311" y="707"/>
                  </a:cubicBezTo>
                  <a:lnTo>
                    <a:pt x="15311" y="1500"/>
                  </a:lnTo>
                  <a:cubicBezTo>
                    <a:pt x="15311" y="1508"/>
                    <a:pt x="15309" y="1515"/>
                    <a:pt x="15305" y="1521"/>
                  </a:cubicBezTo>
                  <a:cubicBezTo>
                    <a:pt x="15301" y="1527"/>
                    <a:pt x="15293" y="1533"/>
                    <a:pt x="15283" y="1537"/>
                  </a:cubicBezTo>
                  <a:cubicBezTo>
                    <a:pt x="15272" y="1541"/>
                    <a:pt x="15258" y="1545"/>
                    <a:pt x="15240" y="1547"/>
                  </a:cubicBezTo>
                  <a:cubicBezTo>
                    <a:pt x="15222" y="1549"/>
                    <a:pt x="15199" y="1551"/>
                    <a:pt x="15171" y="1551"/>
                  </a:cubicBezTo>
                  <a:cubicBezTo>
                    <a:pt x="15143" y="1551"/>
                    <a:pt x="15121" y="1549"/>
                    <a:pt x="15103" y="1547"/>
                  </a:cubicBezTo>
                  <a:cubicBezTo>
                    <a:pt x="15085" y="1545"/>
                    <a:pt x="15071" y="1541"/>
                    <a:pt x="15061" y="1537"/>
                  </a:cubicBezTo>
                  <a:cubicBezTo>
                    <a:pt x="15051" y="1533"/>
                    <a:pt x="15043" y="1527"/>
                    <a:pt x="15040" y="1521"/>
                  </a:cubicBezTo>
                  <a:cubicBezTo>
                    <a:pt x="15036" y="1515"/>
                    <a:pt x="15034" y="1508"/>
                    <a:pt x="15034" y="1500"/>
                  </a:cubicBezTo>
                  <a:lnTo>
                    <a:pt x="15034" y="137"/>
                  </a:lnTo>
                  <a:cubicBezTo>
                    <a:pt x="15034" y="101"/>
                    <a:pt x="15044" y="73"/>
                    <a:pt x="15066" y="55"/>
                  </a:cubicBezTo>
                  <a:cubicBezTo>
                    <a:pt x="15087" y="36"/>
                    <a:pt x="15114" y="27"/>
                    <a:pt x="15145" y="27"/>
                  </a:cubicBezTo>
                  <a:lnTo>
                    <a:pt x="15310" y="27"/>
                  </a:lnTo>
                  <a:cubicBezTo>
                    <a:pt x="15340" y="27"/>
                    <a:pt x="15365" y="30"/>
                    <a:pt x="15385" y="35"/>
                  </a:cubicBezTo>
                  <a:cubicBezTo>
                    <a:pt x="15406" y="40"/>
                    <a:pt x="15424" y="48"/>
                    <a:pt x="15440" y="60"/>
                  </a:cubicBezTo>
                  <a:cubicBezTo>
                    <a:pt x="15456" y="72"/>
                    <a:pt x="15471" y="88"/>
                    <a:pt x="15485" y="109"/>
                  </a:cubicBezTo>
                  <a:cubicBezTo>
                    <a:pt x="15499" y="129"/>
                    <a:pt x="15513" y="155"/>
                    <a:pt x="15528" y="185"/>
                  </a:cubicBezTo>
                  <a:lnTo>
                    <a:pt x="15824" y="740"/>
                  </a:lnTo>
                  <a:cubicBezTo>
                    <a:pt x="15841" y="773"/>
                    <a:pt x="15858" y="806"/>
                    <a:pt x="15875" y="839"/>
                  </a:cubicBezTo>
                  <a:cubicBezTo>
                    <a:pt x="15891" y="871"/>
                    <a:pt x="15908" y="903"/>
                    <a:pt x="15923" y="936"/>
                  </a:cubicBezTo>
                  <a:cubicBezTo>
                    <a:pt x="15939" y="968"/>
                    <a:pt x="15954" y="1000"/>
                    <a:pt x="15969" y="1031"/>
                  </a:cubicBezTo>
                  <a:cubicBezTo>
                    <a:pt x="15984" y="1063"/>
                    <a:pt x="15998" y="1094"/>
                    <a:pt x="16012" y="1125"/>
                  </a:cubicBezTo>
                  <a:lnTo>
                    <a:pt x="16013" y="1125"/>
                  </a:lnTo>
                  <a:cubicBezTo>
                    <a:pt x="16011" y="1070"/>
                    <a:pt x="16009" y="1013"/>
                    <a:pt x="16008" y="954"/>
                  </a:cubicBezTo>
                  <a:cubicBezTo>
                    <a:pt x="16007" y="895"/>
                    <a:pt x="16006" y="838"/>
                    <a:pt x="16006" y="784"/>
                  </a:cubicBezTo>
                  <a:lnTo>
                    <a:pt x="16006" y="73"/>
                  </a:lnTo>
                  <a:cubicBezTo>
                    <a:pt x="16006" y="65"/>
                    <a:pt x="16009" y="58"/>
                    <a:pt x="16013" y="52"/>
                  </a:cubicBezTo>
                  <a:cubicBezTo>
                    <a:pt x="16018" y="45"/>
                    <a:pt x="16026" y="40"/>
                    <a:pt x="16037" y="35"/>
                  </a:cubicBezTo>
                  <a:cubicBezTo>
                    <a:pt x="16048" y="31"/>
                    <a:pt x="16062" y="27"/>
                    <a:pt x="16080" y="25"/>
                  </a:cubicBezTo>
                  <a:cubicBezTo>
                    <a:pt x="16098" y="23"/>
                    <a:pt x="16121" y="22"/>
                    <a:pt x="16149" y="22"/>
                  </a:cubicBezTo>
                  <a:close/>
                  <a:moveTo>
                    <a:pt x="16803" y="20"/>
                  </a:moveTo>
                  <a:cubicBezTo>
                    <a:pt x="16833" y="20"/>
                    <a:pt x="16858" y="21"/>
                    <a:pt x="16877" y="24"/>
                  </a:cubicBezTo>
                  <a:cubicBezTo>
                    <a:pt x="16897" y="26"/>
                    <a:pt x="16912" y="29"/>
                    <a:pt x="16924" y="33"/>
                  </a:cubicBezTo>
                  <a:cubicBezTo>
                    <a:pt x="16936" y="37"/>
                    <a:pt x="16944" y="42"/>
                    <a:pt x="16949" y="48"/>
                  </a:cubicBezTo>
                  <a:cubicBezTo>
                    <a:pt x="16954" y="54"/>
                    <a:pt x="16957" y="61"/>
                    <a:pt x="16957" y="69"/>
                  </a:cubicBezTo>
                  <a:lnTo>
                    <a:pt x="16957" y="965"/>
                  </a:lnTo>
                  <a:cubicBezTo>
                    <a:pt x="16957" y="1025"/>
                    <a:pt x="16964" y="1077"/>
                    <a:pt x="16979" y="1121"/>
                  </a:cubicBezTo>
                  <a:cubicBezTo>
                    <a:pt x="16994" y="1165"/>
                    <a:pt x="17015" y="1202"/>
                    <a:pt x="17043" y="1231"/>
                  </a:cubicBezTo>
                  <a:cubicBezTo>
                    <a:pt x="17071" y="1259"/>
                    <a:pt x="17104" y="1281"/>
                    <a:pt x="17142" y="1296"/>
                  </a:cubicBezTo>
                  <a:cubicBezTo>
                    <a:pt x="17181" y="1310"/>
                    <a:pt x="17224" y="1317"/>
                    <a:pt x="17272" y="1317"/>
                  </a:cubicBezTo>
                  <a:cubicBezTo>
                    <a:pt x="17320" y="1317"/>
                    <a:pt x="17364" y="1310"/>
                    <a:pt x="17402" y="1295"/>
                  </a:cubicBezTo>
                  <a:cubicBezTo>
                    <a:pt x="17440" y="1280"/>
                    <a:pt x="17473" y="1259"/>
                    <a:pt x="17499" y="1230"/>
                  </a:cubicBezTo>
                  <a:cubicBezTo>
                    <a:pt x="17526" y="1201"/>
                    <a:pt x="17546" y="1166"/>
                    <a:pt x="17561" y="1125"/>
                  </a:cubicBezTo>
                  <a:cubicBezTo>
                    <a:pt x="17575" y="1083"/>
                    <a:pt x="17583" y="1035"/>
                    <a:pt x="17583" y="982"/>
                  </a:cubicBezTo>
                  <a:lnTo>
                    <a:pt x="17583" y="69"/>
                  </a:lnTo>
                  <a:cubicBezTo>
                    <a:pt x="17583" y="61"/>
                    <a:pt x="17585" y="54"/>
                    <a:pt x="17590" y="48"/>
                  </a:cubicBezTo>
                  <a:cubicBezTo>
                    <a:pt x="17594" y="42"/>
                    <a:pt x="17602" y="37"/>
                    <a:pt x="17614" y="33"/>
                  </a:cubicBezTo>
                  <a:cubicBezTo>
                    <a:pt x="17626" y="29"/>
                    <a:pt x="17642" y="26"/>
                    <a:pt x="17662" y="24"/>
                  </a:cubicBezTo>
                  <a:cubicBezTo>
                    <a:pt x="17682" y="21"/>
                    <a:pt x="17706" y="20"/>
                    <a:pt x="17736" y="20"/>
                  </a:cubicBezTo>
                  <a:cubicBezTo>
                    <a:pt x="17766" y="20"/>
                    <a:pt x="17790" y="21"/>
                    <a:pt x="17809" y="24"/>
                  </a:cubicBezTo>
                  <a:cubicBezTo>
                    <a:pt x="17828" y="26"/>
                    <a:pt x="17844" y="29"/>
                    <a:pt x="17856" y="33"/>
                  </a:cubicBezTo>
                  <a:cubicBezTo>
                    <a:pt x="17867" y="37"/>
                    <a:pt x="17875" y="42"/>
                    <a:pt x="17880" y="48"/>
                  </a:cubicBezTo>
                  <a:cubicBezTo>
                    <a:pt x="17885" y="54"/>
                    <a:pt x="17887" y="61"/>
                    <a:pt x="17887" y="69"/>
                  </a:cubicBezTo>
                  <a:lnTo>
                    <a:pt x="17887" y="979"/>
                  </a:lnTo>
                  <a:cubicBezTo>
                    <a:pt x="17887" y="1072"/>
                    <a:pt x="17874" y="1155"/>
                    <a:pt x="17846" y="1228"/>
                  </a:cubicBezTo>
                  <a:cubicBezTo>
                    <a:pt x="17819" y="1302"/>
                    <a:pt x="17779" y="1364"/>
                    <a:pt x="17725" y="1415"/>
                  </a:cubicBezTo>
                  <a:cubicBezTo>
                    <a:pt x="17672" y="1465"/>
                    <a:pt x="17607" y="1504"/>
                    <a:pt x="17529" y="1531"/>
                  </a:cubicBezTo>
                  <a:cubicBezTo>
                    <a:pt x="17450" y="1557"/>
                    <a:pt x="17361" y="1570"/>
                    <a:pt x="17259" y="1570"/>
                  </a:cubicBezTo>
                  <a:cubicBezTo>
                    <a:pt x="17164" y="1570"/>
                    <a:pt x="17078" y="1559"/>
                    <a:pt x="17002" y="1535"/>
                  </a:cubicBezTo>
                  <a:cubicBezTo>
                    <a:pt x="16927" y="1511"/>
                    <a:pt x="16863" y="1475"/>
                    <a:pt x="16810" y="1426"/>
                  </a:cubicBezTo>
                  <a:cubicBezTo>
                    <a:pt x="16758" y="1378"/>
                    <a:pt x="16718" y="1317"/>
                    <a:pt x="16690" y="1245"/>
                  </a:cubicBezTo>
                  <a:cubicBezTo>
                    <a:pt x="16662" y="1173"/>
                    <a:pt x="16649" y="1088"/>
                    <a:pt x="16649" y="992"/>
                  </a:cubicBezTo>
                  <a:lnTo>
                    <a:pt x="16649" y="69"/>
                  </a:lnTo>
                  <a:cubicBezTo>
                    <a:pt x="16649" y="61"/>
                    <a:pt x="16651" y="54"/>
                    <a:pt x="16656" y="48"/>
                  </a:cubicBezTo>
                  <a:cubicBezTo>
                    <a:pt x="16660" y="42"/>
                    <a:pt x="16669" y="37"/>
                    <a:pt x="16681" y="33"/>
                  </a:cubicBezTo>
                  <a:cubicBezTo>
                    <a:pt x="16693" y="29"/>
                    <a:pt x="16709" y="26"/>
                    <a:pt x="16728" y="24"/>
                  </a:cubicBezTo>
                  <a:cubicBezTo>
                    <a:pt x="16748" y="21"/>
                    <a:pt x="16773" y="20"/>
                    <a:pt x="16803" y="20"/>
                  </a:cubicBezTo>
                  <a:close/>
                  <a:moveTo>
                    <a:pt x="14508" y="20"/>
                  </a:moveTo>
                  <a:cubicBezTo>
                    <a:pt x="14539" y="20"/>
                    <a:pt x="14564" y="21"/>
                    <a:pt x="14583" y="24"/>
                  </a:cubicBezTo>
                  <a:cubicBezTo>
                    <a:pt x="14603" y="26"/>
                    <a:pt x="14619" y="29"/>
                    <a:pt x="14630" y="33"/>
                  </a:cubicBezTo>
                  <a:cubicBezTo>
                    <a:pt x="14642" y="37"/>
                    <a:pt x="14650" y="42"/>
                    <a:pt x="14655" y="48"/>
                  </a:cubicBezTo>
                  <a:cubicBezTo>
                    <a:pt x="14661" y="54"/>
                    <a:pt x="14663" y="61"/>
                    <a:pt x="14663" y="69"/>
                  </a:cubicBezTo>
                  <a:lnTo>
                    <a:pt x="14663" y="1501"/>
                  </a:lnTo>
                  <a:cubicBezTo>
                    <a:pt x="14663" y="1509"/>
                    <a:pt x="14661" y="1516"/>
                    <a:pt x="14655" y="1522"/>
                  </a:cubicBezTo>
                  <a:cubicBezTo>
                    <a:pt x="14650" y="1529"/>
                    <a:pt x="14642" y="1534"/>
                    <a:pt x="14630" y="1538"/>
                  </a:cubicBezTo>
                  <a:cubicBezTo>
                    <a:pt x="14619" y="1542"/>
                    <a:pt x="14603" y="1545"/>
                    <a:pt x="14583" y="1547"/>
                  </a:cubicBezTo>
                  <a:cubicBezTo>
                    <a:pt x="14564" y="1549"/>
                    <a:pt x="14539" y="1551"/>
                    <a:pt x="14508" y="1551"/>
                  </a:cubicBezTo>
                  <a:cubicBezTo>
                    <a:pt x="14479" y="1551"/>
                    <a:pt x="14454" y="1549"/>
                    <a:pt x="14434" y="1547"/>
                  </a:cubicBezTo>
                  <a:cubicBezTo>
                    <a:pt x="14414" y="1545"/>
                    <a:pt x="14398" y="1542"/>
                    <a:pt x="14387" y="1538"/>
                  </a:cubicBezTo>
                  <a:cubicBezTo>
                    <a:pt x="14375" y="1534"/>
                    <a:pt x="14366" y="1529"/>
                    <a:pt x="14361" y="1522"/>
                  </a:cubicBezTo>
                  <a:cubicBezTo>
                    <a:pt x="14356" y="1516"/>
                    <a:pt x="14354" y="1509"/>
                    <a:pt x="14354" y="1501"/>
                  </a:cubicBezTo>
                  <a:lnTo>
                    <a:pt x="14354" y="69"/>
                  </a:lnTo>
                  <a:cubicBezTo>
                    <a:pt x="14354" y="61"/>
                    <a:pt x="14356" y="54"/>
                    <a:pt x="14361" y="48"/>
                  </a:cubicBezTo>
                  <a:cubicBezTo>
                    <a:pt x="14366" y="42"/>
                    <a:pt x="14375" y="37"/>
                    <a:pt x="14387" y="33"/>
                  </a:cubicBezTo>
                  <a:cubicBezTo>
                    <a:pt x="14399" y="29"/>
                    <a:pt x="14415" y="26"/>
                    <a:pt x="14435" y="24"/>
                  </a:cubicBezTo>
                  <a:cubicBezTo>
                    <a:pt x="14454" y="21"/>
                    <a:pt x="14479" y="20"/>
                    <a:pt x="14508" y="20"/>
                  </a:cubicBezTo>
                  <a:close/>
                  <a:moveTo>
                    <a:pt x="1831" y="20"/>
                  </a:moveTo>
                  <a:cubicBezTo>
                    <a:pt x="1877" y="20"/>
                    <a:pt x="1914" y="21"/>
                    <a:pt x="1941" y="22"/>
                  </a:cubicBezTo>
                  <a:cubicBezTo>
                    <a:pt x="1969" y="23"/>
                    <a:pt x="1990" y="26"/>
                    <a:pt x="2005" y="30"/>
                  </a:cubicBezTo>
                  <a:cubicBezTo>
                    <a:pt x="2021" y="34"/>
                    <a:pt x="2032" y="41"/>
                    <a:pt x="2038" y="49"/>
                  </a:cubicBezTo>
                  <a:cubicBezTo>
                    <a:pt x="2045" y="58"/>
                    <a:pt x="2050" y="70"/>
                    <a:pt x="2055" y="84"/>
                  </a:cubicBezTo>
                  <a:lnTo>
                    <a:pt x="2524" y="1429"/>
                  </a:lnTo>
                  <a:cubicBezTo>
                    <a:pt x="2533" y="1457"/>
                    <a:pt x="2539" y="1479"/>
                    <a:pt x="2541" y="1495"/>
                  </a:cubicBezTo>
                  <a:cubicBezTo>
                    <a:pt x="2544" y="1512"/>
                    <a:pt x="2541" y="1524"/>
                    <a:pt x="2532" y="1532"/>
                  </a:cubicBezTo>
                  <a:cubicBezTo>
                    <a:pt x="2524" y="1541"/>
                    <a:pt x="2508" y="1546"/>
                    <a:pt x="2486" y="1548"/>
                  </a:cubicBezTo>
                  <a:cubicBezTo>
                    <a:pt x="2465" y="1550"/>
                    <a:pt x="2434" y="1551"/>
                    <a:pt x="2396" y="1551"/>
                  </a:cubicBezTo>
                  <a:cubicBezTo>
                    <a:pt x="2356" y="1551"/>
                    <a:pt x="2325" y="1550"/>
                    <a:pt x="2303" y="1549"/>
                  </a:cubicBezTo>
                  <a:cubicBezTo>
                    <a:pt x="2281" y="1548"/>
                    <a:pt x="2264" y="1545"/>
                    <a:pt x="2252" y="1542"/>
                  </a:cubicBezTo>
                  <a:cubicBezTo>
                    <a:pt x="2240" y="1538"/>
                    <a:pt x="2232" y="1533"/>
                    <a:pt x="2227" y="1527"/>
                  </a:cubicBezTo>
                  <a:cubicBezTo>
                    <a:pt x="2223" y="1521"/>
                    <a:pt x="2219" y="1513"/>
                    <a:pt x="2216" y="1502"/>
                  </a:cubicBezTo>
                  <a:lnTo>
                    <a:pt x="2114" y="1198"/>
                  </a:lnTo>
                  <a:lnTo>
                    <a:pt x="1544" y="1198"/>
                  </a:lnTo>
                  <a:lnTo>
                    <a:pt x="1448" y="1494"/>
                  </a:lnTo>
                  <a:cubicBezTo>
                    <a:pt x="1445" y="1505"/>
                    <a:pt x="1441" y="1514"/>
                    <a:pt x="1436" y="1522"/>
                  </a:cubicBezTo>
                  <a:cubicBezTo>
                    <a:pt x="1431" y="1529"/>
                    <a:pt x="1423" y="1535"/>
                    <a:pt x="1411" y="1539"/>
                  </a:cubicBezTo>
                  <a:cubicBezTo>
                    <a:pt x="1400" y="1544"/>
                    <a:pt x="1384" y="1547"/>
                    <a:pt x="1363" y="1548"/>
                  </a:cubicBezTo>
                  <a:cubicBezTo>
                    <a:pt x="1342" y="1550"/>
                    <a:pt x="1315" y="1551"/>
                    <a:pt x="1282" y="1551"/>
                  </a:cubicBezTo>
                  <a:cubicBezTo>
                    <a:pt x="1246" y="1551"/>
                    <a:pt x="1218" y="1549"/>
                    <a:pt x="1197" y="1547"/>
                  </a:cubicBezTo>
                  <a:cubicBezTo>
                    <a:pt x="1177" y="1545"/>
                    <a:pt x="1163" y="1539"/>
                    <a:pt x="1155" y="1530"/>
                  </a:cubicBezTo>
                  <a:cubicBezTo>
                    <a:pt x="1147" y="1521"/>
                    <a:pt x="1145" y="1508"/>
                    <a:pt x="1147" y="1492"/>
                  </a:cubicBezTo>
                  <a:cubicBezTo>
                    <a:pt x="1149" y="1476"/>
                    <a:pt x="1155" y="1454"/>
                    <a:pt x="1165" y="1426"/>
                  </a:cubicBezTo>
                  <a:lnTo>
                    <a:pt x="1632" y="81"/>
                  </a:lnTo>
                  <a:cubicBezTo>
                    <a:pt x="1637" y="68"/>
                    <a:pt x="1642" y="57"/>
                    <a:pt x="1649" y="49"/>
                  </a:cubicBezTo>
                  <a:cubicBezTo>
                    <a:pt x="1655" y="41"/>
                    <a:pt x="1665" y="34"/>
                    <a:pt x="1678" y="30"/>
                  </a:cubicBezTo>
                  <a:cubicBezTo>
                    <a:pt x="1692" y="26"/>
                    <a:pt x="1711" y="23"/>
                    <a:pt x="1735" y="22"/>
                  </a:cubicBezTo>
                  <a:cubicBezTo>
                    <a:pt x="1759" y="21"/>
                    <a:pt x="1791" y="20"/>
                    <a:pt x="1831" y="20"/>
                  </a:cubicBezTo>
                  <a:close/>
                  <a:moveTo>
                    <a:pt x="10304" y="1"/>
                  </a:moveTo>
                  <a:cubicBezTo>
                    <a:pt x="10369" y="1"/>
                    <a:pt x="10429" y="6"/>
                    <a:pt x="10483" y="15"/>
                  </a:cubicBezTo>
                  <a:cubicBezTo>
                    <a:pt x="10537" y="24"/>
                    <a:pt x="10584" y="35"/>
                    <a:pt x="10624" y="48"/>
                  </a:cubicBezTo>
                  <a:cubicBezTo>
                    <a:pt x="10665" y="60"/>
                    <a:pt x="10698" y="74"/>
                    <a:pt x="10725" y="89"/>
                  </a:cubicBezTo>
                  <a:cubicBezTo>
                    <a:pt x="10751" y="104"/>
                    <a:pt x="10770" y="117"/>
                    <a:pt x="10780" y="128"/>
                  </a:cubicBezTo>
                  <a:cubicBezTo>
                    <a:pt x="10791" y="139"/>
                    <a:pt x="10798" y="154"/>
                    <a:pt x="10803" y="174"/>
                  </a:cubicBezTo>
                  <a:cubicBezTo>
                    <a:pt x="10808" y="194"/>
                    <a:pt x="10810" y="224"/>
                    <a:pt x="10810" y="263"/>
                  </a:cubicBezTo>
                  <a:cubicBezTo>
                    <a:pt x="10810" y="285"/>
                    <a:pt x="10809" y="305"/>
                    <a:pt x="10807" y="321"/>
                  </a:cubicBezTo>
                  <a:cubicBezTo>
                    <a:pt x="10805" y="338"/>
                    <a:pt x="10802" y="351"/>
                    <a:pt x="10799" y="360"/>
                  </a:cubicBezTo>
                  <a:cubicBezTo>
                    <a:pt x="10795" y="370"/>
                    <a:pt x="10791" y="377"/>
                    <a:pt x="10786" y="381"/>
                  </a:cubicBezTo>
                  <a:cubicBezTo>
                    <a:pt x="10781" y="385"/>
                    <a:pt x="10775" y="387"/>
                    <a:pt x="10768" y="387"/>
                  </a:cubicBezTo>
                  <a:cubicBezTo>
                    <a:pt x="10758" y="387"/>
                    <a:pt x="10741" y="380"/>
                    <a:pt x="10719" y="366"/>
                  </a:cubicBezTo>
                  <a:cubicBezTo>
                    <a:pt x="10696" y="352"/>
                    <a:pt x="10666" y="336"/>
                    <a:pt x="10628" y="320"/>
                  </a:cubicBezTo>
                  <a:cubicBezTo>
                    <a:pt x="10591" y="304"/>
                    <a:pt x="10546" y="288"/>
                    <a:pt x="10494" y="274"/>
                  </a:cubicBezTo>
                  <a:cubicBezTo>
                    <a:pt x="10442" y="260"/>
                    <a:pt x="10382" y="253"/>
                    <a:pt x="10313" y="253"/>
                  </a:cubicBezTo>
                  <a:cubicBezTo>
                    <a:pt x="10240" y="253"/>
                    <a:pt x="10173" y="266"/>
                    <a:pt x="10114" y="291"/>
                  </a:cubicBezTo>
                  <a:cubicBezTo>
                    <a:pt x="10055" y="317"/>
                    <a:pt x="10004" y="353"/>
                    <a:pt x="9962" y="399"/>
                  </a:cubicBezTo>
                  <a:cubicBezTo>
                    <a:pt x="9919" y="446"/>
                    <a:pt x="9887" y="501"/>
                    <a:pt x="9864" y="567"/>
                  </a:cubicBezTo>
                  <a:cubicBezTo>
                    <a:pt x="9842" y="632"/>
                    <a:pt x="9830" y="704"/>
                    <a:pt x="9830" y="783"/>
                  </a:cubicBezTo>
                  <a:cubicBezTo>
                    <a:pt x="9830" y="870"/>
                    <a:pt x="9842" y="946"/>
                    <a:pt x="9865" y="1012"/>
                  </a:cubicBezTo>
                  <a:cubicBezTo>
                    <a:pt x="9888" y="1078"/>
                    <a:pt x="9920" y="1133"/>
                    <a:pt x="9962" y="1178"/>
                  </a:cubicBezTo>
                  <a:cubicBezTo>
                    <a:pt x="10003" y="1222"/>
                    <a:pt x="10053" y="1256"/>
                    <a:pt x="10111" y="1279"/>
                  </a:cubicBezTo>
                  <a:cubicBezTo>
                    <a:pt x="10169" y="1301"/>
                    <a:pt x="10234" y="1313"/>
                    <a:pt x="10304" y="1313"/>
                  </a:cubicBezTo>
                  <a:cubicBezTo>
                    <a:pt x="10338" y="1313"/>
                    <a:pt x="10372" y="1309"/>
                    <a:pt x="10406" y="1301"/>
                  </a:cubicBezTo>
                  <a:cubicBezTo>
                    <a:pt x="10439" y="1293"/>
                    <a:pt x="10471" y="1281"/>
                    <a:pt x="10500" y="1266"/>
                  </a:cubicBezTo>
                  <a:lnTo>
                    <a:pt x="10500" y="914"/>
                  </a:lnTo>
                  <a:lnTo>
                    <a:pt x="10212" y="914"/>
                  </a:lnTo>
                  <a:cubicBezTo>
                    <a:pt x="10198" y="914"/>
                    <a:pt x="10187" y="905"/>
                    <a:pt x="10180" y="888"/>
                  </a:cubicBezTo>
                  <a:cubicBezTo>
                    <a:pt x="10172" y="870"/>
                    <a:pt x="10168" y="840"/>
                    <a:pt x="10168" y="798"/>
                  </a:cubicBezTo>
                  <a:cubicBezTo>
                    <a:pt x="10168" y="776"/>
                    <a:pt x="10169" y="758"/>
                    <a:pt x="10171" y="743"/>
                  </a:cubicBezTo>
                  <a:cubicBezTo>
                    <a:pt x="10173" y="728"/>
                    <a:pt x="10176" y="716"/>
                    <a:pt x="10180" y="707"/>
                  </a:cubicBezTo>
                  <a:cubicBezTo>
                    <a:pt x="10184" y="698"/>
                    <a:pt x="10188" y="692"/>
                    <a:pt x="10194" y="687"/>
                  </a:cubicBezTo>
                  <a:cubicBezTo>
                    <a:pt x="10199" y="683"/>
                    <a:pt x="10205" y="681"/>
                    <a:pt x="10212" y="681"/>
                  </a:cubicBezTo>
                  <a:lnTo>
                    <a:pt x="10725" y="681"/>
                  </a:lnTo>
                  <a:cubicBezTo>
                    <a:pt x="10737" y="681"/>
                    <a:pt x="10748" y="683"/>
                    <a:pt x="10758" y="687"/>
                  </a:cubicBezTo>
                  <a:cubicBezTo>
                    <a:pt x="10768" y="692"/>
                    <a:pt x="10776" y="698"/>
                    <a:pt x="10784" y="707"/>
                  </a:cubicBezTo>
                  <a:cubicBezTo>
                    <a:pt x="10791" y="715"/>
                    <a:pt x="10797" y="726"/>
                    <a:pt x="10801" y="738"/>
                  </a:cubicBezTo>
                  <a:cubicBezTo>
                    <a:pt x="10805" y="750"/>
                    <a:pt x="10807" y="764"/>
                    <a:pt x="10807" y="779"/>
                  </a:cubicBezTo>
                  <a:lnTo>
                    <a:pt x="10807" y="1383"/>
                  </a:lnTo>
                  <a:cubicBezTo>
                    <a:pt x="10807" y="1406"/>
                    <a:pt x="10802" y="1427"/>
                    <a:pt x="10794" y="1444"/>
                  </a:cubicBezTo>
                  <a:cubicBezTo>
                    <a:pt x="10786" y="1462"/>
                    <a:pt x="10769" y="1476"/>
                    <a:pt x="10744" y="1486"/>
                  </a:cubicBezTo>
                  <a:cubicBezTo>
                    <a:pt x="10719" y="1496"/>
                    <a:pt x="10687" y="1507"/>
                    <a:pt x="10650" y="1518"/>
                  </a:cubicBezTo>
                  <a:cubicBezTo>
                    <a:pt x="10612" y="1529"/>
                    <a:pt x="10573" y="1538"/>
                    <a:pt x="10533" y="1546"/>
                  </a:cubicBezTo>
                  <a:cubicBezTo>
                    <a:pt x="10493" y="1554"/>
                    <a:pt x="10452" y="1559"/>
                    <a:pt x="10411" y="1563"/>
                  </a:cubicBezTo>
                  <a:cubicBezTo>
                    <a:pt x="10370" y="1567"/>
                    <a:pt x="10329" y="1569"/>
                    <a:pt x="10287" y="1569"/>
                  </a:cubicBezTo>
                  <a:cubicBezTo>
                    <a:pt x="10166" y="1569"/>
                    <a:pt x="10058" y="1552"/>
                    <a:pt x="9962" y="1517"/>
                  </a:cubicBezTo>
                  <a:cubicBezTo>
                    <a:pt x="9867" y="1482"/>
                    <a:pt x="9786" y="1432"/>
                    <a:pt x="9719" y="1366"/>
                  </a:cubicBezTo>
                  <a:cubicBezTo>
                    <a:pt x="9653" y="1300"/>
                    <a:pt x="9602" y="1219"/>
                    <a:pt x="9567" y="1125"/>
                  </a:cubicBezTo>
                  <a:cubicBezTo>
                    <a:pt x="9532" y="1030"/>
                    <a:pt x="9514" y="922"/>
                    <a:pt x="9514" y="802"/>
                  </a:cubicBezTo>
                  <a:cubicBezTo>
                    <a:pt x="9514" y="677"/>
                    <a:pt x="9533" y="566"/>
                    <a:pt x="9570" y="467"/>
                  </a:cubicBezTo>
                  <a:cubicBezTo>
                    <a:pt x="9608" y="368"/>
                    <a:pt x="9661" y="284"/>
                    <a:pt x="9730" y="215"/>
                  </a:cubicBezTo>
                  <a:cubicBezTo>
                    <a:pt x="9798" y="146"/>
                    <a:pt x="9881" y="93"/>
                    <a:pt x="9979" y="56"/>
                  </a:cubicBezTo>
                  <a:cubicBezTo>
                    <a:pt x="10076" y="20"/>
                    <a:pt x="10184" y="1"/>
                    <a:pt x="10304" y="1"/>
                  </a:cubicBezTo>
                  <a:close/>
                  <a:moveTo>
                    <a:pt x="7680" y="1"/>
                  </a:moveTo>
                  <a:cubicBezTo>
                    <a:pt x="7710" y="1"/>
                    <a:pt x="7740" y="3"/>
                    <a:pt x="7770" y="7"/>
                  </a:cubicBezTo>
                  <a:cubicBezTo>
                    <a:pt x="7800" y="10"/>
                    <a:pt x="7828" y="15"/>
                    <a:pt x="7854" y="20"/>
                  </a:cubicBezTo>
                  <a:cubicBezTo>
                    <a:pt x="7879" y="26"/>
                    <a:pt x="7901" y="32"/>
                    <a:pt x="7919" y="39"/>
                  </a:cubicBezTo>
                  <a:cubicBezTo>
                    <a:pt x="7937" y="46"/>
                    <a:pt x="7949" y="52"/>
                    <a:pt x="7955" y="57"/>
                  </a:cubicBezTo>
                  <a:cubicBezTo>
                    <a:pt x="7961" y="62"/>
                    <a:pt x="7965" y="68"/>
                    <a:pt x="7968" y="74"/>
                  </a:cubicBezTo>
                  <a:cubicBezTo>
                    <a:pt x="7972" y="80"/>
                    <a:pt x="7974" y="87"/>
                    <a:pt x="7976" y="94"/>
                  </a:cubicBezTo>
                  <a:cubicBezTo>
                    <a:pt x="7978" y="102"/>
                    <a:pt x="7979" y="111"/>
                    <a:pt x="7980" y="122"/>
                  </a:cubicBezTo>
                  <a:cubicBezTo>
                    <a:pt x="7981" y="133"/>
                    <a:pt x="7981" y="146"/>
                    <a:pt x="7981" y="162"/>
                  </a:cubicBezTo>
                  <a:cubicBezTo>
                    <a:pt x="7981" y="186"/>
                    <a:pt x="7981" y="206"/>
                    <a:pt x="7980" y="222"/>
                  </a:cubicBezTo>
                  <a:cubicBezTo>
                    <a:pt x="7978" y="238"/>
                    <a:pt x="7976" y="251"/>
                    <a:pt x="7973" y="260"/>
                  </a:cubicBezTo>
                  <a:cubicBezTo>
                    <a:pt x="7970" y="269"/>
                    <a:pt x="7966" y="275"/>
                    <a:pt x="7960" y="279"/>
                  </a:cubicBezTo>
                  <a:cubicBezTo>
                    <a:pt x="7955" y="283"/>
                    <a:pt x="7948" y="285"/>
                    <a:pt x="7940" y="285"/>
                  </a:cubicBezTo>
                  <a:cubicBezTo>
                    <a:pt x="7931" y="285"/>
                    <a:pt x="7919" y="282"/>
                    <a:pt x="7904" y="277"/>
                  </a:cubicBezTo>
                  <a:cubicBezTo>
                    <a:pt x="7889" y="272"/>
                    <a:pt x="7871" y="267"/>
                    <a:pt x="7850" y="260"/>
                  </a:cubicBezTo>
                  <a:cubicBezTo>
                    <a:pt x="7829" y="254"/>
                    <a:pt x="7804" y="249"/>
                    <a:pt x="7776" y="244"/>
                  </a:cubicBezTo>
                  <a:cubicBezTo>
                    <a:pt x="7747" y="239"/>
                    <a:pt x="7714" y="237"/>
                    <a:pt x="7677" y="237"/>
                  </a:cubicBezTo>
                  <a:cubicBezTo>
                    <a:pt x="7613" y="237"/>
                    <a:pt x="7560" y="249"/>
                    <a:pt x="7516" y="272"/>
                  </a:cubicBezTo>
                  <a:cubicBezTo>
                    <a:pt x="7472" y="295"/>
                    <a:pt x="7437" y="327"/>
                    <a:pt x="7409" y="367"/>
                  </a:cubicBezTo>
                  <a:cubicBezTo>
                    <a:pt x="7382" y="408"/>
                    <a:pt x="7362" y="454"/>
                    <a:pt x="7350" y="508"/>
                  </a:cubicBezTo>
                  <a:cubicBezTo>
                    <a:pt x="7337" y="561"/>
                    <a:pt x="7331" y="617"/>
                    <a:pt x="7330" y="676"/>
                  </a:cubicBezTo>
                  <a:cubicBezTo>
                    <a:pt x="7347" y="665"/>
                    <a:pt x="7367" y="654"/>
                    <a:pt x="7389" y="643"/>
                  </a:cubicBezTo>
                  <a:cubicBezTo>
                    <a:pt x="7411" y="633"/>
                    <a:pt x="7435" y="623"/>
                    <a:pt x="7462" y="615"/>
                  </a:cubicBezTo>
                  <a:cubicBezTo>
                    <a:pt x="7488" y="608"/>
                    <a:pt x="7516" y="601"/>
                    <a:pt x="7547" y="596"/>
                  </a:cubicBezTo>
                  <a:cubicBezTo>
                    <a:pt x="7577" y="591"/>
                    <a:pt x="7609" y="588"/>
                    <a:pt x="7644" y="588"/>
                  </a:cubicBezTo>
                  <a:cubicBezTo>
                    <a:pt x="7720" y="588"/>
                    <a:pt x="7786" y="599"/>
                    <a:pt x="7841" y="620"/>
                  </a:cubicBezTo>
                  <a:cubicBezTo>
                    <a:pt x="7895" y="641"/>
                    <a:pt x="7940" y="671"/>
                    <a:pt x="7975" y="710"/>
                  </a:cubicBezTo>
                  <a:cubicBezTo>
                    <a:pt x="8010" y="749"/>
                    <a:pt x="8035" y="797"/>
                    <a:pt x="8052" y="852"/>
                  </a:cubicBezTo>
                  <a:cubicBezTo>
                    <a:pt x="8068" y="908"/>
                    <a:pt x="8076" y="969"/>
                    <a:pt x="8076" y="1037"/>
                  </a:cubicBezTo>
                  <a:cubicBezTo>
                    <a:pt x="8076" y="1114"/>
                    <a:pt x="8065" y="1185"/>
                    <a:pt x="8041" y="1250"/>
                  </a:cubicBezTo>
                  <a:cubicBezTo>
                    <a:pt x="8018" y="1315"/>
                    <a:pt x="7983" y="1371"/>
                    <a:pt x="7938" y="1419"/>
                  </a:cubicBezTo>
                  <a:cubicBezTo>
                    <a:pt x="7893" y="1466"/>
                    <a:pt x="7837" y="1503"/>
                    <a:pt x="7770" y="1530"/>
                  </a:cubicBezTo>
                  <a:cubicBezTo>
                    <a:pt x="7704" y="1557"/>
                    <a:pt x="7627" y="1570"/>
                    <a:pt x="7541" y="1570"/>
                  </a:cubicBezTo>
                  <a:cubicBezTo>
                    <a:pt x="7470" y="1570"/>
                    <a:pt x="7409" y="1562"/>
                    <a:pt x="7357" y="1546"/>
                  </a:cubicBezTo>
                  <a:cubicBezTo>
                    <a:pt x="7304" y="1530"/>
                    <a:pt x="7259" y="1507"/>
                    <a:pt x="7221" y="1477"/>
                  </a:cubicBezTo>
                  <a:cubicBezTo>
                    <a:pt x="7182" y="1447"/>
                    <a:pt x="7151" y="1411"/>
                    <a:pt x="7127" y="1368"/>
                  </a:cubicBezTo>
                  <a:cubicBezTo>
                    <a:pt x="7103" y="1325"/>
                    <a:pt x="7083" y="1276"/>
                    <a:pt x="7069" y="1222"/>
                  </a:cubicBezTo>
                  <a:cubicBezTo>
                    <a:pt x="7055" y="1168"/>
                    <a:pt x="7045" y="1110"/>
                    <a:pt x="7039" y="1047"/>
                  </a:cubicBezTo>
                  <a:cubicBezTo>
                    <a:pt x="7034" y="983"/>
                    <a:pt x="7031" y="916"/>
                    <a:pt x="7031" y="845"/>
                  </a:cubicBezTo>
                  <a:cubicBezTo>
                    <a:pt x="7031" y="786"/>
                    <a:pt x="7034" y="724"/>
                    <a:pt x="7040" y="659"/>
                  </a:cubicBezTo>
                  <a:cubicBezTo>
                    <a:pt x="7046" y="594"/>
                    <a:pt x="7057" y="530"/>
                    <a:pt x="7074" y="468"/>
                  </a:cubicBezTo>
                  <a:cubicBezTo>
                    <a:pt x="7090" y="405"/>
                    <a:pt x="7114" y="346"/>
                    <a:pt x="7145" y="289"/>
                  </a:cubicBezTo>
                  <a:cubicBezTo>
                    <a:pt x="7175" y="232"/>
                    <a:pt x="7214" y="183"/>
                    <a:pt x="7262" y="140"/>
                  </a:cubicBezTo>
                  <a:cubicBezTo>
                    <a:pt x="7310" y="98"/>
                    <a:pt x="7369" y="64"/>
                    <a:pt x="7437" y="39"/>
                  </a:cubicBezTo>
                  <a:cubicBezTo>
                    <a:pt x="7505" y="14"/>
                    <a:pt x="7586" y="1"/>
                    <a:pt x="7680" y="1"/>
                  </a:cubicBezTo>
                  <a:close/>
                  <a:moveTo>
                    <a:pt x="11815" y="0"/>
                  </a:moveTo>
                  <a:cubicBezTo>
                    <a:pt x="11929" y="0"/>
                    <a:pt x="12031" y="15"/>
                    <a:pt x="12119" y="46"/>
                  </a:cubicBezTo>
                  <a:cubicBezTo>
                    <a:pt x="12207" y="76"/>
                    <a:pt x="12280" y="123"/>
                    <a:pt x="12339" y="186"/>
                  </a:cubicBezTo>
                  <a:cubicBezTo>
                    <a:pt x="12398" y="250"/>
                    <a:pt x="12443" y="330"/>
                    <a:pt x="12473" y="426"/>
                  </a:cubicBezTo>
                  <a:cubicBezTo>
                    <a:pt x="12503" y="523"/>
                    <a:pt x="12518" y="636"/>
                    <a:pt x="12518" y="768"/>
                  </a:cubicBezTo>
                  <a:cubicBezTo>
                    <a:pt x="12518" y="893"/>
                    <a:pt x="12502" y="1006"/>
                    <a:pt x="12471" y="1105"/>
                  </a:cubicBezTo>
                  <a:cubicBezTo>
                    <a:pt x="12440" y="1204"/>
                    <a:pt x="12393" y="1289"/>
                    <a:pt x="12331" y="1358"/>
                  </a:cubicBezTo>
                  <a:cubicBezTo>
                    <a:pt x="12270" y="1427"/>
                    <a:pt x="12193" y="1480"/>
                    <a:pt x="12102" y="1516"/>
                  </a:cubicBezTo>
                  <a:cubicBezTo>
                    <a:pt x="12011" y="1552"/>
                    <a:pt x="11906" y="1570"/>
                    <a:pt x="11787" y="1570"/>
                  </a:cubicBezTo>
                  <a:cubicBezTo>
                    <a:pt x="11669" y="1570"/>
                    <a:pt x="11566" y="1555"/>
                    <a:pt x="11478" y="1524"/>
                  </a:cubicBezTo>
                  <a:cubicBezTo>
                    <a:pt x="11390" y="1493"/>
                    <a:pt x="11317" y="1446"/>
                    <a:pt x="11258" y="1383"/>
                  </a:cubicBezTo>
                  <a:cubicBezTo>
                    <a:pt x="11199" y="1320"/>
                    <a:pt x="11155" y="1239"/>
                    <a:pt x="11126" y="1142"/>
                  </a:cubicBezTo>
                  <a:cubicBezTo>
                    <a:pt x="11097" y="1044"/>
                    <a:pt x="11082" y="928"/>
                    <a:pt x="11082" y="795"/>
                  </a:cubicBezTo>
                  <a:cubicBezTo>
                    <a:pt x="11082" y="672"/>
                    <a:pt x="11098" y="562"/>
                    <a:pt x="11129" y="464"/>
                  </a:cubicBezTo>
                  <a:cubicBezTo>
                    <a:pt x="11160" y="366"/>
                    <a:pt x="11207" y="282"/>
                    <a:pt x="11269" y="213"/>
                  </a:cubicBezTo>
                  <a:cubicBezTo>
                    <a:pt x="11330" y="145"/>
                    <a:pt x="11407" y="92"/>
                    <a:pt x="11498" y="55"/>
                  </a:cubicBezTo>
                  <a:cubicBezTo>
                    <a:pt x="11589" y="18"/>
                    <a:pt x="11694" y="0"/>
                    <a:pt x="11815" y="0"/>
                  </a:cubicBezTo>
                  <a:close/>
                  <a:moveTo>
                    <a:pt x="6266" y="0"/>
                  </a:moveTo>
                  <a:cubicBezTo>
                    <a:pt x="6345" y="0"/>
                    <a:pt x="6414" y="10"/>
                    <a:pt x="6473" y="30"/>
                  </a:cubicBezTo>
                  <a:cubicBezTo>
                    <a:pt x="6532" y="50"/>
                    <a:pt x="6581" y="78"/>
                    <a:pt x="6620" y="113"/>
                  </a:cubicBezTo>
                  <a:cubicBezTo>
                    <a:pt x="6659" y="149"/>
                    <a:pt x="6688" y="191"/>
                    <a:pt x="6707" y="240"/>
                  </a:cubicBezTo>
                  <a:cubicBezTo>
                    <a:pt x="6726" y="289"/>
                    <a:pt x="6736" y="341"/>
                    <a:pt x="6736" y="397"/>
                  </a:cubicBezTo>
                  <a:cubicBezTo>
                    <a:pt x="6736" y="447"/>
                    <a:pt x="6731" y="495"/>
                    <a:pt x="6722" y="543"/>
                  </a:cubicBezTo>
                  <a:cubicBezTo>
                    <a:pt x="6712" y="590"/>
                    <a:pt x="6693" y="642"/>
                    <a:pt x="6663" y="697"/>
                  </a:cubicBezTo>
                  <a:cubicBezTo>
                    <a:pt x="6634" y="752"/>
                    <a:pt x="6592" y="813"/>
                    <a:pt x="6538" y="880"/>
                  </a:cubicBezTo>
                  <a:cubicBezTo>
                    <a:pt x="6484" y="946"/>
                    <a:pt x="6412" y="1024"/>
                    <a:pt x="6323" y="1112"/>
                  </a:cubicBezTo>
                  <a:lnTo>
                    <a:pt x="6146" y="1294"/>
                  </a:lnTo>
                  <a:lnTo>
                    <a:pt x="6744" y="1294"/>
                  </a:lnTo>
                  <a:cubicBezTo>
                    <a:pt x="6752" y="1294"/>
                    <a:pt x="6759" y="1296"/>
                    <a:pt x="6766" y="1301"/>
                  </a:cubicBezTo>
                  <a:cubicBezTo>
                    <a:pt x="6772" y="1306"/>
                    <a:pt x="6778" y="1313"/>
                    <a:pt x="6783" y="1323"/>
                  </a:cubicBezTo>
                  <a:cubicBezTo>
                    <a:pt x="6787" y="1332"/>
                    <a:pt x="6791" y="1345"/>
                    <a:pt x="6793" y="1361"/>
                  </a:cubicBezTo>
                  <a:cubicBezTo>
                    <a:pt x="6796" y="1377"/>
                    <a:pt x="6797" y="1396"/>
                    <a:pt x="6797" y="1418"/>
                  </a:cubicBezTo>
                  <a:cubicBezTo>
                    <a:pt x="6797" y="1441"/>
                    <a:pt x="6796" y="1460"/>
                    <a:pt x="6794" y="1476"/>
                  </a:cubicBezTo>
                  <a:cubicBezTo>
                    <a:pt x="6792" y="1492"/>
                    <a:pt x="6789" y="1505"/>
                    <a:pt x="6785" y="1515"/>
                  </a:cubicBezTo>
                  <a:cubicBezTo>
                    <a:pt x="6781" y="1526"/>
                    <a:pt x="6776" y="1533"/>
                    <a:pt x="6770" y="1537"/>
                  </a:cubicBezTo>
                  <a:cubicBezTo>
                    <a:pt x="6764" y="1541"/>
                    <a:pt x="6757" y="1543"/>
                    <a:pt x="6749" y="1543"/>
                  </a:cubicBezTo>
                  <a:lnTo>
                    <a:pt x="5877" y="1543"/>
                  </a:lnTo>
                  <a:cubicBezTo>
                    <a:pt x="5860" y="1543"/>
                    <a:pt x="5845" y="1542"/>
                    <a:pt x="5832" y="1539"/>
                  </a:cubicBezTo>
                  <a:cubicBezTo>
                    <a:pt x="5820" y="1536"/>
                    <a:pt x="5810" y="1530"/>
                    <a:pt x="5802" y="1521"/>
                  </a:cubicBezTo>
                  <a:cubicBezTo>
                    <a:pt x="5794" y="1512"/>
                    <a:pt x="5788" y="1499"/>
                    <a:pt x="5785" y="1481"/>
                  </a:cubicBezTo>
                  <a:cubicBezTo>
                    <a:pt x="5781" y="1464"/>
                    <a:pt x="5780" y="1442"/>
                    <a:pt x="5780" y="1415"/>
                  </a:cubicBezTo>
                  <a:cubicBezTo>
                    <a:pt x="5780" y="1389"/>
                    <a:pt x="5781" y="1367"/>
                    <a:pt x="5783" y="1348"/>
                  </a:cubicBezTo>
                  <a:cubicBezTo>
                    <a:pt x="5785" y="1330"/>
                    <a:pt x="5790" y="1314"/>
                    <a:pt x="5796" y="1299"/>
                  </a:cubicBezTo>
                  <a:cubicBezTo>
                    <a:pt x="5802" y="1285"/>
                    <a:pt x="5810" y="1271"/>
                    <a:pt x="5820" y="1257"/>
                  </a:cubicBezTo>
                  <a:cubicBezTo>
                    <a:pt x="5830" y="1243"/>
                    <a:pt x="5842" y="1228"/>
                    <a:pt x="5858" y="1212"/>
                  </a:cubicBezTo>
                  <a:lnTo>
                    <a:pt x="6121" y="931"/>
                  </a:lnTo>
                  <a:cubicBezTo>
                    <a:pt x="6173" y="876"/>
                    <a:pt x="6215" y="826"/>
                    <a:pt x="6247" y="781"/>
                  </a:cubicBezTo>
                  <a:cubicBezTo>
                    <a:pt x="6279" y="736"/>
                    <a:pt x="6304" y="695"/>
                    <a:pt x="6322" y="658"/>
                  </a:cubicBezTo>
                  <a:cubicBezTo>
                    <a:pt x="6340" y="621"/>
                    <a:pt x="6352" y="587"/>
                    <a:pt x="6359" y="556"/>
                  </a:cubicBezTo>
                  <a:cubicBezTo>
                    <a:pt x="6366" y="524"/>
                    <a:pt x="6369" y="495"/>
                    <a:pt x="6369" y="467"/>
                  </a:cubicBezTo>
                  <a:cubicBezTo>
                    <a:pt x="6369" y="441"/>
                    <a:pt x="6365" y="416"/>
                    <a:pt x="6357" y="393"/>
                  </a:cubicBezTo>
                  <a:cubicBezTo>
                    <a:pt x="6349" y="370"/>
                    <a:pt x="6336" y="350"/>
                    <a:pt x="6320" y="333"/>
                  </a:cubicBezTo>
                  <a:cubicBezTo>
                    <a:pt x="6304" y="316"/>
                    <a:pt x="6284" y="302"/>
                    <a:pt x="6260" y="292"/>
                  </a:cubicBezTo>
                  <a:cubicBezTo>
                    <a:pt x="6236" y="283"/>
                    <a:pt x="6207" y="278"/>
                    <a:pt x="6175" y="278"/>
                  </a:cubicBezTo>
                  <a:cubicBezTo>
                    <a:pt x="6128" y="278"/>
                    <a:pt x="6088" y="284"/>
                    <a:pt x="6052" y="295"/>
                  </a:cubicBezTo>
                  <a:cubicBezTo>
                    <a:pt x="6017" y="307"/>
                    <a:pt x="5985" y="320"/>
                    <a:pt x="5958" y="335"/>
                  </a:cubicBezTo>
                  <a:cubicBezTo>
                    <a:pt x="5931" y="349"/>
                    <a:pt x="5909" y="362"/>
                    <a:pt x="5891" y="375"/>
                  </a:cubicBezTo>
                  <a:cubicBezTo>
                    <a:pt x="5873" y="387"/>
                    <a:pt x="5859" y="393"/>
                    <a:pt x="5849" y="393"/>
                  </a:cubicBezTo>
                  <a:cubicBezTo>
                    <a:pt x="5842" y="393"/>
                    <a:pt x="5836" y="390"/>
                    <a:pt x="5831" y="386"/>
                  </a:cubicBezTo>
                  <a:cubicBezTo>
                    <a:pt x="5825" y="381"/>
                    <a:pt x="5821" y="373"/>
                    <a:pt x="5818" y="362"/>
                  </a:cubicBezTo>
                  <a:cubicBezTo>
                    <a:pt x="5815" y="351"/>
                    <a:pt x="5813" y="337"/>
                    <a:pt x="5811" y="318"/>
                  </a:cubicBezTo>
                  <a:cubicBezTo>
                    <a:pt x="5809" y="300"/>
                    <a:pt x="5808" y="277"/>
                    <a:pt x="5808" y="251"/>
                  </a:cubicBezTo>
                  <a:cubicBezTo>
                    <a:pt x="5808" y="233"/>
                    <a:pt x="5808" y="218"/>
                    <a:pt x="5809" y="206"/>
                  </a:cubicBezTo>
                  <a:cubicBezTo>
                    <a:pt x="5811" y="194"/>
                    <a:pt x="5812" y="183"/>
                    <a:pt x="5815" y="174"/>
                  </a:cubicBezTo>
                  <a:cubicBezTo>
                    <a:pt x="5817" y="165"/>
                    <a:pt x="5820" y="157"/>
                    <a:pt x="5824" y="151"/>
                  </a:cubicBezTo>
                  <a:cubicBezTo>
                    <a:pt x="5828" y="144"/>
                    <a:pt x="5835" y="136"/>
                    <a:pt x="5845" y="127"/>
                  </a:cubicBezTo>
                  <a:cubicBezTo>
                    <a:pt x="5854" y="117"/>
                    <a:pt x="5872" y="105"/>
                    <a:pt x="5899" y="91"/>
                  </a:cubicBezTo>
                  <a:cubicBezTo>
                    <a:pt x="5925" y="76"/>
                    <a:pt x="5957" y="62"/>
                    <a:pt x="5995" y="49"/>
                  </a:cubicBezTo>
                  <a:cubicBezTo>
                    <a:pt x="6034" y="35"/>
                    <a:pt x="6076" y="24"/>
                    <a:pt x="6122" y="14"/>
                  </a:cubicBezTo>
                  <a:cubicBezTo>
                    <a:pt x="6168" y="5"/>
                    <a:pt x="6216" y="0"/>
                    <a:pt x="6266" y="0"/>
                  </a:cubicBezTo>
                  <a:close/>
                  <a:moveTo>
                    <a:pt x="5052" y="0"/>
                  </a:moveTo>
                  <a:cubicBezTo>
                    <a:pt x="5156" y="0"/>
                    <a:pt x="5242" y="18"/>
                    <a:pt x="5310" y="53"/>
                  </a:cubicBezTo>
                  <a:cubicBezTo>
                    <a:pt x="5379" y="89"/>
                    <a:pt x="5433" y="140"/>
                    <a:pt x="5473" y="207"/>
                  </a:cubicBezTo>
                  <a:cubicBezTo>
                    <a:pt x="5512" y="274"/>
                    <a:pt x="5540" y="355"/>
                    <a:pt x="5556" y="452"/>
                  </a:cubicBezTo>
                  <a:cubicBezTo>
                    <a:pt x="5571" y="548"/>
                    <a:pt x="5579" y="658"/>
                    <a:pt x="5579" y="779"/>
                  </a:cubicBezTo>
                  <a:cubicBezTo>
                    <a:pt x="5579" y="901"/>
                    <a:pt x="5569" y="1010"/>
                    <a:pt x="5550" y="1108"/>
                  </a:cubicBezTo>
                  <a:cubicBezTo>
                    <a:pt x="5530" y="1205"/>
                    <a:pt x="5499" y="1288"/>
                    <a:pt x="5454" y="1357"/>
                  </a:cubicBezTo>
                  <a:cubicBezTo>
                    <a:pt x="5410" y="1426"/>
                    <a:pt x="5353" y="1479"/>
                    <a:pt x="5282" y="1515"/>
                  </a:cubicBezTo>
                  <a:cubicBezTo>
                    <a:pt x="5211" y="1552"/>
                    <a:pt x="5125" y="1570"/>
                    <a:pt x="5023" y="1570"/>
                  </a:cubicBezTo>
                  <a:cubicBezTo>
                    <a:pt x="4919" y="1570"/>
                    <a:pt x="4833" y="1553"/>
                    <a:pt x="4765" y="1517"/>
                  </a:cubicBezTo>
                  <a:cubicBezTo>
                    <a:pt x="4697" y="1482"/>
                    <a:pt x="4643" y="1430"/>
                    <a:pt x="4603" y="1364"/>
                  </a:cubicBezTo>
                  <a:cubicBezTo>
                    <a:pt x="4563" y="1297"/>
                    <a:pt x="4535" y="1215"/>
                    <a:pt x="4519" y="1119"/>
                  </a:cubicBezTo>
                  <a:cubicBezTo>
                    <a:pt x="4503" y="1022"/>
                    <a:pt x="4495" y="913"/>
                    <a:pt x="4495" y="791"/>
                  </a:cubicBezTo>
                  <a:cubicBezTo>
                    <a:pt x="4495" y="671"/>
                    <a:pt x="4505" y="562"/>
                    <a:pt x="4525" y="464"/>
                  </a:cubicBezTo>
                  <a:cubicBezTo>
                    <a:pt x="4545" y="366"/>
                    <a:pt x="4577" y="282"/>
                    <a:pt x="4621" y="213"/>
                  </a:cubicBezTo>
                  <a:cubicBezTo>
                    <a:pt x="4665" y="145"/>
                    <a:pt x="4723" y="92"/>
                    <a:pt x="4794" y="55"/>
                  </a:cubicBezTo>
                  <a:cubicBezTo>
                    <a:pt x="4864" y="18"/>
                    <a:pt x="4950" y="0"/>
                    <a:pt x="5052" y="0"/>
                  </a:cubicBezTo>
                  <a:close/>
                  <a:moveTo>
                    <a:pt x="3770" y="0"/>
                  </a:moveTo>
                  <a:cubicBezTo>
                    <a:pt x="3849" y="0"/>
                    <a:pt x="3918" y="10"/>
                    <a:pt x="3977" y="30"/>
                  </a:cubicBezTo>
                  <a:cubicBezTo>
                    <a:pt x="4036" y="50"/>
                    <a:pt x="4085" y="78"/>
                    <a:pt x="4124" y="113"/>
                  </a:cubicBezTo>
                  <a:cubicBezTo>
                    <a:pt x="4163" y="149"/>
                    <a:pt x="4192" y="191"/>
                    <a:pt x="4211" y="240"/>
                  </a:cubicBezTo>
                  <a:cubicBezTo>
                    <a:pt x="4230" y="289"/>
                    <a:pt x="4240" y="341"/>
                    <a:pt x="4240" y="397"/>
                  </a:cubicBezTo>
                  <a:cubicBezTo>
                    <a:pt x="4240" y="447"/>
                    <a:pt x="4235" y="495"/>
                    <a:pt x="4226" y="543"/>
                  </a:cubicBezTo>
                  <a:cubicBezTo>
                    <a:pt x="4216" y="590"/>
                    <a:pt x="4197" y="642"/>
                    <a:pt x="4167" y="697"/>
                  </a:cubicBezTo>
                  <a:cubicBezTo>
                    <a:pt x="4138" y="752"/>
                    <a:pt x="4096" y="813"/>
                    <a:pt x="4042" y="880"/>
                  </a:cubicBezTo>
                  <a:cubicBezTo>
                    <a:pt x="3988" y="946"/>
                    <a:pt x="3916" y="1024"/>
                    <a:pt x="3827" y="1112"/>
                  </a:cubicBezTo>
                  <a:lnTo>
                    <a:pt x="3650" y="1294"/>
                  </a:lnTo>
                  <a:lnTo>
                    <a:pt x="4248" y="1294"/>
                  </a:lnTo>
                  <a:cubicBezTo>
                    <a:pt x="4256" y="1294"/>
                    <a:pt x="4263" y="1296"/>
                    <a:pt x="4270" y="1301"/>
                  </a:cubicBezTo>
                  <a:cubicBezTo>
                    <a:pt x="4276" y="1306"/>
                    <a:pt x="4282" y="1313"/>
                    <a:pt x="4287" y="1323"/>
                  </a:cubicBezTo>
                  <a:cubicBezTo>
                    <a:pt x="4291" y="1332"/>
                    <a:pt x="4295" y="1345"/>
                    <a:pt x="4297" y="1361"/>
                  </a:cubicBezTo>
                  <a:cubicBezTo>
                    <a:pt x="4300" y="1377"/>
                    <a:pt x="4301" y="1396"/>
                    <a:pt x="4301" y="1418"/>
                  </a:cubicBezTo>
                  <a:cubicBezTo>
                    <a:pt x="4301" y="1441"/>
                    <a:pt x="4300" y="1460"/>
                    <a:pt x="4298" y="1476"/>
                  </a:cubicBezTo>
                  <a:cubicBezTo>
                    <a:pt x="4296" y="1492"/>
                    <a:pt x="4293" y="1505"/>
                    <a:pt x="4289" y="1515"/>
                  </a:cubicBezTo>
                  <a:cubicBezTo>
                    <a:pt x="4285" y="1526"/>
                    <a:pt x="4280" y="1533"/>
                    <a:pt x="4274" y="1537"/>
                  </a:cubicBezTo>
                  <a:cubicBezTo>
                    <a:pt x="4268" y="1541"/>
                    <a:pt x="4261" y="1543"/>
                    <a:pt x="4253" y="1543"/>
                  </a:cubicBezTo>
                  <a:lnTo>
                    <a:pt x="3381" y="1543"/>
                  </a:lnTo>
                  <a:cubicBezTo>
                    <a:pt x="3364" y="1543"/>
                    <a:pt x="3349" y="1542"/>
                    <a:pt x="3336" y="1539"/>
                  </a:cubicBezTo>
                  <a:cubicBezTo>
                    <a:pt x="3324" y="1536"/>
                    <a:pt x="3314" y="1530"/>
                    <a:pt x="3306" y="1521"/>
                  </a:cubicBezTo>
                  <a:cubicBezTo>
                    <a:pt x="3298" y="1512"/>
                    <a:pt x="3292" y="1499"/>
                    <a:pt x="3289" y="1481"/>
                  </a:cubicBezTo>
                  <a:cubicBezTo>
                    <a:pt x="3285" y="1464"/>
                    <a:pt x="3284" y="1442"/>
                    <a:pt x="3284" y="1415"/>
                  </a:cubicBezTo>
                  <a:cubicBezTo>
                    <a:pt x="3284" y="1389"/>
                    <a:pt x="3285" y="1367"/>
                    <a:pt x="3287" y="1348"/>
                  </a:cubicBezTo>
                  <a:cubicBezTo>
                    <a:pt x="3289" y="1330"/>
                    <a:pt x="3294" y="1314"/>
                    <a:pt x="3300" y="1299"/>
                  </a:cubicBezTo>
                  <a:cubicBezTo>
                    <a:pt x="3306" y="1285"/>
                    <a:pt x="3314" y="1271"/>
                    <a:pt x="3324" y="1257"/>
                  </a:cubicBezTo>
                  <a:cubicBezTo>
                    <a:pt x="3334" y="1243"/>
                    <a:pt x="3346" y="1228"/>
                    <a:pt x="3362" y="1212"/>
                  </a:cubicBezTo>
                  <a:lnTo>
                    <a:pt x="3625" y="931"/>
                  </a:lnTo>
                  <a:cubicBezTo>
                    <a:pt x="3677" y="876"/>
                    <a:pt x="3719" y="826"/>
                    <a:pt x="3751" y="781"/>
                  </a:cubicBezTo>
                  <a:cubicBezTo>
                    <a:pt x="3783" y="736"/>
                    <a:pt x="3808" y="695"/>
                    <a:pt x="3826" y="658"/>
                  </a:cubicBezTo>
                  <a:cubicBezTo>
                    <a:pt x="3844" y="621"/>
                    <a:pt x="3856" y="587"/>
                    <a:pt x="3863" y="556"/>
                  </a:cubicBezTo>
                  <a:cubicBezTo>
                    <a:pt x="3870" y="524"/>
                    <a:pt x="3873" y="495"/>
                    <a:pt x="3873" y="467"/>
                  </a:cubicBezTo>
                  <a:cubicBezTo>
                    <a:pt x="3873" y="441"/>
                    <a:pt x="3869" y="416"/>
                    <a:pt x="3861" y="393"/>
                  </a:cubicBezTo>
                  <a:cubicBezTo>
                    <a:pt x="3853" y="370"/>
                    <a:pt x="3840" y="350"/>
                    <a:pt x="3824" y="333"/>
                  </a:cubicBezTo>
                  <a:cubicBezTo>
                    <a:pt x="3808" y="316"/>
                    <a:pt x="3788" y="302"/>
                    <a:pt x="3764" y="292"/>
                  </a:cubicBezTo>
                  <a:cubicBezTo>
                    <a:pt x="3740" y="283"/>
                    <a:pt x="3711" y="278"/>
                    <a:pt x="3679" y="278"/>
                  </a:cubicBezTo>
                  <a:cubicBezTo>
                    <a:pt x="3632" y="278"/>
                    <a:pt x="3592" y="284"/>
                    <a:pt x="3556" y="295"/>
                  </a:cubicBezTo>
                  <a:cubicBezTo>
                    <a:pt x="3521" y="307"/>
                    <a:pt x="3489" y="320"/>
                    <a:pt x="3462" y="335"/>
                  </a:cubicBezTo>
                  <a:cubicBezTo>
                    <a:pt x="3435" y="349"/>
                    <a:pt x="3413" y="362"/>
                    <a:pt x="3395" y="375"/>
                  </a:cubicBezTo>
                  <a:cubicBezTo>
                    <a:pt x="3377" y="387"/>
                    <a:pt x="3363" y="393"/>
                    <a:pt x="3353" y="393"/>
                  </a:cubicBezTo>
                  <a:cubicBezTo>
                    <a:pt x="3346" y="393"/>
                    <a:pt x="3340" y="390"/>
                    <a:pt x="3335" y="386"/>
                  </a:cubicBezTo>
                  <a:cubicBezTo>
                    <a:pt x="3329" y="381"/>
                    <a:pt x="3325" y="373"/>
                    <a:pt x="3322" y="362"/>
                  </a:cubicBezTo>
                  <a:cubicBezTo>
                    <a:pt x="3319" y="351"/>
                    <a:pt x="3317" y="337"/>
                    <a:pt x="3315" y="318"/>
                  </a:cubicBezTo>
                  <a:cubicBezTo>
                    <a:pt x="3313" y="300"/>
                    <a:pt x="3312" y="277"/>
                    <a:pt x="3312" y="251"/>
                  </a:cubicBezTo>
                  <a:cubicBezTo>
                    <a:pt x="3312" y="233"/>
                    <a:pt x="3312" y="218"/>
                    <a:pt x="3313" y="206"/>
                  </a:cubicBezTo>
                  <a:cubicBezTo>
                    <a:pt x="3315" y="194"/>
                    <a:pt x="3316" y="183"/>
                    <a:pt x="3319" y="174"/>
                  </a:cubicBezTo>
                  <a:cubicBezTo>
                    <a:pt x="3321" y="165"/>
                    <a:pt x="3324" y="157"/>
                    <a:pt x="3328" y="151"/>
                  </a:cubicBezTo>
                  <a:cubicBezTo>
                    <a:pt x="3332" y="144"/>
                    <a:pt x="3339" y="136"/>
                    <a:pt x="3349" y="127"/>
                  </a:cubicBezTo>
                  <a:cubicBezTo>
                    <a:pt x="3358" y="117"/>
                    <a:pt x="3376" y="105"/>
                    <a:pt x="3403" y="91"/>
                  </a:cubicBezTo>
                  <a:cubicBezTo>
                    <a:pt x="3429" y="76"/>
                    <a:pt x="3461" y="62"/>
                    <a:pt x="3499" y="49"/>
                  </a:cubicBezTo>
                  <a:cubicBezTo>
                    <a:pt x="3538" y="35"/>
                    <a:pt x="3580" y="24"/>
                    <a:pt x="3626" y="14"/>
                  </a:cubicBezTo>
                  <a:cubicBezTo>
                    <a:pt x="3672" y="5"/>
                    <a:pt x="3720" y="0"/>
                    <a:pt x="3770" y="0"/>
                  </a:cubicBezTo>
                  <a:close/>
                </a:path>
              </a:pathLst>
            </a:custGeom>
            <a:solidFill>
              <a:srgbClr val="FEFEFD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/>
            </a:p>
          </p:txBody>
        </p:sp>
        <p:sp>
          <p:nvSpPr>
            <p:cNvPr id="14" name="Freeform 16"/>
            <p:cNvSpPr>
              <a:spLocks noEditPoints="1"/>
            </p:cNvSpPr>
            <p:nvPr/>
          </p:nvSpPr>
          <p:spPr bwMode="auto">
            <a:xfrm>
              <a:off x="1079" y="1495"/>
              <a:ext cx="2147" cy="232"/>
            </a:xfrm>
            <a:custGeom>
              <a:avLst/>
              <a:gdLst>
                <a:gd name="T0" fmla="*/ 8365 w 17887"/>
                <a:gd name="T1" fmla="*/ 1234 h 1570"/>
                <a:gd name="T2" fmla="*/ 7391 w 17887"/>
                <a:gd name="T3" fmla="*/ 1243 h 1570"/>
                <a:gd name="T4" fmla="*/ 7729 w 17887"/>
                <a:gd name="T5" fmla="*/ 885 h 1570"/>
                <a:gd name="T6" fmla="*/ 13117 w 17887"/>
                <a:gd name="T7" fmla="*/ 268 h 1570"/>
                <a:gd name="T8" fmla="*/ 13645 w 17887"/>
                <a:gd name="T9" fmla="*/ 413 h 1570"/>
                <a:gd name="T10" fmla="*/ 11406 w 17887"/>
                <a:gd name="T11" fmla="*/ 779 h 1570"/>
                <a:gd name="T12" fmla="*/ 12194 w 17887"/>
                <a:gd name="T13" fmla="*/ 784 h 1570"/>
                <a:gd name="T14" fmla="*/ 4816 w 17887"/>
                <a:gd name="T15" fmla="*/ 544 h 1570"/>
                <a:gd name="T16" fmla="*/ 5221 w 17887"/>
                <a:gd name="T17" fmla="*/ 1193 h 1570"/>
                <a:gd name="T18" fmla="*/ 5112 w 17887"/>
                <a:gd name="T19" fmla="*/ 254 h 1570"/>
                <a:gd name="T20" fmla="*/ 14015 w 17887"/>
                <a:gd name="T21" fmla="*/ 1120 h 1570"/>
                <a:gd name="T22" fmla="*/ 12836 w 17887"/>
                <a:gd name="T23" fmla="*/ 50 h 1570"/>
                <a:gd name="T24" fmla="*/ 990 w 17887"/>
                <a:gd name="T25" fmla="*/ 277 h 1570"/>
                <a:gd name="T26" fmla="*/ 1026 w 17887"/>
                <a:gd name="T27" fmla="*/ 1517 h 1570"/>
                <a:gd name="T28" fmla="*/ 13 w 17887"/>
                <a:gd name="T29" fmla="*/ 1304 h 1570"/>
                <a:gd name="T30" fmla="*/ 19 w 17887"/>
                <a:gd name="T31" fmla="*/ 151 h 1570"/>
                <a:gd name="T32" fmla="*/ 16278 w 17887"/>
                <a:gd name="T33" fmla="*/ 52 h 1570"/>
                <a:gd name="T34" fmla="*/ 15966 w 17887"/>
                <a:gd name="T35" fmla="*/ 1538 h 1570"/>
                <a:gd name="T36" fmla="*/ 15309 w 17887"/>
                <a:gd name="T37" fmla="*/ 534 h 1570"/>
                <a:gd name="T38" fmla="*/ 15061 w 17887"/>
                <a:gd name="T39" fmla="*/ 1537 h 1570"/>
                <a:gd name="T40" fmla="*/ 15440 w 17887"/>
                <a:gd name="T41" fmla="*/ 60 h 1570"/>
                <a:gd name="T42" fmla="*/ 16013 w 17887"/>
                <a:gd name="T43" fmla="*/ 1125 h 1570"/>
                <a:gd name="T44" fmla="*/ 16803 w 17887"/>
                <a:gd name="T45" fmla="*/ 20 h 1570"/>
                <a:gd name="T46" fmla="*/ 17142 w 17887"/>
                <a:gd name="T47" fmla="*/ 1296 h 1570"/>
                <a:gd name="T48" fmla="*/ 17614 w 17887"/>
                <a:gd name="T49" fmla="*/ 33 h 1570"/>
                <a:gd name="T50" fmla="*/ 17846 w 17887"/>
                <a:gd name="T51" fmla="*/ 1228 h 1570"/>
                <a:gd name="T52" fmla="*/ 16649 w 17887"/>
                <a:gd name="T53" fmla="*/ 69 h 1570"/>
                <a:gd name="T54" fmla="*/ 14655 w 17887"/>
                <a:gd name="T55" fmla="*/ 48 h 1570"/>
                <a:gd name="T56" fmla="*/ 14387 w 17887"/>
                <a:gd name="T57" fmla="*/ 1538 h 1570"/>
                <a:gd name="T58" fmla="*/ 1831 w 17887"/>
                <a:gd name="T59" fmla="*/ 20 h 1570"/>
                <a:gd name="T60" fmla="*/ 2486 w 17887"/>
                <a:gd name="T61" fmla="*/ 1548 h 1570"/>
                <a:gd name="T62" fmla="*/ 1448 w 17887"/>
                <a:gd name="T63" fmla="*/ 1494 h 1570"/>
                <a:gd name="T64" fmla="*/ 1165 w 17887"/>
                <a:gd name="T65" fmla="*/ 1426 h 1570"/>
                <a:gd name="T66" fmla="*/ 10624 w 17887"/>
                <a:gd name="T67" fmla="*/ 48 h 1570"/>
                <a:gd name="T68" fmla="*/ 10768 w 17887"/>
                <a:gd name="T69" fmla="*/ 387 h 1570"/>
                <a:gd name="T70" fmla="*/ 9830 w 17887"/>
                <a:gd name="T71" fmla="*/ 783 h 1570"/>
                <a:gd name="T72" fmla="*/ 10212 w 17887"/>
                <a:gd name="T73" fmla="*/ 914 h 1570"/>
                <a:gd name="T74" fmla="*/ 10758 w 17887"/>
                <a:gd name="T75" fmla="*/ 687 h 1570"/>
                <a:gd name="T76" fmla="*/ 10533 w 17887"/>
                <a:gd name="T77" fmla="*/ 1546 h 1570"/>
                <a:gd name="T78" fmla="*/ 9730 w 17887"/>
                <a:gd name="T79" fmla="*/ 215 h 1570"/>
                <a:gd name="T80" fmla="*/ 7968 w 17887"/>
                <a:gd name="T81" fmla="*/ 74 h 1570"/>
                <a:gd name="T82" fmla="*/ 7904 w 17887"/>
                <a:gd name="T83" fmla="*/ 277 h 1570"/>
                <a:gd name="T84" fmla="*/ 7389 w 17887"/>
                <a:gd name="T85" fmla="*/ 643 h 1570"/>
                <a:gd name="T86" fmla="*/ 8041 w 17887"/>
                <a:gd name="T87" fmla="*/ 1250 h 1570"/>
                <a:gd name="T88" fmla="*/ 7039 w 17887"/>
                <a:gd name="T89" fmla="*/ 1047 h 1570"/>
                <a:gd name="T90" fmla="*/ 11815 w 17887"/>
                <a:gd name="T91" fmla="*/ 0 h 1570"/>
                <a:gd name="T92" fmla="*/ 11787 w 17887"/>
                <a:gd name="T93" fmla="*/ 1570 h 1570"/>
                <a:gd name="T94" fmla="*/ 11815 w 17887"/>
                <a:gd name="T95" fmla="*/ 0 h 1570"/>
                <a:gd name="T96" fmla="*/ 6538 w 17887"/>
                <a:gd name="T97" fmla="*/ 880 h 1570"/>
                <a:gd name="T98" fmla="*/ 6794 w 17887"/>
                <a:gd name="T99" fmla="*/ 1476 h 1570"/>
                <a:gd name="T100" fmla="*/ 5780 w 17887"/>
                <a:gd name="T101" fmla="*/ 1415 h 1570"/>
                <a:gd name="T102" fmla="*/ 6359 w 17887"/>
                <a:gd name="T103" fmla="*/ 556 h 1570"/>
                <a:gd name="T104" fmla="*/ 5891 w 17887"/>
                <a:gd name="T105" fmla="*/ 375 h 1570"/>
                <a:gd name="T106" fmla="*/ 5824 w 17887"/>
                <a:gd name="T107" fmla="*/ 151 h 1570"/>
                <a:gd name="T108" fmla="*/ 5473 w 17887"/>
                <a:gd name="T109" fmla="*/ 207 h 1570"/>
                <a:gd name="T110" fmla="*/ 4603 w 17887"/>
                <a:gd name="T111" fmla="*/ 1364 h 1570"/>
                <a:gd name="T112" fmla="*/ 3977 w 17887"/>
                <a:gd name="T113" fmla="*/ 30 h 1570"/>
                <a:gd name="T114" fmla="*/ 3650 w 17887"/>
                <a:gd name="T115" fmla="*/ 1294 h 1570"/>
                <a:gd name="T116" fmla="*/ 4274 w 17887"/>
                <a:gd name="T117" fmla="*/ 1537 h 1570"/>
                <a:gd name="T118" fmla="*/ 3300 w 17887"/>
                <a:gd name="T119" fmla="*/ 1299 h 1570"/>
                <a:gd name="T120" fmla="*/ 3861 w 17887"/>
                <a:gd name="T121" fmla="*/ 393 h 1570"/>
                <a:gd name="T122" fmla="*/ 3335 w 17887"/>
                <a:gd name="T123" fmla="*/ 386 h 1570"/>
                <a:gd name="T124" fmla="*/ 3403 w 17887"/>
                <a:gd name="T125" fmla="*/ 91 h 15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7887" h="1570">
                  <a:moveTo>
                    <a:pt x="8503" y="1197"/>
                  </a:moveTo>
                  <a:cubicBezTo>
                    <a:pt x="8568" y="1197"/>
                    <a:pt x="8613" y="1209"/>
                    <a:pt x="8638" y="1234"/>
                  </a:cubicBezTo>
                  <a:cubicBezTo>
                    <a:pt x="8663" y="1258"/>
                    <a:pt x="8675" y="1305"/>
                    <a:pt x="8675" y="1375"/>
                  </a:cubicBezTo>
                  <a:cubicBezTo>
                    <a:pt x="8675" y="1447"/>
                    <a:pt x="8662" y="1496"/>
                    <a:pt x="8637" y="1521"/>
                  </a:cubicBezTo>
                  <a:cubicBezTo>
                    <a:pt x="8612" y="1546"/>
                    <a:pt x="8566" y="1559"/>
                    <a:pt x="8500" y="1559"/>
                  </a:cubicBezTo>
                  <a:cubicBezTo>
                    <a:pt x="8435" y="1559"/>
                    <a:pt x="8389" y="1546"/>
                    <a:pt x="8364" y="1522"/>
                  </a:cubicBezTo>
                  <a:cubicBezTo>
                    <a:pt x="8339" y="1497"/>
                    <a:pt x="8327" y="1451"/>
                    <a:pt x="8327" y="1382"/>
                  </a:cubicBezTo>
                  <a:cubicBezTo>
                    <a:pt x="8327" y="1308"/>
                    <a:pt x="8340" y="1259"/>
                    <a:pt x="8365" y="1234"/>
                  </a:cubicBezTo>
                  <a:cubicBezTo>
                    <a:pt x="8390" y="1209"/>
                    <a:pt x="8436" y="1197"/>
                    <a:pt x="8503" y="1197"/>
                  </a:cubicBezTo>
                  <a:close/>
                  <a:moveTo>
                    <a:pt x="7573" y="823"/>
                  </a:moveTo>
                  <a:cubicBezTo>
                    <a:pt x="7552" y="823"/>
                    <a:pt x="7530" y="825"/>
                    <a:pt x="7509" y="829"/>
                  </a:cubicBezTo>
                  <a:cubicBezTo>
                    <a:pt x="7488" y="833"/>
                    <a:pt x="7467" y="838"/>
                    <a:pt x="7447" y="845"/>
                  </a:cubicBezTo>
                  <a:cubicBezTo>
                    <a:pt x="7427" y="852"/>
                    <a:pt x="7407" y="860"/>
                    <a:pt x="7388" y="870"/>
                  </a:cubicBezTo>
                  <a:cubicBezTo>
                    <a:pt x="7370" y="880"/>
                    <a:pt x="7352" y="890"/>
                    <a:pt x="7336" y="901"/>
                  </a:cubicBezTo>
                  <a:cubicBezTo>
                    <a:pt x="7336" y="985"/>
                    <a:pt x="7340" y="1055"/>
                    <a:pt x="7350" y="1110"/>
                  </a:cubicBezTo>
                  <a:cubicBezTo>
                    <a:pt x="7359" y="1166"/>
                    <a:pt x="7373" y="1211"/>
                    <a:pt x="7391" y="1243"/>
                  </a:cubicBezTo>
                  <a:cubicBezTo>
                    <a:pt x="7410" y="1276"/>
                    <a:pt x="7433" y="1300"/>
                    <a:pt x="7460" y="1313"/>
                  </a:cubicBezTo>
                  <a:cubicBezTo>
                    <a:pt x="7488" y="1327"/>
                    <a:pt x="7520" y="1334"/>
                    <a:pt x="7557" y="1334"/>
                  </a:cubicBezTo>
                  <a:cubicBezTo>
                    <a:pt x="7593" y="1334"/>
                    <a:pt x="7624" y="1327"/>
                    <a:pt x="7651" y="1314"/>
                  </a:cubicBezTo>
                  <a:cubicBezTo>
                    <a:pt x="7678" y="1301"/>
                    <a:pt x="7701" y="1282"/>
                    <a:pt x="7719" y="1258"/>
                  </a:cubicBezTo>
                  <a:cubicBezTo>
                    <a:pt x="7737" y="1233"/>
                    <a:pt x="7750" y="1205"/>
                    <a:pt x="7760" y="1173"/>
                  </a:cubicBezTo>
                  <a:cubicBezTo>
                    <a:pt x="7769" y="1140"/>
                    <a:pt x="7774" y="1105"/>
                    <a:pt x="7774" y="1067"/>
                  </a:cubicBezTo>
                  <a:cubicBezTo>
                    <a:pt x="7774" y="1027"/>
                    <a:pt x="7770" y="992"/>
                    <a:pt x="7763" y="962"/>
                  </a:cubicBezTo>
                  <a:cubicBezTo>
                    <a:pt x="7756" y="932"/>
                    <a:pt x="7745" y="906"/>
                    <a:pt x="7729" y="885"/>
                  </a:cubicBezTo>
                  <a:cubicBezTo>
                    <a:pt x="7714" y="865"/>
                    <a:pt x="7693" y="849"/>
                    <a:pt x="7667" y="839"/>
                  </a:cubicBezTo>
                  <a:cubicBezTo>
                    <a:pt x="7641" y="828"/>
                    <a:pt x="7610" y="823"/>
                    <a:pt x="7573" y="823"/>
                  </a:cubicBezTo>
                  <a:close/>
                  <a:moveTo>
                    <a:pt x="1827" y="317"/>
                  </a:moveTo>
                  <a:lnTo>
                    <a:pt x="1612" y="961"/>
                  </a:lnTo>
                  <a:lnTo>
                    <a:pt x="2042" y="961"/>
                  </a:lnTo>
                  <a:lnTo>
                    <a:pt x="1828" y="317"/>
                  </a:lnTo>
                  <a:lnTo>
                    <a:pt x="1827" y="317"/>
                  </a:lnTo>
                  <a:close/>
                  <a:moveTo>
                    <a:pt x="13117" y="268"/>
                  </a:moveTo>
                  <a:lnTo>
                    <a:pt x="13117" y="1300"/>
                  </a:lnTo>
                  <a:lnTo>
                    <a:pt x="13277" y="1300"/>
                  </a:lnTo>
                  <a:cubicBezTo>
                    <a:pt x="13362" y="1300"/>
                    <a:pt x="13433" y="1289"/>
                    <a:pt x="13491" y="1267"/>
                  </a:cubicBezTo>
                  <a:cubicBezTo>
                    <a:pt x="13548" y="1245"/>
                    <a:pt x="13597" y="1212"/>
                    <a:pt x="13635" y="1168"/>
                  </a:cubicBezTo>
                  <a:cubicBezTo>
                    <a:pt x="13674" y="1124"/>
                    <a:pt x="13703" y="1069"/>
                    <a:pt x="13722" y="1003"/>
                  </a:cubicBezTo>
                  <a:cubicBezTo>
                    <a:pt x="13741" y="938"/>
                    <a:pt x="13751" y="861"/>
                    <a:pt x="13751" y="774"/>
                  </a:cubicBezTo>
                  <a:cubicBezTo>
                    <a:pt x="13751" y="702"/>
                    <a:pt x="13742" y="635"/>
                    <a:pt x="13726" y="573"/>
                  </a:cubicBezTo>
                  <a:cubicBezTo>
                    <a:pt x="13709" y="511"/>
                    <a:pt x="13682" y="458"/>
                    <a:pt x="13645" y="413"/>
                  </a:cubicBezTo>
                  <a:cubicBezTo>
                    <a:pt x="13608" y="367"/>
                    <a:pt x="13560" y="332"/>
                    <a:pt x="13502" y="307"/>
                  </a:cubicBezTo>
                  <a:cubicBezTo>
                    <a:pt x="13443" y="281"/>
                    <a:pt x="13367" y="268"/>
                    <a:pt x="13273" y="268"/>
                  </a:cubicBezTo>
                  <a:lnTo>
                    <a:pt x="13117" y="268"/>
                  </a:lnTo>
                  <a:close/>
                  <a:moveTo>
                    <a:pt x="11804" y="253"/>
                  </a:moveTo>
                  <a:cubicBezTo>
                    <a:pt x="11728" y="253"/>
                    <a:pt x="11665" y="267"/>
                    <a:pt x="11614" y="296"/>
                  </a:cubicBezTo>
                  <a:cubicBezTo>
                    <a:pt x="11563" y="325"/>
                    <a:pt x="11522" y="363"/>
                    <a:pt x="11491" y="410"/>
                  </a:cubicBezTo>
                  <a:cubicBezTo>
                    <a:pt x="11460" y="458"/>
                    <a:pt x="11438" y="514"/>
                    <a:pt x="11425" y="577"/>
                  </a:cubicBezTo>
                  <a:cubicBezTo>
                    <a:pt x="11412" y="641"/>
                    <a:pt x="11406" y="708"/>
                    <a:pt x="11406" y="779"/>
                  </a:cubicBezTo>
                  <a:cubicBezTo>
                    <a:pt x="11406" y="862"/>
                    <a:pt x="11412" y="937"/>
                    <a:pt x="11424" y="1003"/>
                  </a:cubicBezTo>
                  <a:cubicBezTo>
                    <a:pt x="11437" y="1069"/>
                    <a:pt x="11458" y="1125"/>
                    <a:pt x="11488" y="1172"/>
                  </a:cubicBezTo>
                  <a:cubicBezTo>
                    <a:pt x="11517" y="1219"/>
                    <a:pt x="11557" y="1255"/>
                    <a:pt x="11607" y="1279"/>
                  </a:cubicBezTo>
                  <a:cubicBezTo>
                    <a:pt x="11657" y="1304"/>
                    <a:pt x="11720" y="1316"/>
                    <a:pt x="11796" y="1316"/>
                  </a:cubicBezTo>
                  <a:cubicBezTo>
                    <a:pt x="11872" y="1316"/>
                    <a:pt x="11935" y="1302"/>
                    <a:pt x="11986" y="1274"/>
                  </a:cubicBezTo>
                  <a:cubicBezTo>
                    <a:pt x="12037" y="1246"/>
                    <a:pt x="12078" y="1208"/>
                    <a:pt x="12109" y="1159"/>
                  </a:cubicBezTo>
                  <a:cubicBezTo>
                    <a:pt x="12140" y="1111"/>
                    <a:pt x="12162" y="1054"/>
                    <a:pt x="12175" y="990"/>
                  </a:cubicBezTo>
                  <a:cubicBezTo>
                    <a:pt x="12188" y="925"/>
                    <a:pt x="12194" y="857"/>
                    <a:pt x="12194" y="784"/>
                  </a:cubicBezTo>
                  <a:cubicBezTo>
                    <a:pt x="12194" y="704"/>
                    <a:pt x="12188" y="632"/>
                    <a:pt x="12176" y="567"/>
                  </a:cubicBezTo>
                  <a:cubicBezTo>
                    <a:pt x="12163" y="501"/>
                    <a:pt x="12142" y="446"/>
                    <a:pt x="12112" y="399"/>
                  </a:cubicBezTo>
                  <a:cubicBezTo>
                    <a:pt x="12082" y="353"/>
                    <a:pt x="12042" y="317"/>
                    <a:pt x="11992" y="291"/>
                  </a:cubicBezTo>
                  <a:cubicBezTo>
                    <a:pt x="11942" y="266"/>
                    <a:pt x="11879" y="253"/>
                    <a:pt x="11804" y="253"/>
                  </a:cubicBezTo>
                  <a:close/>
                  <a:moveTo>
                    <a:pt x="5039" y="244"/>
                  </a:moveTo>
                  <a:cubicBezTo>
                    <a:pt x="4993" y="244"/>
                    <a:pt x="4955" y="255"/>
                    <a:pt x="4925" y="277"/>
                  </a:cubicBezTo>
                  <a:cubicBezTo>
                    <a:pt x="4895" y="300"/>
                    <a:pt x="4871" y="333"/>
                    <a:pt x="4853" y="377"/>
                  </a:cubicBezTo>
                  <a:cubicBezTo>
                    <a:pt x="4836" y="422"/>
                    <a:pt x="4823" y="477"/>
                    <a:pt x="4816" y="544"/>
                  </a:cubicBezTo>
                  <a:cubicBezTo>
                    <a:pt x="4809" y="610"/>
                    <a:pt x="4806" y="688"/>
                    <a:pt x="4806" y="776"/>
                  </a:cubicBezTo>
                  <a:cubicBezTo>
                    <a:pt x="4806" y="884"/>
                    <a:pt x="4810" y="973"/>
                    <a:pt x="4819" y="1044"/>
                  </a:cubicBezTo>
                  <a:cubicBezTo>
                    <a:pt x="4827" y="1114"/>
                    <a:pt x="4841" y="1171"/>
                    <a:pt x="4859" y="1212"/>
                  </a:cubicBezTo>
                  <a:cubicBezTo>
                    <a:pt x="4877" y="1254"/>
                    <a:pt x="4901" y="1284"/>
                    <a:pt x="4930" y="1300"/>
                  </a:cubicBezTo>
                  <a:cubicBezTo>
                    <a:pt x="4959" y="1317"/>
                    <a:pt x="4994" y="1326"/>
                    <a:pt x="5034" y="1326"/>
                  </a:cubicBezTo>
                  <a:cubicBezTo>
                    <a:pt x="5065" y="1326"/>
                    <a:pt x="5092" y="1321"/>
                    <a:pt x="5115" y="1311"/>
                  </a:cubicBezTo>
                  <a:cubicBezTo>
                    <a:pt x="5139" y="1301"/>
                    <a:pt x="5159" y="1286"/>
                    <a:pt x="5177" y="1267"/>
                  </a:cubicBezTo>
                  <a:cubicBezTo>
                    <a:pt x="5194" y="1247"/>
                    <a:pt x="5209" y="1223"/>
                    <a:pt x="5221" y="1193"/>
                  </a:cubicBezTo>
                  <a:cubicBezTo>
                    <a:pt x="5232" y="1163"/>
                    <a:pt x="5242" y="1129"/>
                    <a:pt x="5249" y="1090"/>
                  </a:cubicBezTo>
                  <a:cubicBezTo>
                    <a:pt x="5257" y="1051"/>
                    <a:pt x="5262" y="1007"/>
                    <a:pt x="5265" y="958"/>
                  </a:cubicBezTo>
                  <a:cubicBezTo>
                    <a:pt x="5267" y="908"/>
                    <a:pt x="5269" y="854"/>
                    <a:pt x="5269" y="795"/>
                  </a:cubicBezTo>
                  <a:cubicBezTo>
                    <a:pt x="5269" y="723"/>
                    <a:pt x="5267" y="659"/>
                    <a:pt x="5263" y="604"/>
                  </a:cubicBezTo>
                  <a:cubicBezTo>
                    <a:pt x="5259" y="549"/>
                    <a:pt x="5253" y="501"/>
                    <a:pt x="5245" y="461"/>
                  </a:cubicBezTo>
                  <a:cubicBezTo>
                    <a:pt x="5236" y="420"/>
                    <a:pt x="5226" y="386"/>
                    <a:pt x="5214" y="358"/>
                  </a:cubicBezTo>
                  <a:cubicBezTo>
                    <a:pt x="5202" y="329"/>
                    <a:pt x="5187" y="307"/>
                    <a:pt x="5170" y="290"/>
                  </a:cubicBezTo>
                  <a:cubicBezTo>
                    <a:pt x="5153" y="273"/>
                    <a:pt x="5134" y="261"/>
                    <a:pt x="5112" y="254"/>
                  </a:cubicBezTo>
                  <a:cubicBezTo>
                    <a:pt x="5090" y="247"/>
                    <a:pt x="5066" y="244"/>
                    <a:pt x="5039" y="244"/>
                  </a:cubicBezTo>
                  <a:close/>
                  <a:moveTo>
                    <a:pt x="12901" y="27"/>
                  </a:moveTo>
                  <a:lnTo>
                    <a:pt x="13290" y="27"/>
                  </a:lnTo>
                  <a:cubicBezTo>
                    <a:pt x="13425" y="27"/>
                    <a:pt x="13540" y="43"/>
                    <a:pt x="13634" y="75"/>
                  </a:cubicBezTo>
                  <a:cubicBezTo>
                    <a:pt x="13728" y="106"/>
                    <a:pt x="13808" y="153"/>
                    <a:pt x="13872" y="215"/>
                  </a:cubicBezTo>
                  <a:cubicBezTo>
                    <a:pt x="13936" y="277"/>
                    <a:pt x="13985" y="354"/>
                    <a:pt x="14019" y="445"/>
                  </a:cubicBezTo>
                  <a:cubicBezTo>
                    <a:pt x="14053" y="537"/>
                    <a:pt x="14069" y="643"/>
                    <a:pt x="14069" y="763"/>
                  </a:cubicBezTo>
                  <a:cubicBezTo>
                    <a:pt x="14069" y="902"/>
                    <a:pt x="14051" y="1021"/>
                    <a:pt x="14015" y="1120"/>
                  </a:cubicBezTo>
                  <a:cubicBezTo>
                    <a:pt x="13979" y="1219"/>
                    <a:pt x="13927" y="1299"/>
                    <a:pt x="13859" y="1362"/>
                  </a:cubicBezTo>
                  <a:cubicBezTo>
                    <a:pt x="13791" y="1424"/>
                    <a:pt x="13708" y="1470"/>
                    <a:pt x="13611" y="1500"/>
                  </a:cubicBezTo>
                  <a:cubicBezTo>
                    <a:pt x="13513" y="1529"/>
                    <a:pt x="13398" y="1543"/>
                    <a:pt x="13263" y="1543"/>
                  </a:cubicBezTo>
                  <a:lnTo>
                    <a:pt x="12901" y="1543"/>
                  </a:lnTo>
                  <a:cubicBezTo>
                    <a:pt x="12875" y="1543"/>
                    <a:pt x="12854" y="1536"/>
                    <a:pt x="12836" y="1521"/>
                  </a:cubicBezTo>
                  <a:cubicBezTo>
                    <a:pt x="12818" y="1505"/>
                    <a:pt x="12810" y="1481"/>
                    <a:pt x="12810" y="1446"/>
                  </a:cubicBezTo>
                  <a:lnTo>
                    <a:pt x="12810" y="124"/>
                  </a:lnTo>
                  <a:cubicBezTo>
                    <a:pt x="12810" y="90"/>
                    <a:pt x="12818" y="65"/>
                    <a:pt x="12836" y="50"/>
                  </a:cubicBezTo>
                  <a:cubicBezTo>
                    <a:pt x="12854" y="35"/>
                    <a:pt x="12875" y="27"/>
                    <a:pt x="12901" y="27"/>
                  </a:cubicBezTo>
                  <a:close/>
                  <a:moveTo>
                    <a:pt x="72" y="27"/>
                  </a:moveTo>
                  <a:lnTo>
                    <a:pt x="910" y="27"/>
                  </a:lnTo>
                  <a:cubicBezTo>
                    <a:pt x="942" y="27"/>
                    <a:pt x="965" y="35"/>
                    <a:pt x="981" y="52"/>
                  </a:cubicBezTo>
                  <a:cubicBezTo>
                    <a:pt x="996" y="68"/>
                    <a:pt x="1003" y="91"/>
                    <a:pt x="1003" y="121"/>
                  </a:cubicBezTo>
                  <a:lnTo>
                    <a:pt x="1003" y="178"/>
                  </a:lnTo>
                  <a:cubicBezTo>
                    <a:pt x="1003" y="199"/>
                    <a:pt x="1002" y="217"/>
                    <a:pt x="1000" y="233"/>
                  </a:cubicBezTo>
                  <a:cubicBezTo>
                    <a:pt x="998" y="248"/>
                    <a:pt x="995" y="263"/>
                    <a:pt x="990" y="277"/>
                  </a:cubicBezTo>
                  <a:cubicBezTo>
                    <a:pt x="985" y="292"/>
                    <a:pt x="978" y="307"/>
                    <a:pt x="969" y="322"/>
                  </a:cubicBezTo>
                  <a:cubicBezTo>
                    <a:pt x="961" y="337"/>
                    <a:pt x="950" y="355"/>
                    <a:pt x="937" y="376"/>
                  </a:cubicBezTo>
                  <a:lnTo>
                    <a:pt x="358" y="1296"/>
                  </a:lnTo>
                  <a:lnTo>
                    <a:pt x="992" y="1296"/>
                  </a:lnTo>
                  <a:cubicBezTo>
                    <a:pt x="1006" y="1296"/>
                    <a:pt x="1018" y="1306"/>
                    <a:pt x="1026" y="1324"/>
                  </a:cubicBezTo>
                  <a:cubicBezTo>
                    <a:pt x="1033" y="1343"/>
                    <a:pt x="1037" y="1376"/>
                    <a:pt x="1037" y="1422"/>
                  </a:cubicBezTo>
                  <a:cubicBezTo>
                    <a:pt x="1037" y="1444"/>
                    <a:pt x="1036" y="1463"/>
                    <a:pt x="1034" y="1479"/>
                  </a:cubicBezTo>
                  <a:cubicBezTo>
                    <a:pt x="1032" y="1495"/>
                    <a:pt x="1030" y="1507"/>
                    <a:pt x="1026" y="1517"/>
                  </a:cubicBezTo>
                  <a:cubicBezTo>
                    <a:pt x="1022" y="1527"/>
                    <a:pt x="1017" y="1534"/>
                    <a:pt x="1011" y="1538"/>
                  </a:cubicBezTo>
                  <a:cubicBezTo>
                    <a:pt x="1005" y="1542"/>
                    <a:pt x="999" y="1543"/>
                    <a:pt x="992" y="1543"/>
                  </a:cubicBezTo>
                  <a:lnTo>
                    <a:pt x="98" y="1543"/>
                  </a:lnTo>
                  <a:cubicBezTo>
                    <a:pt x="66" y="1543"/>
                    <a:pt x="42" y="1534"/>
                    <a:pt x="25" y="1517"/>
                  </a:cubicBezTo>
                  <a:cubicBezTo>
                    <a:pt x="9" y="1499"/>
                    <a:pt x="0" y="1472"/>
                    <a:pt x="0" y="1438"/>
                  </a:cubicBezTo>
                  <a:lnTo>
                    <a:pt x="0" y="1386"/>
                  </a:lnTo>
                  <a:cubicBezTo>
                    <a:pt x="0" y="1371"/>
                    <a:pt x="1" y="1357"/>
                    <a:pt x="3" y="1344"/>
                  </a:cubicBezTo>
                  <a:cubicBezTo>
                    <a:pt x="5" y="1331"/>
                    <a:pt x="8" y="1318"/>
                    <a:pt x="13" y="1304"/>
                  </a:cubicBezTo>
                  <a:cubicBezTo>
                    <a:pt x="18" y="1291"/>
                    <a:pt x="25" y="1277"/>
                    <a:pt x="34" y="1261"/>
                  </a:cubicBezTo>
                  <a:cubicBezTo>
                    <a:pt x="43" y="1245"/>
                    <a:pt x="54" y="1227"/>
                    <a:pt x="67" y="1205"/>
                  </a:cubicBezTo>
                  <a:lnTo>
                    <a:pt x="655" y="272"/>
                  </a:lnTo>
                  <a:lnTo>
                    <a:pt x="72" y="272"/>
                  </a:lnTo>
                  <a:cubicBezTo>
                    <a:pt x="62" y="272"/>
                    <a:pt x="54" y="270"/>
                    <a:pt x="48" y="266"/>
                  </a:cubicBezTo>
                  <a:cubicBezTo>
                    <a:pt x="41" y="261"/>
                    <a:pt x="36" y="254"/>
                    <a:pt x="31" y="245"/>
                  </a:cubicBezTo>
                  <a:cubicBezTo>
                    <a:pt x="27" y="236"/>
                    <a:pt x="24" y="223"/>
                    <a:pt x="22" y="208"/>
                  </a:cubicBezTo>
                  <a:cubicBezTo>
                    <a:pt x="20" y="192"/>
                    <a:pt x="19" y="173"/>
                    <a:pt x="19" y="151"/>
                  </a:cubicBezTo>
                  <a:cubicBezTo>
                    <a:pt x="19" y="128"/>
                    <a:pt x="20" y="108"/>
                    <a:pt x="22" y="92"/>
                  </a:cubicBezTo>
                  <a:cubicBezTo>
                    <a:pt x="24" y="76"/>
                    <a:pt x="27" y="63"/>
                    <a:pt x="31" y="53"/>
                  </a:cubicBezTo>
                  <a:cubicBezTo>
                    <a:pt x="36" y="44"/>
                    <a:pt x="41" y="37"/>
                    <a:pt x="48" y="33"/>
                  </a:cubicBezTo>
                  <a:cubicBezTo>
                    <a:pt x="54" y="29"/>
                    <a:pt x="62" y="27"/>
                    <a:pt x="72" y="27"/>
                  </a:cubicBezTo>
                  <a:close/>
                  <a:moveTo>
                    <a:pt x="16149" y="22"/>
                  </a:moveTo>
                  <a:cubicBezTo>
                    <a:pt x="16176" y="22"/>
                    <a:pt x="16198" y="23"/>
                    <a:pt x="16216" y="25"/>
                  </a:cubicBezTo>
                  <a:cubicBezTo>
                    <a:pt x="16234" y="27"/>
                    <a:pt x="16248" y="31"/>
                    <a:pt x="16258" y="35"/>
                  </a:cubicBezTo>
                  <a:cubicBezTo>
                    <a:pt x="16267" y="40"/>
                    <a:pt x="16274" y="45"/>
                    <a:pt x="16278" y="52"/>
                  </a:cubicBezTo>
                  <a:cubicBezTo>
                    <a:pt x="16282" y="58"/>
                    <a:pt x="16284" y="65"/>
                    <a:pt x="16284" y="73"/>
                  </a:cubicBezTo>
                  <a:lnTo>
                    <a:pt x="16284" y="1436"/>
                  </a:lnTo>
                  <a:cubicBezTo>
                    <a:pt x="16284" y="1454"/>
                    <a:pt x="16281" y="1470"/>
                    <a:pt x="16275" y="1484"/>
                  </a:cubicBezTo>
                  <a:cubicBezTo>
                    <a:pt x="16268" y="1498"/>
                    <a:pt x="16260" y="1509"/>
                    <a:pt x="16250" y="1519"/>
                  </a:cubicBezTo>
                  <a:cubicBezTo>
                    <a:pt x="16239" y="1528"/>
                    <a:pt x="16226" y="1535"/>
                    <a:pt x="16212" y="1539"/>
                  </a:cubicBezTo>
                  <a:cubicBezTo>
                    <a:pt x="16198" y="1544"/>
                    <a:pt x="16183" y="1546"/>
                    <a:pt x="16168" y="1546"/>
                  </a:cubicBezTo>
                  <a:lnTo>
                    <a:pt x="16037" y="1546"/>
                  </a:lnTo>
                  <a:cubicBezTo>
                    <a:pt x="16009" y="1546"/>
                    <a:pt x="15986" y="1543"/>
                    <a:pt x="15966" y="1538"/>
                  </a:cubicBezTo>
                  <a:cubicBezTo>
                    <a:pt x="15946" y="1532"/>
                    <a:pt x="15928" y="1522"/>
                    <a:pt x="15911" y="1508"/>
                  </a:cubicBezTo>
                  <a:cubicBezTo>
                    <a:pt x="15894" y="1493"/>
                    <a:pt x="15878" y="1474"/>
                    <a:pt x="15862" y="1449"/>
                  </a:cubicBezTo>
                  <a:cubicBezTo>
                    <a:pt x="15847" y="1425"/>
                    <a:pt x="15829" y="1393"/>
                    <a:pt x="15809" y="1354"/>
                  </a:cubicBezTo>
                  <a:lnTo>
                    <a:pt x="15432" y="645"/>
                  </a:lnTo>
                  <a:cubicBezTo>
                    <a:pt x="15410" y="602"/>
                    <a:pt x="15388" y="557"/>
                    <a:pt x="15365" y="508"/>
                  </a:cubicBezTo>
                  <a:cubicBezTo>
                    <a:pt x="15343" y="459"/>
                    <a:pt x="15322" y="412"/>
                    <a:pt x="15304" y="366"/>
                  </a:cubicBezTo>
                  <a:lnTo>
                    <a:pt x="15302" y="366"/>
                  </a:lnTo>
                  <a:cubicBezTo>
                    <a:pt x="15305" y="422"/>
                    <a:pt x="15308" y="478"/>
                    <a:pt x="15309" y="534"/>
                  </a:cubicBezTo>
                  <a:cubicBezTo>
                    <a:pt x="15311" y="590"/>
                    <a:pt x="15311" y="647"/>
                    <a:pt x="15311" y="707"/>
                  </a:cubicBezTo>
                  <a:lnTo>
                    <a:pt x="15311" y="1500"/>
                  </a:lnTo>
                  <a:cubicBezTo>
                    <a:pt x="15311" y="1508"/>
                    <a:pt x="15309" y="1515"/>
                    <a:pt x="15305" y="1521"/>
                  </a:cubicBezTo>
                  <a:cubicBezTo>
                    <a:pt x="15301" y="1527"/>
                    <a:pt x="15293" y="1533"/>
                    <a:pt x="15283" y="1537"/>
                  </a:cubicBezTo>
                  <a:cubicBezTo>
                    <a:pt x="15272" y="1541"/>
                    <a:pt x="15258" y="1545"/>
                    <a:pt x="15240" y="1547"/>
                  </a:cubicBezTo>
                  <a:cubicBezTo>
                    <a:pt x="15222" y="1549"/>
                    <a:pt x="15199" y="1551"/>
                    <a:pt x="15171" y="1551"/>
                  </a:cubicBezTo>
                  <a:cubicBezTo>
                    <a:pt x="15143" y="1551"/>
                    <a:pt x="15121" y="1549"/>
                    <a:pt x="15103" y="1547"/>
                  </a:cubicBezTo>
                  <a:cubicBezTo>
                    <a:pt x="15085" y="1545"/>
                    <a:pt x="15071" y="1541"/>
                    <a:pt x="15061" y="1537"/>
                  </a:cubicBezTo>
                  <a:cubicBezTo>
                    <a:pt x="15051" y="1533"/>
                    <a:pt x="15043" y="1527"/>
                    <a:pt x="15040" y="1521"/>
                  </a:cubicBezTo>
                  <a:cubicBezTo>
                    <a:pt x="15036" y="1515"/>
                    <a:pt x="15034" y="1508"/>
                    <a:pt x="15034" y="1500"/>
                  </a:cubicBezTo>
                  <a:lnTo>
                    <a:pt x="15034" y="137"/>
                  </a:lnTo>
                  <a:cubicBezTo>
                    <a:pt x="15034" y="101"/>
                    <a:pt x="15044" y="73"/>
                    <a:pt x="15066" y="55"/>
                  </a:cubicBezTo>
                  <a:cubicBezTo>
                    <a:pt x="15087" y="36"/>
                    <a:pt x="15114" y="27"/>
                    <a:pt x="15145" y="27"/>
                  </a:cubicBezTo>
                  <a:lnTo>
                    <a:pt x="15310" y="27"/>
                  </a:lnTo>
                  <a:cubicBezTo>
                    <a:pt x="15340" y="27"/>
                    <a:pt x="15365" y="30"/>
                    <a:pt x="15385" y="35"/>
                  </a:cubicBezTo>
                  <a:cubicBezTo>
                    <a:pt x="15406" y="40"/>
                    <a:pt x="15424" y="48"/>
                    <a:pt x="15440" y="60"/>
                  </a:cubicBezTo>
                  <a:cubicBezTo>
                    <a:pt x="15456" y="72"/>
                    <a:pt x="15471" y="88"/>
                    <a:pt x="15485" y="109"/>
                  </a:cubicBezTo>
                  <a:cubicBezTo>
                    <a:pt x="15499" y="129"/>
                    <a:pt x="15513" y="155"/>
                    <a:pt x="15528" y="185"/>
                  </a:cubicBezTo>
                  <a:lnTo>
                    <a:pt x="15824" y="740"/>
                  </a:lnTo>
                  <a:cubicBezTo>
                    <a:pt x="15841" y="773"/>
                    <a:pt x="15858" y="806"/>
                    <a:pt x="15875" y="839"/>
                  </a:cubicBezTo>
                  <a:cubicBezTo>
                    <a:pt x="15891" y="871"/>
                    <a:pt x="15908" y="903"/>
                    <a:pt x="15923" y="936"/>
                  </a:cubicBezTo>
                  <a:cubicBezTo>
                    <a:pt x="15939" y="968"/>
                    <a:pt x="15954" y="1000"/>
                    <a:pt x="15969" y="1031"/>
                  </a:cubicBezTo>
                  <a:cubicBezTo>
                    <a:pt x="15984" y="1063"/>
                    <a:pt x="15998" y="1094"/>
                    <a:pt x="16012" y="1125"/>
                  </a:cubicBezTo>
                  <a:lnTo>
                    <a:pt x="16013" y="1125"/>
                  </a:lnTo>
                  <a:cubicBezTo>
                    <a:pt x="16011" y="1070"/>
                    <a:pt x="16009" y="1013"/>
                    <a:pt x="16008" y="954"/>
                  </a:cubicBezTo>
                  <a:cubicBezTo>
                    <a:pt x="16007" y="895"/>
                    <a:pt x="16006" y="838"/>
                    <a:pt x="16006" y="784"/>
                  </a:cubicBezTo>
                  <a:lnTo>
                    <a:pt x="16006" y="73"/>
                  </a:lnTo>
                  <a:cubicBezTo>
                    <a:pt x="16006" y="65"/>
                    <a:pt x="16009" y="58"/>
                    <a:pt x="16013" y="52"/>
                  </a:cubicBezTo>
                  <a:cubicBezTo>
                    <a:pt x="16018" y="45"/>
                    <a:pt x="16026" y="40"/>
                    <a:pt x="16037" y="35"/>
                  </a:cubicBezTo>
                  <a:cubicBezTo>
                    <a:pt x="16048" y="31"/>
                    <a:pt x="16062" y="27"/>
                    <a:pt x="16080" y="25"/>
                  </a:cubicBezTo>
                  <a:cubicBezTo>
                    <a:pt x="16098" y="23"/>
                    <a:pt x="16121" y="22"/>
                    <a:pt x="16149" y="22"/>
                  </a:cubicBezTo>
                  <a:close/>
                  <a:moveTo>
                    <a:pt x="16803" y="20"/>
                  </a:moveTo>
                  <a:cubicBezTo>
                    <a:pt x="16833" y="20"/>
                    <a:pt x="16858" y="21"/>
                    <a:pt x="16877" y="24"/>
                  </a:cubicBezTo>
                  <a:cubicBezTo>
                    <a:pt x="16897" y="26"/>
                    <a:pt x="16912" y="29"/>
                    <a:pt x="16924" y="33"/>
                  </a:cubicBezTo>
                  <a:cubicBezTo>
                    <a:pt x="16936" y="37"/>
                    <a:pt x="16944" y="42"/>
                    <a:pt x="16949" y="48"/>
                  </a:cubicBezTo>
                  <a:cubicBezTo>
                    <a:pt x="16954" y="54"/>
                    <a:pt x="16957" y="61"/>
                    <a:pt x="16957" y="69"/>
                  </a:cubicBezTo>
                  <a:lnTo>
                    <a:pt x="16957" y="965"/>
                  </a:lnTo>
                  <a:cubicBezTo>
                    <a:pt x="16957" y="1025"/>
                    <a:pt x="16964" y="1077"/>
                    <a:pt x="16979" y="1121"/>
                  </a:cubicBezTo>
                  <a:cubicBezTo>
                    <a:pt x="16994" y="1165"/>
                    <a:pt x="17015" y="1202"/>
                    <a:pt x="17043" y="1231"/>
                  </a:cubicBezTo>
                  <a:cubicBezTo>
                    <a:pt x="17071" y="1259"/>
                    <a:pt x="17104" y="1281"/>
                    <a:pt x="17142" y="1296"/>
                  </a:cubicBezTo>
                  <a:cubicBezTo>
                    <a:pt x="17181" y="1310"/>
                    <a:pt x="17224" y="1317"/>
                    <a:pt x="17272" y="1317"/>
                  </a:cubicBezTo>
                  <a:cubicBezTo>
                    <a:pt x="17320" y="1317"/>
                    <a:pt x="17364" y="1310"/>
                    <a:pt x="17402" y="1295"/>
                  </a:cubicBezTo>
                  <a:cubicBezTo>
                    <a:pt x="17440" y="1280"/>
                    <a:pt x="17473" y="1259"/>
                    <a:pt x="17499" y="1230"/>
                  </a:cubicBezTo>
                  <a:cubicBezTo>
                    <a:pt x="17526" y="1201"/>
                    <a:pt x="17546" y="1166"/>
                    <a:pt x="17561" y="1125"/>
                  </a:cubicBezTo>
                  <a:cubicBezTo>
                    <a:pt x="17575" y="1083"/>
                    <a:pt x="17583" y="1035"/>
                    <a:pt x="17583" y="982"/>
                  </a:cubicBezTo>
                  <a:lnTo>
                    <a:pt x="17583" y="69"/>
                  </a:lnTo>
                  <a:cubicBezTo>
                    <a:pt x="17583" y="61"/>
                    <a:pt x="17585" y="54"/>
                    <a:pt x="17590" y="48"/>
                  </a:cubicBezTo>
                  <a:cubicBezTo>
                    <a:pt x="17594" y="42"/>
                    <a:pt x="17602" y="37"/>
                    <a:pt x="17614" y="33"/>
                  </a:cubicBezTo>
                  <a:cubicBezTo>
                    <a:pt x="17626" y="29"/>
                    <a:pt x="17642" y="26"/>
                    <a:pt x="17662" y="24"/>
                  </a:cubicBezTo>
                  <a:cubicBezTo>
                    <a:pt x="17682" y="21"/>
                    <a:pt x="17706" y="20"/>
                    <a:pt x="17736" y="20"/>
                  </a:cubicBezTo>
                  <a:cubicBezTo>
                    <a:pt x="17766" y="20"/>
                    <a:pt x="17790" y="21"/>
                    <a:pt x="17809" y="24"/>
                  </a:cubicBezTo>
                  <a:cubicBezTo>
                    <a:pt x="17828" y="26"/>
                    <a:pt x="17844" y="29"/>
                    <a:pt x="17856" y="33"/>
                  </a:cubicBezTo>
                  <a:cubicBezTo>
                    <a:pt x="17867" y="37"/>
                    <a:pt x="17875" y="42"/>
                    <a:pt x="17880" y="48"/>
                  </a:cubicBezTo>
                  <a:cubicBezTo>
                    <a:pt x="17885" y="54"/>
                    <a:pt x="17887" y="61"/>
                    <a:pt x="17887" y="69"/>
                  </a:cubicBezTo>
                  <a:lnTo>
                    <a:pt x="17887" y="979"/>
                  </a:lnTo>
                  <a:cubicBezTo>
                    <a:pt x="17887" y="1072"/>
                    <a:pt x="17874" y="1155"/>
                    <a:pt x="17846" y="1228"/>
                  </a:cubicBezTo>
                  <a:cubicBezTo>
                    <a:pt x="17819" y="1302"/>
                    <a:pt x="17779" y="1364"/>
                    <a:pt x="17725" y="1415"/>
                  </a:cubicBezTo>
                  <a:cubicBezTo>
                    <a:pt x="17672" y="1465"/>
                    <a:pt x="17607" y="1504"/>
                    <a:pt x="17529" y="1531"/>
                  </a:cubicBezTo>
                  <a:cubicBezTo>
                    <a:pt x="17450" y="1557"/>
                    <a:pt x="17361" y="1570"/>
                    <a:pt x="17259" y="1570"/>
                  </a:cubicBezTo>
                  <a:cubicBezTo>
                    <a:pt x="17164" y="1570"/>
                    <a:pt x="17078" y="1559"/>
                    <a:pt x="17002" y="1535"/>
                  </a:cubicBezTo>
                  <a:cubicBezTo>
                    <a:pt x="16927" y="1511"/>
                    <a:pt x="16863" y="1475"/>
                    <a:pt x="16810" y="1426"/>
                  </a:cubicBezTo>
                  <a:cubicBezTo>
                    <a:pt x="16758" y="1378"/>
                    <a:pt x="16718" y="1317"/>
                    <a:pt x="16690" y="1245"/>
                  </a:cubicBezTo>
                  <a:cubicBezTo>
                    <a:pt x="16662" y="1173"/>
                    <a:pt x="16649" y="1088"/>
                    <a:pt x="16649" y="992"/>
                  </a:cubicBezTo>
                  <a:lnTo>
                    <a:pt x="16649" y="69"/>
                  </a:lnTo>
                  <a:cubicBezTo>
                    <a:pt x="16649" y="61"/>
                    <a:pt x="16651" y="54"/>
                    <a:pt x="16656" y="48"/>
                  </a:cubicBezTo>
                  <a:cubicBezTo>
                    <a:pt x="16660" y="42"/>
                    <a:pt x="16669" y="37"/>
                    <a:pt x="16681" y="33"/>
                  </a:cubicBezTo>
                  <a:cubicBezTo>
                    <a:pt x="16693" y="29"/>
                    <a:pt x="16709" y="26"/>
                    <a:pt x="16728" y="24"/>
                  </a:cubicBezTo>
                  <a:cubicBezTo>
                    <a:pt x="16748" y="21"/>
                    <a:pt x="16773" y="20"/>
                    <a:pt x="16803" y="20"/>
                  </a:cubicBezTo>
                  <a:close/>
                  <a:moveTo>
                    <a:pt x="14508" y="20"/>
                  </a:moveTo>
                  <a:cubicBezTo>
                    <a:pt x="14539" y="20"/>
                    <a:pt x="14564" y="21"/>
                    <a:pt x="14583" y="24"/>
                  </a:cubicBezTo>
                  <a:cubicBezTo>
                    <a:pt x="14603" y="26"/>
                    <a:pt x="14619" y="29"/>
                    <a:pt x="14630" y="33"/>
                  </a:cubicBezTo>
                  <a:cubicBezTo>
                    <a:pt x="14642" y="37"/>
                    <a:pt x="14650" y="42"/>
                    <a:pt x="14655" y="48"/>
                  </a:cubicBezTo>
                  <a:cubicBezTo>
                    <a:pt x="14661" y="54"/>
                    <a:pt x="14663" y="61"/>
                    <a:pt x="14663" y="69"/>
                  </a:cubicBezTo>
                  <a:lnTo>
                    <a:pt x="14663" y="1501"/>
                  </a:lnTo>
                  <a:cubicBezTo>
                    <a:pt x="14663" y="1509"/>
                    <a:pt x="14661" y="1516"/>
                    <a:pt x="14655" y="1522"/>
                  </a:cubicBezTo>
                  <a:cubicBezTo>
                    <a:pt x="14650" y="1529"/>
                    <a:pt x="14642" y="1534"/>
                    <a:pt x="14630" y="1538"/>
                  </a:cubicBezTo>
                  <a:cubicBezTo>
                    <a:pt x="14619" y="1542"/>
                    <a:pt x="14603" y="1545"/>
                    <a:pt x="14583" y="1547"/>
                  </a:cubicBezTo>
                  <a:cubicBezTo>
                    <a:pt x="14564" y="1549"/>
                    <a:pt x="14539" y="1551"/>
                    <a:pt x="14508" y="1551"/>
                  </a:cubicBezTo>
                  <a:cubicBezTo>
                    <a:pt x="14479" y="1551"/>
                    <a:pt x="14454" y="1549"/>
                    <a:pt x="14434" y="1547"/>
                  </a:cubicBezTo>
                  <a:cubicBezTo>
                    <a:pt x="14414" y="1545"/>
                    <a:pt x="14398" y="1542"/>
                    <a:pt x="14387" y="1538"/>
                  </a:cubicBezTo>
                  <a:cubicBezTo>
                    <a:pt x="14375" y="1534"/>
                    <a:pt x="14366" y="1529"/>
                    <a:pt x="14361" y="1522"/>
                  </a:cubicBezTo>
                  <a:cubicBezTo>
                    <a:pt x="14356" y="1516"/>
                    <a:pt x="14354" y="1509"/>
                    <a:pt x="14354" y="1501"/>
                  </a:cubicBezTo>
                  <a:lnTo>
                    <a:pt x="14354" y="69"/>
                  </a:lnTo>
                  <a:cubicBezTo>
                    <a:pt x="14354" y="61"/>
                    <a:pt x="14356" y="54"/>
                    <a:pt x="14361" y="48"/>
                  </a:cubicBezTo>
                  <a:cubicBezTo>
                    <a:pt x="14366" y="42"/>
                    <a:pt x="14375" y="37"/>
                    <a:pt x="14387" y="33"/>
                  </a:cubicBezTo>
                  <a:cubicBezTo>
                    <a:pt x="14399" y="29"/>
                    <a:pt x="14415" y="26"/>
                    <a:pt x="14435" y="24"/>
                  </a:cubicBezTo>
                  <a:cubicBezTo>
                    <a:pt x="14454" y="21"/>
                    <a:pt x="14479" y="20"/>
                    <a:pt x="14508" y="20"/>
                  </a:cubicBezTo>
                  <a:close/>
                  <a:moveTo>
                    <a:pt x="1831" y="20"/>
                  </a:moveTo>
                  <a:cubicBezTo>
                    <a:pt x="1877" y="20"/>
                    <a:pt x="1914" y="21"/>
                    <a:pt x="1941" y="22"/>
                  </a:cubicBezTo>
                  <a:cubicBezTo>
                    <a:pt x="1969" y="23"/>
                    <a:pt x="1990" y="26"/>
                    <a:pt x="2005" y="30"/>
                  </a:cubicBezTo>
                  <a:cubicBezTo>
                    <a:pt x="2021" y="34"/>
                    <a:pt x="2032" y="41"/>
                    <a:pt x="2038" y="49"/>
                  </a:cubicBezTo>
                  <a:cubicBezTo>
                    <a:pt x="2045" y="58"/>
                    <a:pt x="2050" y="70"/>
                    <a:pt x="2055" y="84"/>
                  </a:cubicBezTo>
                  <a:lnTo>
                    <a:pt x="2524" y="1429"/>
                  </a:lnTo>
                  <a:cubicBezTo>
                    <a:pt x="2533" y="1457"/>
                    <a:pt x="2539" y="1479"/>
                    <a:pt x="2541" y="1495"/>
                  </a:cubicBezTo>
                  <a:cubicBezTo>
                    <a:pt x="2544" y="1512"/>
                    <a:pt x="2541" y="1524"/>
                    <a:pt x="2532" y="1532"/>
                  </a:cubicBezTo>
                  <a:cubicBezTo>
                    <a:pt x="2524" y="1541"/>
                    <a:pt x="2508" y="1546"/>
                    <a:pt x="2486" y="1548"/>
                  </a:cubicBezTo>
                  <a:cubicBezTo>
                    <a:pt x="2465" y="1550"/>
                    <a:pt x="2434" y="1551"/>
                    <a:pt x="2396" y="1551"/>
                  </a:cubicBezTo>
                  <a:cubicBezTo>
                    <a:pt x="2356" y="1551"/>
                    <a:pt x="2325" y="1550"/>
                    <a:pt x="2303" y="1549"/>
                  </a:cubicBezTo>
                  <a:cubicBezTo>
                    <a:pt x="2281" y="1548"/>
                    <a:pt x="2264" y="1545"/>
                    <a:pt x="2252" y="1542"/>
                  </a:cubicBezTo>
                  <a:cubicBezTo>
                    <a:pt x="2240" y="1538"/>
                    <a:pt x="2232" y="1533"/>
                    <a:pt x="2227" y="1527"/>
                  </a:cubicBezTo>
                  <a:cubicBezTo>
                    <a:pt x="2223" y="1521"/>
                    <a:pt x="2219" y="1513"/>
                    <a:pt x="2216" y="1502"/>
                  </a:cubicBezTo>
                  <a:lnTo>
                    <a:pt x="2114" y="1198"/>
                  </a:lnTo>
                  <a:lnTo>
                    <a:pt x="1544" y="1198"/>
                  </a:lnTo>
                  <a:lnTo>
                    <a:pt x="1448" y="1494"/>
                  </a:lnTo>
                  <a:cubicBezTo>
                    <a:pt x="1445" y="1505"/>
                    <a:pt x="1441" y="1514"/>
                    <a:pt x="1436" y="1522"/>
                  </a:cubicBezTo>
                  <a:cubicBezTo>
                    <a:pt x="1431" y="1529"/>
                    <a:pt x="1423" y="1535"/>
                    <a:pt x="1411" y="1539"/>
                  </a:cubicBezTo>
                  <a:cubicBezTo>
                    <a:pt x="1400" y="1544"/>
                    <a:pt x="1384" y="1547"/>
                    <a:pt x="1363" y="1548"/>
                  </a:cubicBezTo>
                  <a:cubicBezTo>
                    <a:pt x="1342" y="1550"/>
                    <a:pt x="1315" y="1551"/>
                    <a:pt x="1282" y="1551"/>
                  </a:cubicBezTo>
                  <a:cubicBezTo>
                    <a:pt x="1246" y="1551"/>
                    <a:pt x="1218" y="1549"/>
                    <a:pt x="1197" y="1547"/>
                  </a:cubicBezTo>
                  <a:cubicBezTo>
                    <a:pt x="1177" y="1545"/>
                    <a:pt x="1163" y="1539"/>
                    <a:pt x="1155" y="1530"/>
                  </a:cubicBezTo>
                  <a:cubicBezTo>
                    <a:pt x="1147" y="1521"/>
                    <a:pt x="1145" y="1508"/>
                    <a:pt x="1147" y="1492"/>
                  </a:cubicBezTo>
                  <a:cubicBezTo>
                    <a:pt x="1149" y="1476"/>
                    <a:pt x="1155" y="1454"/>
                    <a:pt x="1165" y="1426"/>
                  </a:cubicBezTo>
                  <a:lnTo>
                    <a:pt x="1632" y="81"/>
                  </a:lnTo>
                  <a:cubicBezTo>
                    <a:pt x="1637" y="68"/>
                    <a:pt x="1642" y="57"/>
                    <a:pt x="1649" y="49"/>
                  </a:cubicBezTo>
                  <a:cubicBezTo>
                    <a:pt x="1655" y="41"/>
                    <a:pt x="1665" y="34"/>
                    <a:pt x="1678" y="30"/>
                  </a:cubicBezTo>
                  <a:cubicBezTo>
                    <a:pt x="1692" y="26"/>
                    <a:pt x="1711" y="23"/>
                    <a:pt x="1735" y="22"/>
                  </a:cubicBezTo>
                  <a:cubicBezTo>
                    <a:pt x="1759" y="21"/>
                    <a:pt x="1791" y="20"/>
                    <a:pt x="1831" y="20"/>
                  </a:cubicBezTo>
                  <a:close/>
                  <a:moveTo>
                    <a:pt x="10304" y="1"/>
                  </a:moveTo>
                  <a:cubicBezTo>
                    <a:pt x="10369" y="1"/>
                    <a:pt x="10429" y="6"/>
                    <a:pt x="10483" y="15"/>
                  </a:cubicBezTo>
                  <a:cubicBezTo>
                    <a:pt x="10537" y="24"/>
                    <a:pt x="10584" y="35"/>
                    <a:pt x="10624" y="48"/>
                  </a:cubicBezTo>
                  <a:cubicBezTo>
                    <a:pt x="10665" y="60"/>
                    <a:pt x="10698" y="74"/>
                    <a:pt x="10725" y="89"/>
                  </a:cubicBezTo>
                  <a:cubicBezTo>
                    <a:pt x="10751" y="104"/>
                    <a:pt x="10770" y="117"/>
                    <a:pt x="10780" y="128"/>
                  </a:cubicBezTo>
                  <a:cubicBezTo>
                    <a:pt x="10791" y="139"/>
                    <a:pt x="10798" y="154"/>
                    <a:pt x="10803" y="174"/>
                  </a:cubicBezTo>
                  <a:cubicBezTo>
                    <a:pt x="10808" y="194"/>
                    <a:pt x="10810" y="224"/>
                    <a:pt x="10810" y="263"/>
                  </a:cubicBezTo>
                  <a:cubicBezTo>
                    <a:pt x="10810" y="285"/>
                    <a:pt x="10809" y="305"/>
                    <a:pt x="10807" y="321"/>
                  </a:cubicBezTo>
                  <a:cubicBezTo>
                    <a:pt x="10805" y="338"/>
                    <a:pt x="10802" y="351"/>
                    <a:pt x="10799" y="360"/>
                  </a:cubicBezTo>
                  <a:cubicBezTo>
                    <a:pt x="10795" y="370"/>
                    <a:pt x="10791" y="377"/>
                    <a:pt x="10786" y="381"/>
                  </a:cubicBezTo>
                  <a:cubicBezTo>
                    <a:pt x="10781" y="385"/>
                    <a:pt x="10775" y="387"/>
                    <a:pt x="10768" y="387"/>
                  </a:cubicBezTo>
                  <a:cubicBezTo>
                    <a:pt x="10758" y="387"/>
                    <a:pt x="10741" y="380"/>
                    <a:pt x="10719" y="366"/>
                  </a:cubicBezTo>
                  <a:cubicBezTo>
                    <a:pt x="10696" y="352"/>
                    <a:pt x="10666" y="336"/>
                    <a:pt x="10628" y="320"/>
                  </a:cubicBezTo>
                  <a:cubicBezTo>
                    <a:pt x="10591" y="304"/>
                    <a:pt x="10546" y="288"/>
                    <a:pt x="10494" y="274"/>
                  </a:cubicBezTo>
                  <a:cubicBezTo>
                    <a:pt x="10442" y="260"/>
                    <a:pt x="10382" y="253"/>
                    <a:pt x="10313" y="253"/>
                  </a:cubicBezTo>
                  <a:cubicBezTo>
                    <a:pt x="10240" y="253"/>
                    <a:pt x="10173" y="266"/>
                    <a:pt x="10114" y="291"/>
                  </a:cubicBezTo>
                  <a:cubicBezTo>
                    <a:pt x="10055" y="317"/>
                    <a:pt x="10004" y="353"/>
                    <a:pt x="9962" y="399"/>
                  </a:cubicBezTo>
                  <a:cubicBezTo>
                    <a:pt x="9919" y="446"/>
                    <a:pt x="9887" y="501"/>
                    <a:pt x="9864" y="567"/>
                  </a:cubicBezTo>
                  <a:cubicBezTo>
                    <a:pt x="9842" y="632"/>
                    <a:pt x="9830" y="704"/>
                    <a:pt x="9830" y="783"/>
                  </a:cubicBezTo>
                  <a:cubicBezTo>
                    <a:pt x="9830" y="870"/>
                    <a:pt x="9842" y="946"/>
                    <a:pt x="9865" y="1012"/>
                  </a:cubicBezTo>
                  <a:cubicBezTo>
                    <a:pt x="9888" y="1078"/>
                    <a:pt x="9920" y="1133"/>
                    <a:pt x="9962" y="1178"/>
                  </a:cubicBezTo>
                  <a:cubicBezTo>
                    <a:pt x="10003" y="1222"/>
                    <a:pt x="10053" y="1256"/>
                    <a:pt x="10111" y="1279"/>
                  </a:cubicBezTo>
                  <a:cubicBezTo>
                    <a:pt x="10169" y="1301"/>
                    <a:pt x="10234" y="1313"/>
                    <a:pt x="10304" y="1313"/>
                  </a:cubicBezTo>
                  <a:cubicBezTo>
                    <a:pt x="10338" y="1313"/>
                    <a:pt x="10372" y="1309"/>
                    <a:pt x="10406" y="1301"/>
                  </a:cubicBezTo>
                  <a:cubicBezTo>
                    <a:pt x="10439" y="1293"/>
                    <a:pt x="10471" y="1281"/>
                    <a:pt x="10500" y="1266"/>
                  </a:cubicBezTo>
                  <a:lnTo>
                    <a:pt x="10500" y="914"/>
                  </a:lnTo>
                  <a:lnTo>
                    <a:pt x="10212" y="914"/>
                  </a:lnTo>
                  <a:cubicBezTo>
                    <a:pt x="10198" y="914"/>
                    <a:pt x="10187" y="905"/>
                    <a:pt x="10180" y="888"/>
                  </a:cubicBezTo>
                  <a:cubicBezTo>
                    <a:pt x="10172" y="870"/>
                    <a:pt x="10168" y="840"/>
                    <a:pt x="10168" y="798"/>
                  </a:cubicBezTo>
                  <a:cubicBezTo>
                    <a:pt x="10168" y="776"/>
                    <a:pt x="10169" y="758"/>
                    <a:pt x="10171" y="743"/>
                  </a:cubicBezTo>
                  <a:cubicBezTo>
                    <a:pt x="10173" y="728"/>
                    <a:pt x="10176" y="716"/>
                    <a:pt x="10180" y="707"/>
                  </a:cubicBezTo>
                  <a:cubicBezTo>
                    <a:pt x="10184" y="698"/>
                    <a:pt x="10188" y="692"/>
                    <a:pt x="10194" y="687"/>
                  </a:cubicBezTo>
                  <a:cubicBezTo>
                    <a:pt x="10199" y="683"/>
                    <a:pt x="10205" y="681"/>
                    <a:pt x="10212" y="681"/>
                  </a:cubicBezTo>
                  <a:lnTo>
                    <a:pt x="10725" y="681"/>
                  </a:lnTo>
                  <a:cubicBezTo>
                    <a:pt x="10737" y="681"/>
                    <a:pt x="10748" y="683"/>
                    <a:pt x="10758" y="687"/>
                  </a:cubicBezTo>
                  <a:cubicBezTo>
                    <a:pt x="10768" y="692"/>
                    <a:pt x="10776" y="698"/>
                    <a:pt x="10784" y="707"/>
                  </a:cubicBezTo>
                  <a:cubicBezTo>
                    <a:pt x="10791" y="715"/>
                    <a:pt x="10797" y="726"/>
                    <a:pt x="10801" y="738"/>
                  </a:cubicBezTo>
                  <a:cubicBezTo>
                    <a:pt x="10805" y="750"/>
                    <a:pt x="10807" y="764"/>
                    <a:pt x="10807" y="779"/>
                  </a:cubicBezTo>
                  <a:lnTo>
                    <a:pt x="10807" y="1383"/>
                  </a:lnTo>
                  <a:cubicBezTo>
                    <a:pt x="10807" y="1406"/>
                    <a:pt x="10802" y="1427"/>
                    <a:pt x="10794" y="1444"/>
                  </a:cubicBezTo>
                  <a:cubicBezTo>
                    <a:pt x="10786" y="1462"/>
                    <a:pt x="10769" y="1476"/>
                    <a:pt x="10744" y="1486"/>
                  </a:cubicBezTo>
                  <a:cubicBezTo>
                    <a:pt x="10719" y="1496"/>
                    <a:pt x="10687" y="1507"/>
                    <a:pt x="10650" y="1518"/>
                  </a:cubicBezTo>
                  <a:cubicBezTo>
                    <a:pt x="10612" y="1529"/>
                    <a:pt x="10573" y="1538"/>
                    <a:pt x="10533" y="1546"/>
                  </a:cubicBezTo>
                  <a:cubicBezTo>
                    <a:pt x="10493" y="1554"/>
                    <a:pt x="10452" y="1559"/>
                    <a:pt x="10411" y="1563"/>
                  </a:cubicBezTo>
                  <a:cubicBezTo>
                    <a:pt x="10370" y="1567"/>
                    <a:pt x="10329" y="1569"/>
                    <a:pt x="10287" y="1569"/>
                  </a:cubicBezTo>
                  <a:cubicBezTo>
                    <a:pt x="10166" y="1569"/>
                    <a:pt x="10058" y="1552"/>
                    <a:pt x="9962" y="1517"/>
                  </a:cubicBezTo>
                  <a:cubicBezTo>
                    <a:pt x="9867" y="1482"/>
                    <a:pt x="9786" y="1432"/>
                    <a:pt x="9719" y="1366"/>
                  </a:cubicBezTo>
                  <a:cubicBezTo>
                    <a:pt x="9653" y="1300"/>
                    <a:pt x="9602" y="1219"/>
                    <a:pt x="9567" y="1125"/>
                  </a:cubicBezTo>
                  <a:cubicBezTo>
                    <a:pt x="9532" y="1030"/>
                    <a:pt x="9514" y="922"/>
                    <a:pt x="9514" y="802"/>
                  </a:cubicBezTo>
                  <a:cubicBezTo>
                    <a:pt x="9514" y="677"/>
                    <a:pt x="9533" y="566"/>
                    <a:pt x="9570" y="467"/>
                  </a:cubicBezTo>
                  <a:cubicBezTo>
                    <a:pt x="9608" y="368"/>
                    <a:pt x="9661" y="284"/>
                    <a:pt x="9730" y="215"/>
                  </a:cubicBezTo>
                  <a:cubicBezTo>
                    <a:pt x="9798" y="146"/>
                    <a:pt x="9881" y="93"/>
                    <a:pt x="9979" y="56"/>
                  </a:cubicBezTo>
                  <a:cubicBezTo>
                    <a:pt x="10076" y="20"/>
                    <a:pt x="10184" y="1"/>
                    <a:pt x="10304" y="1"/>
                  </a:cubicBezTo>
                  <a:close/>
                  <a:moveTo>
                    <a:pt x="7680" y="1"/>
                  </a:moveTo>
                  <a:cubicBezTo>
                    <a:pt x="7710" y="1"/>
                    <a:pt x="7740" y="3"/>
                    <a:pt x="7770" y="7"/>
                  </a:cubicBezTo>
                  <a:cubicBezTo>
                    <a:pt x="7800" y="10"/>
                    <a:pt x="7828" y="15"/>
                    <a:pt x="7854" y="20"/>
                  </a:cubicBezTo>
                  <a:cubicBezTo>
                    <a:pt x="7879" y="26"/>
                    <a:pt x="7901" y="32"/>
                    <a:pt x="7919" y="39"/>
                  </a:cubicBezTo>
                  <a:cubicBezTo>
                    <a:pt x="7937" y="46"/>
                    <a:pt x="7949" y="52"/>
                    <a:pt x="7955" y="57"/>
                  </a:cubicBezTo>
                  <a:cubicBezTo>
                    <a:pt x="7961" y="62"/>
                    <a:pt x="7965" y="68"/>
                    <a:pt x="7968" y="74"/>
                  </a:cubicBezTo>
                  <a:cubicBezTo>
                    <a:pt x="7972" y="80"/>
                    <a:pt x="7974" y="87"/>
                    <a:pt x="7976" y="94"/>
                  </a:cubicBezTo>
                  <a:cubicBezTo>
                    <a:pt x="7978" y="102"/>
                    <a:pt x="7979" y="111"/>
                    <a:pt x="7980" y="122"/>
                  </a:cubicBezTo>
                  <a:cubicBezTo>
                    <a:pt x="7981" y="133"/>
                    <a:pt x="7981" y="146"/>
                    <a:pt x="7981" y="162"/>
                  </a:cubicBezTo>
                  <a:cubicBezTo>
                    <a:pt x="7981" y="186"/>
                    <a:pt x="7981" y="206"/>
                    <a:pt x="7980" y="222"/>
                  </a:cubicBezTo>
                  <a:cubicBezTo>
                    <a:pt x="7978" y="238"/>
                    <a:pt x="7976" y="251"/>
                    <a:pt x="7973" y="260"/>
                  </a:cubicBezTo>
                  <a:cubicBezTo>
                    <a:pt x="7970" y="269"/>
                    <a:pt x="7966" y="275"/>
                    <a:pt x="7960" y="279"/>
                  </a:cubicBezTo>
                  <a:cubicBezTo>
                    <a:pt x="7955" y="283"/>
                    <a:pt x="7948" y="285"/>
                    <a:pt x="7940" y="285"/>
                  </a:cubicBezTo>
                  <a:cubicBezTo>
                    <a:pt x="7931" y="285"/>
                    <a:pt x="7919" y="282"/>
                    <a:pt x="7904" y="277"/>
                  </a:cubicBezTo>
                  <a:cubicBezTo>
                    <a:pt x="7889" y="272"/>
                    <a:pt x="7871" y="267"/>
                    <a:pt x="7850" y="260"/>
                  </a:cubicBezTo>
                  <a:cubicBezTo>
                    <a:pt x="7829" y="254"/>
                    <a:pt x="7804" y="249"/>
                    <a:pt x="7776" y="244"/>
                  </a:cubicBezTo>
                  <a:cubicBezTo>
                    <a:pt x="7747" y="239"/>
                    <a:pt x="7714" y="237"/>
                    <a:pt x="7677" y="237"/>
                  </a:cubicBezTo>
                  <a:cubicBezTo>
                    <a:pt x="7613" y="237"/>
                    <a:pt x="7560" y="249"/>
                    <a:pt x="7516" y="272"/>
                  </a:cubicBezTo>
                  <a:cubicBezTo>
                    <a:pt x="7472" y="295"/>
                    <a:pt x="7437" y="327"/>
                    <a:pt x="7409" y="367"/>
                  </a:cubicBezTo>
                  <a:cubicBezTo>
                    <a:pt x="7382" y="408"/>
                    <a:pt x="7362" y="454"/>
                    <a:pt x="7350" y="508"/>
                  </a:cubicBezTo>
                  <a:cubicBezTo>
                    <a:pt x="7337" y="561"/>
                    <a:pt x="7331" y="617"/>
                    <a:pt x="7330" y="676"/>
                  </a:cubicBezTo>
                  <a:cubicBezTo>
                    <a:pt x="7347" y="665"/>
                    <a:pt x="7367" y="654"/>
                    <a:pt x="7389" y="643"/>
                  </a:cubicBezTo>
                  <a:cubicBezTo>
                    <a:pt x="7411" y="633"/>
                    <a:pt x="7435" y="623"/>
                    <a:pt x="7462" y="615"/>
                  </a:cubicBezTo>
                  <a:cubicBezTo>
                    <a:pt x="7488" y="608"/>
                    <a:pt x="7516" y="601"/>
                    <a:pt x="7547" y="596"/>
                  </a:cubicBezTo>
                  <a:cubicBezTo>
                    <a:pt x="7577" y="591"/>
                    <a:pt x="7609" y="588"/>
                    <a:pt x="7644" y="588"/>
                  </a:cubicBezTo>
                  <a:cubicBezTo>
                    <a:pt x="7720" y="588"/>
                    <a:pt x="7786" y="599"/>
                    <a:pt x="7841" y="620"/>
                  </a:cubicBezTo>
                  <a:cubicBezTo>
                    <a:pt x="7895" y="641"/>
                    <a:pt x="7940" y="671"/>
                    <a:pt x="7975" y="710"/>
                  </a:cubicBezTo>
                  <a:cubicBezTo>
                    <a:pt x="8010" y="749"/>
                    <a:pt x="8035" y="797"/>
                    <a:pt x="8052" y="852"/>
                  </a:cubicBezTo>
                  <a:cubicBezTo>
                    <a:pt x="8068" y="908"/>
                    <a:pt x="8076" y="969"/>
                    <a:pt x="8076" y="1037"/>
                  </a:cubicBezTo>
                  <a:cubicBezTo>
                    <a:pt x="8076" y="1114"/>
                    <a:pt x="8065" y="1185"/>
                    <a:pt x="8041" y="1250"/>
                  </a:cubicBezTo>
                  <a:cubicBezTo>
                    <a:pt x="8018" y="1315"/>
                    <a:pt x="7983" y="1371"/>
                    <a:pt x="7938" y="1419"/>
                  </a:cubicBezTo>
                  <a:cubicBezTo>
                    <a:pt x="7893" y="1466"/>
                    <a:pt x="7837" y="1503"/>
                    <a:pt x="7770" y="1530"/>
                  </a:cubicBezTo>
                  <a:cubicBezTo>
                    <a:pt x="7704" y="1557"/>
                    <a:pt x="7627" y="1570"/>
                    <a:pt x="7541" y="1570"/>
                  </a:cubicBezTo>
                  <a:cubicBezTo>
                    <a:pt x="7470" y="1570"/>
                    <a:pt x="7409" y="1562"/>
                    <a:pt x="7357" y="1546"/>
                  </a:cubicBezTo>
                  <a:cubicBezTo>
                    <a:pt x="7304" y="1530"/>
                    <a:pt x="7259" y="1507"/>
                    <a:pt x="7221" y="1477"/>
                  </a:cubicBezTo>
                  <a:cubicBezTo>
                    <a:pt x="7182" y="1447"/>
                    <a:pt x="7151" y="1411"/>
                    <a:pt x="7127" y="1368"/>
                  </a:cubicBezTo>
                  <a:cubicBezTo>
                    <a:pt x="7103" y="1325"/>
                    <a:pt x="7083" y="1276"/>
                    <a:pt x="7069" y="1222"/>
                  </a:cubicBezTo>
                  <a:cubicBezTo>
                    <a:pt x="7055" y="1168"/>
                    <a:pt x="7045" y="1110"/>
                    <a:pt x="7039" y="1047"/>
                  </a:cubicBezTo>
                  <a:cubicBezTo>
                    <a:pt x="7034" y="983"/>
                    <a:pt x="7031" y="916"/>
                    <a:pt x="7031" y="845"/>
                  </a:cubicBezTo>
                  <a:cubicBezTo>
                    <a:pt x="7031" y="786"/>
                    <a:pt x="7034" y="724"/>
                    <a:pt x="7040" y="659"/>
                  </a:cubicBezTo>
                  <a:cubicBezTo>
                    <a:pt x="7046" y="594"/>
                    <a:pt x="7057" y="530"/>
                    <a:pt x="7074" y="468"/>
                  </a:cubicBezTo>
                  <a:cubicBezTo>
                    <a:pt x="7090" y="405"/>
                    <a:pt x="7114" y="346"/>
                    <a:pt x="7145" y="289"/>
                  </a:cubicBezTo>
                  <a:cubicBezTo>
                    <a:pt x="7175" y="232"/>
                    <a:pt x="7214" y="183"/>
                    <a:pt x="7262" y="140"/>
                  </a:cubicBezTo>
                  <a:cubicBezTo>
                    <a:pt x="7310" y="98"/>
                    <a:pt x="7369" y="64"/>
                    <a:pt x="7437" y="39"/>
                  </a:cubicBezTo>
                  <a:cubicBezTo>
                    <a:pt x="7505" y="14"/>
                    <a:pt x="7586" y="1"/>
                    <a:pt x="7680" y="1"/>
                  </a:cubicBezTo>
                  <a:close/>
                  <a:moveTo>
                    <a:pt x="11815" y="0"/>
                  </a:moveTo>
                  <a:cubicBezTo>
                    <a:pt x="11929" y="0"/>
                    <a:pt x="12031" y="15"/>
                    <a:pt x="12119" y="46"/>
                  </a:cubicBezTo>
                  <a:cubicBezTo>
                    <a:pt x="12207" y="76"/>
                    <a:pt x="12280" y="123"/>
                    <a:pt x="12339" y="186"/>
                  </a:cubicBezTo>
                  <a:cubicBezTo>
                    <a:pt x="12398" y="250"/>
                    <a:pt x="12443" y="330"/>
                    <a:pt x="12473" y="426"/>
                  </a:cubicBezTo>
                  <a:cubicBezTo>
                    <a:pt x="12503" y="523"/>
                    <a:pt x="12518" y="636"/>
                    <a:pt x="12518" y="768"/>
                  </a:cubicBezTo>
                  <a:cubicBezTo>
                    <a:pt x="12518" y="893"/>
                    <a:pt x="12502" y="1006"/>
                    <a:pt x="12471" y="1105"/>
                  </a:cubicBezTo>
                  <a:cubicBezTo>
                    <a:pt x="12440" y="1204"/>
                    <a:pt x="12393" y="1289"/>
                    <a:pt x="12331" y="1358"/>
                  </a:cubicBezTo>
                  <a:cubicBezTo>
                    <a:pt x="12270" y="1427"/>
                    <a:pt x="12193" y="1480"/>
                    <a:pt x="12102" y="1516"/>
                  </a:cubicBezTo>
                  <a:cubicBezTo>
                    <a:pt x="12011" y="1552"/>
                    <a:pt x="11906" y="1570"/>
                    <a:pt x="11787" y="1570"/>
                  </a:cubicBezTo>
                  <a:cubicBezTo>
                    <a:pt x="11669" y="1570"/>
                    <a:pt x="11566" y="1555"/>
                    <a:pt x="11478" y="1524"/>
                  </a:cubicBezTo>
                  <a:cubicBezTo>
                    <a:pt x="11390" y="1493"/>
                    <a:pt x="11317" y="1446"/>
                    <a:pt x="11258" y="1383"/>
                  </a:cubicBezTo>
                  <a:cubicBezTo>
                    <a:pt x="11199" y="1320"/>
                    <a:pt x="11155" y="1239"/>
                    <a:pt x="11126" y="1142"/>
                  </a:cubicBezTo>
                  <a:cubicBezTo>
                    <a:pt x="11097" y="1044"/>
                    <a:pt x="11082" y="928"/>
                    <a:pt x="11082" y="795"/>
                  </a:cubicBezTo>
                  <a:cubicBezTo>
                    <a:pt x="11082" y="672"/>
                    <a:pt x="11098" y="562"/>
                    <a:pt x="11129" y="464"/>
                  </a:cubicBezTo>
                  <a:cubicBezTo>
                    <a:pt x="11160" y="366"/>
                    <a:pt x="11207" y="282"/>
                    <a:pt x="11269" y="213"/>
                  </a:cubicBezTo>
                  <a:cubicBezTo>
                    <a:pt x="11330" y="145"/>
                    <a:pt x="11407" y="92"/>
                    <a:pt x="11498" y="55"/>
                  </a:cubicBezTo>
                  <a:cubicBezTo>
                    <a:pt x="11589" y="18"/>
                    <a:pt x="11694" y="0"/>
                    <a:pt x="11815" y="0"/>
                  </a:cubicBezTo>
                  <a:close/>
                  <a:moveTo>
                    <a:pt x="6266" y="0"/>
                  </a:moveTo>
                  <a:cubicBezTo>
                    <a:pt x="6345" y="0"/>
                    <a:pt x="6414" y="10"/>
                    <a:pt x="6473" y="30"/>
                  </a:cubicBezTo>
                  <a:cubicBezTo>
                    <a:pt x="6532" y="50"/>
                    <a:pt x="6581" y="78"/>
                    <a:pt x="6620" y="113"/>
                  </a:cubicBezTo>
                  <a:cubicBezTo>
                    <a:pt x="6659" y="149"/>
                    <a:pt x="6688" y="191"/>
                    <a:pt x="6707" y="240"/>
                  </a:cubicBezTo>
                  <a:cubicBezTo>
                    <a:pt x="6726" y="289"/>
                    <a:pt x="6736" y="341"/>
                    <a:pt x="6736" y="397"/>
                  </a:cubicBezTo>
                  <a:cubicBezTo>
                    <a:pt x="6736" y="447"/>
                    <a:pt x="6731" y="495"/>
                    <a:pt x="6722" y="543"/>
                  </a:cubicBezTo>
                  <a:cubicBezTo>
                    <a:pt x="6712" y="590"/>
                    <a:pt x="6693" y="642"/>
                    <a:pt x="6663" y="697"/>
                  </a:cubicBezTo>
                  <a:cubicBezTo>
                    <a:pt x="6634" y="752"/>
                    <a:pt x="6592" y="813"/>
                    <a:pt x="6538" y="880"/>
                  </a:cubicBezTo>
                  <a:cubicBezTo>
                    <a:pt x="6484" y="946"/>
                    <a:pt x="6412" y="1024"/>
                    <a:pt x="6323" y="1112"/>
                  </a:cubicBezTo>
                  <a:lnTo>
                    <a:pt x="6146" y="1294"/>
                  </a:lnTo>
                  <a:lnTo>
                    <a:pt x="6744" y="1294"/>
                  </a:lnTo>
                  <a:cubicBezTo>
                    <a:pt x="6752" y="1294"/>
                    <a:pt x="6759" y="1296"/>
                    <a:pt x="6766" y="1301"/>
                  </a:cubicBezTo>
                  <a:cubicBezTo>
                    <a:pt x="6772" y="1306"/>
                    <a:pt x="6778" y="1313"/>
                    <a:pt x="6783" y="1323"/>
                  </a:cubicBezTo>
                  <a:cubicBezTo>
                    <a:pt x="6787" y="1332"/>
                    <a:pt x="6791" y="1345"/>
                    <a:pt x="6793" y="1361"/>
                  </a:cubicBezTo>
                  <a:cubicBezTo>
                    <a:pt x="6796" y="1377"/>
                    <a:pt x="6797" y="1396"/>
                    <a:pt x="6797" y="1418"/>
                  </a:cubicBezTo>
                  <a:cubicBezTo>
                    <a:pt x="6797" y="1441"/>
                    <a:pt x="6796" y="1460"/>
                    <a:pt x="6794" y="1476"/>
                  </a:cubicBezTo>
                  <a:cubicBezTo>
                    <a:pt x="6792" y="1492"/>
                    <a:pt x="6789" y="1505"/>
                    <a:pt x="6785" y="1515"/>
                  </a:cubicBezTo>
                  <a:cubicBezTo>
                    <a:pt x="6781" y="1526"/>
                    <a:pt x="6776" y="1533"/>
                    <a:pt x="6770" y="1537"/>
                  </a:cubicBezTo>
                  <a:cubicBezTo>
                    <a:pt x="6764" y="1541"/>
                    <a:pt x="6757" y="1543"/>
                    <a:pt x="6749" y="1543"/>
                  </a:cubicBezTo>
                  <a:lnTo>
                    <a:pt x="5877" y="1543"/>
                  </a:lnTo>
                  <a:cubicBezTo>
                    <a:pt x="5860" y="1543"/>
                    <a:pt x="5845" y="1542"/>
                    <a:pt x="5832" y="1539"/>
                  </a:cubicBezTo>
                  <a:cubicBezTo>
                    <a:pt x="5820" y="1536"/>
                    <a:pt x="5810" y="1530"/>
                    <a:pt x="5802" y="1521"/>
                  </a:cubicBezTo>
                  <a:cubicBezTo>
                    <a:pt x="5794" y="1512"/>
                    <a:pt x="5788" y="1499"/>
                    <a:pt x="5785" y="1481"/>
                  </a:cubicBezTo>
                  <a:cubicBezTo>
                    <a:pt x="5781" y="1464"/>
                    <a:pt x="5780" y="1442"/>
                    <a:pt x="5780" y="1415"/>
                  </a:cubicBezTo>
                  <a:cubicBezTo>
                    <a:pt x="5780" y="1389"/>
                    <a:pt x="5781" y="1367"/>
                    <a:pt x="5783" y="1348"/>
                  </a:cubicBezTo>
                  <a:cubicBezTo>
                    <a:pt x="5785" y="1330"/>
                    <a:pt x="5790" y="1314"/>
                    <a:pt x="5796" y="1299"/>
                  </a:cubicBezTo>
                  <a:cubicBezTo>
                    <a:pt x="5802" y="1285"/>
                    <a:pt x="5810" y="1271"/>
                    <a:pt x="5820" y="1257"/>
                  </a:cubicBezTo>
                  <a:cubicBezTo>
                    <a:pt x="5830" y="1243"/>
                    <a:pt x="5842" y="1228"/>
                    <a:pt x="5858" y="1212"/>
                  </a:cubicBezTo>
                  <a:lnTo>
                    <a:pt x="6121" y="931"/>
                  </a:lnTo>
                  <a:cubicBezTo>
                    <a:pt x="6173" y="876"/>
                    <a:pt x="6215" y="826"/>
                    <a:pt x="6247" y="781"/>
                  </a:cubicBezTo>
                  <a:cubicBezTo>
                    <a:pt x="6279" y="736"/>
                    <a:pt x="6304" y="695"/>
                    <a:pt x="6322" y="658"/>
                  </a:cubicBezTo>
                  <a:cubicBezTo>
                    <a:pt x="6340" y="621"/>
                    <a:pt x="6352" y="587"/>
                    <a:pt x="6359" y="556"/>
                  </a:cubicBezTo>
                  <a:cubicBezTo>
                    <a:pt x="6366" y="524"/>
                    <a:pt x="6369" y="495"/>
                    <a:pt x="6369" y="467"/>
                  </a:cubicBezTo>
                  <a:cubicBezTo>
                    <a:pt x="6369" y="441"/>
                    <a:pt x="6365" y="416"/>
                    <a:pt x="6357" y="393"/>
                  </a:cubicBezTo>
                  <a:cubicBezTo>
                    <a:pt x="6349" y="370"/>
                    <a:pt x="6336" y="350"/>
                    <a:pt x="6320" y="333"/>
                  </a:cubicBezTo>
                  <a:cubicBezTo>
                    <a:pt x="6304" y="316"/>
                    <a:pt x="6284" y="302"/>
                    <a:pt x="6260" y="292"/>
                  </a:cubicBezTo>
                  <a:cubicBezTo>
                    <a:pt x="6236" y="283"/>
                    <a:pt x="6207" y="278"/>
                    <a:pt x="6175" y="278"/>
                  </a:cubicBezTo>
                  <a:cubicBezTo>
                    <a:pt x="6128" y="278"/>
                    <a:pt x="6088" y="284"/>
                    <a:pt x="6052" y="295"/>
                  </a:cubicBezTo>
                  <a:cubicBezTo>
                    <a:pt x="6017" y="307"/>
                    <a:pt x="5985" y="320"/>
                    <a:pt x="5958" y="335"/>
                  </a:cubicBezTo>
                  <a:cubicBezTo>
                    <a:pt x="5931" y="349"/>
                    <a:pt x="5909" y="362"/>
                    <a:pt x="5891" y="375"/>
                  </a:cubicBezTo>
                  <a:cubicBezTo>
                    <a:pt x="5873" y="387"/>
                    <a:pt x="5859" y="393"/>
                    <a:pt x="5849" y="393"/>
                  </a:cubicBezTo>
                  <a:cubicBezTo>
                    <a:pt x="5842" y="393"/>
                    <a:pt x="5836" y="390"/>
                    <a:pt x="5831" y="386"/>
                  </a:cubicBezTo>
                  <a:cubicBezTo>
                    <a:pt x="5825" y="381"/>
                    <a:pt x="5821" y="373"/>
                    <a:pt x="5818" y="362"/>
                  </a:cubicBezTo>
                  <a:cubicBezTo>
                    <a:pt x="5815" y="351"/>
                    <a:pt x="5813" y="337"/>
                    <a:pt x="5811" y="318"/>
                  </a:cubicBezTo>
                  <a:cubicBezTo>
                    <a:pt x="5809" y="300"/>
                    <a:pt x="5808" y="277"/>
                    <a:pt x="5808" y="251"/>
                  </a:cubicBezTo>
                  <a:cubicBezTo>
                    <a:pt x="5808" y="233"/>
                    <a:pt x="5808" y="218"/>
                    <a:pt x="5809" y="206"/>
                  </a:cubicBezTo>
                  <a:cubicBezTo>
                    <a:pt x="5811" y="194"/>
                    <a:pt x="5812" y="183"/>
                    <a:pt x="5815" y="174"/>
                  </a:cubicBezTo>
                  <a:cubicBezTo>
                    <a:pt x="5817" y="165"/>
                    <a:pt x="5820" y="157"/>
                    <a:pt x="5824" y="151"/>
                  </a:cubicBezTo>
                  <a:cubicBezTo>
                    <a:pt x="5828" y="144"/>
                    <a:pt x="5835" y="136"/>
                    <a:pt x="5845" y="127"/>
                  </a:cubicBezTo>
                  <a:cubicBezTo>
                    <a:pt x="5854" y="117"/>
                    <a:pt x="5872" y="105"/>
                    <a:pt x="5899" y="91"/>
                  </a:cubicBezTo>
                  <a:cubicBezTo>
                    <a:pt x="5925" y="76"/>
                    <a:pt x="5957" y="62"/>
                    <a:pt x="5995" y="49"/>
                  </a:cubicBezTo>
                  <a:cubicBezTo>
                    <a:pt x="6034" y="35"/>
                    <a:pt x="6076" y="24"/>
                    <a:pt x="6122" y="14"/>
                  </a:cubicBezTo>
                  <a:cubicBezTo>
                    <a:pt x="6168" y="5"/>
                    <a:pt x="6216" y="0"/>
                    <a:pt x="6266" y="0"/>
                  </a:cubicBezTo>
                  <a:close/>
                  <a:moveTo>
                    <a:pt x="5052" y="0"/>
                  </a:moveTo>
                  <a:cubicBezTo>
                    <a:pt x="5156" y="0"/>
                    <a:pt x="5242" y="18"/>
                    <a:pt x="5310" y="53"/>
                  </a:cubicBezTo>
                  <a:cubicBezTo>
                    <a:pt x="5379" y="89"/>
                    <a:pt x="5433" y="140"/>
                    <a:pt x="5473" y="207"/>
                  </a:cubicBezTo>
                  <a:cubicBezTo>
                    <a:pt x="5512" y="274"/>
                    <a:pt x="5540" y="355"/>
                    <a:pt x="5556" y="452"/>
                  </a:cubicBezTo>
                  <a:cubicBezTo>
                    <a:pt x="5571" y="548"/>
                    <a:pt x="5579" y="658"/>
                    <a:pt x="5579" y="779"/>
                  </a:cubicBezTo>
                  <a:cubicBezTo>
                    <a:pt x="5579" y="901"/>
                    <a:pt x="5569" y="1010"/>
                    <a:pt x="5550" y="1108"/>
                  </a:cubicBezTo>
                  <a:cubicBezTo>
                    <a:pt x="5530" y="1205"/>
                    <a:pt x="5499" y="1288"/>
                    <a:pt x="5454" y="1357"/>
                  </a:cubicBezTo>
                  <a:cubicBezTo>
                    <a:pt x="5410" y="1426"/>
                    <a:pt x="5353" y="1479"/>
                    <a:pt x="5282" y="1515"/>
                  </a:cubicBezTo>
                  <a:cubicBezTo>
                    <a:pt x="5211" y="1552"/>
                    <a:pt x="5125" y="1570"/>
                    <a:pt x="5023" y="1570"/>
                  </a:cubicBezTo>
                  <a:cubicBezTo>
                    <a:pt x="4919" y="1570"/>
                    <a:pt x="4833" y="1553"/>
                    <a:pt x="4765" y="1517"/>
                  </a:cubicBezTo>
                  <a:cubicBezTo>
                    <a:pt x="4697" y="1482"/>
                    <a:pt x="4643" y="1430"/>
                    <a:pt x="4603" y="1364"/>
                  </a:cubicBezTo>
                  <a:cubicBezTo>
                    <a:pt x="4563" y="1297"/>
                    <a:pt x="4535" y="1215"/>
                    <a:pt x="4519" y="1119"/>
                  </a:cubicBezTo>
                  <a:cubicBezTo>
                    <a:pt x="4503" y="1022"/>
                    <a:pt x="4495" y="913"/>
                    <a:pt x="4495" y="791"/>
                  </a:cubicBezTo>
                  <a:cubicBezTo>
                    <a:pt x="4495" y="671"/>
                    <a:pt x="4505" y="562"/>
                    <a:pt x="4525" y="464"/>
                  </a:cubicBezTo>
                  <a:cubicBezTo>
                    <a:pt x="4545" y="366"/>
                    <a:pt x="4577" y="282"/>
                    <a:pt x="4621" y="213"/>
                  </a:cubicBezTo>
                  <a:cubicBezTo>
                    <a:pt x="4665" y="145"/>
                    <a:pt x="4723" y="92"/>
                    <a:pt x="4794" y="55"/>
                  </a:cubicBezTo>
                  <a:cubicBezTo>
                    <a:pt x="4864" y="18"/>
                    <a:pt x="4950" y="0"/>
                    <a:pt x="5052" y="0"/>
                  </a:cubicBezTo>
                  <a:close/>
                  <a:moveTo>
                    <a:pt x="3770" y="0"/>
                  </a:moveTo>
                  <a:cubicBezTo>
                    <a:pt x="3849" y="0"/>
                    <a:pt x="3918" y="10"/>
                    <a:pt x="3977" y="30"/>
                  </a:cubicBezTo>
                  <a:cubicBezTo>
                    <a:pt x="4036" y="50"/>
                    <a:pt x="4085" y="78"/>
                    <a:pt x="4124" y="113"/>
                  </a:cubicBezTo>
                  <a:cubicBezTo>
                    <a:pt x="4163" y="149"/>
                    <a:pt x="4192" y="191"/>
                    <a:pt x="4211" y="240"/>
                  </a:cubicBezTo>
                  <a:cubicBezTo>
                    <a:pt x="4230" y="289"/>
                    <a:pt x="4240" y="341"/>
                    <a:pt x="4240" y="397"/>
                  </a:cubicBezTo>
                  <a:cubicBezTo>
                    <a:pt x="4240" y="447"/>
                    <a:pt x="4235" y="495"/>
                    <a:pt x="4226" y="543"/>
                  </a:cubicBezTo>
                  <a:cubicBezTo>
                    <a:pt x="4216" y="590"/>
                    <a:pt x="4197" y="642"/>
                    <a:pt x="4167" y="697"/>
                  </a:cubicBezTo>
                  <a:cubicBezTo>
                    <a:pt x="4138" y="752"/>
                    <a:pt x="4096" y="813"/>
                    <a:pt x="4042" y="880"/>
                  </a:cubicBezTo>
                  <a:cubicBezTo>
                    <a:pt x="3988" y="946"/>
                    <a:pt x="3916" y="1024"/>
                    <a:pt x="3827" y="1112"/>
                  </a:cubicBezTo>
                  <a:lnTo>
                    <a:pt x="3650" y="1294"/>
                  </a:lnTo>
                  <a:lnTo>
                    <a:pt x="4248" y="1294"/>
                  </a:lnTo>
                  <a:cubicBezTo>
                    <a:pt x="4256" y="1294"/>
                    <a:pt x="4263" y="1296"/>
                    <a:pt x="4270" y="1301"/>
                  </a:cubicBezTo>
                  <a:cubicBezTo>
                    <a:pt x="4276" y="1306"/>
                    <a:pt x="4282" y="1313"/>
                    <a:pt x="4287" y="1323"/>
                  </a:cubicBezTo>
                  <a:cubicBezTo>
                    <a:pt x="4291" y="1332"/>
                    <a:pt x="4295" y="1345"/>
                    <a:pt x="4297" y="1361"/>
                  </a:cubicBezTo>
                  <a:cubicBezTo>
                    <a:pt x="4300" y="1377"/>
                    <a:pt x="4301" y="1396"/>
                    <a:pt x="4301" y="1418"/>
                  </a:cubicBezTo>
                  <a:cubicBezTo>
                    <a:pt x="4301" y="1441"/>
                    <a:pt x="4300" y="1460"/>
                    <a:pt x="4298" y="1476"/>
                  </a:cubicBezTo>
                  <a:cubicBezTo>
                    <a:pt x="4296" y="1492"/>
                    <a:pt x="4293" y="1505"/>
                    <a:pt x="4289" y="1515"/>
                  </a:cubicBezTo>
                  <a:cubicBezTo>
                    <a:pt x="4285" y="1526"/>
                    <a:pt x="4280" y="1533"/>
                    <a:pt x="4274" y="1537"/>
                  </a:cubicBezTo>
                  <a:cubicBezTo>
                    <a:pt x="4268" y="1541"/>
                    <a:pt x="4261" y="1543"/>
                    <a:pt x="4253" y="1543"/>
                  </a:cubicBezTo>
                  <a:lnTo>
                    <a:pt x="3381" y="1543"/>
                  </a:lnTo>
                  <a:cubicBezTo>
                    <a:pt x="3364" y="1543"/>
                    <a:pt x="3349" y="1542"/>
                    <a:pt x="3336" y="1539"/>
                  </a:cubicBezTo>
                  <a:cubicBezTo>
                    <a:pt x="3324" y="1536"/>
                    <a:pt x="3314" y="1530"/>
                    <a:pt x="3306" y="1521"/>
                  </a:cubicBezTo>
                  <a:cubicBezTo>
                    <a:pt x="3298" y="1512"/>
                    <a:pt x="3292" y="1499"/>
                    <a:pt x="3289" y="1481"/>
                  </a:cubicBezTo>
                  <a:cubicBezTo>
                    <a:pt x="3285" y="1464"/>
                    <a:pt x="3284" y="1442"/>
                    <a:pt x="3284" y="1415"/>
                  </a:cubicBezTo>
                  <a:cubicBezTo>
                    <a:pt x="3284" y="1389"/>
                    <a:pt x="3285" y="1367"/>
                    <a:pt x="3287" y="1348"/>
                  </a:cubicBezTo>
                  <a:cubicBezTo>
                    <a:pt x="3289" y="1330"/>
                    <a:pt x="3294" y="1314"/>
                    <a:pt x="3300" y="1299"/>
                  </a:cubicBezTo>
                  <a:cubicBezTo>
                    <a:pt x="3306" y="1285"/>
                    <a:pt x="3314" y="1271"/>
                    <a:pt x="3324" y="1257"/>
                  </a:cubicBezTo>
                  <a:cubicBezTo>
                    <a:pt x="3334" y="1243"/>
                    <a:pt x="3346" y="1228"/>
                    <a:pt x="3362" y="1212"/>
                  </a:cubicBezTo>
                  <a:lnTo>
                    <a:pt x="3625" y="931"/>
                  </a:lnTo>
                  <a:cubicBezTo>
                    <a:pt x="3677" y="876"/>
                    <a:pt x="3719" y="826"/>
                    <a:pt x="3751" y="781"/>
                  </a:cubicBezTo>
                  <a:cubicBezTo>
                    <a:pt x="3783" y="736"/>
                    <a:pt x="3808" y="695"/>
                    <a:pt x="3826" y="658"/>
                  </a:cubicBezTo>
                  <a:cubicBezTo>
                    <a:pt x="3844" y="621"/>
                    <a:pt x="3856" y="587"/>
                    <a:pt x="3863" y="556"/>
                  </a:cubicBezTo>
                  <a:cubicBezTo>
                    <a:pt x="3870" y="524"/>
                    <a:pt x="3873" y="495"/>
                    <a:pt x="3873" y="467"/>
                  </a:cubicBezTo>
                  <a:cubicBezTo>
                    <a:pt x="3873" y="441"/>
                    <a:pt x="3869" y="416"/>
                    <a:pt x="3861" y="393"/>
                  </a:cubicBezTo>
                  <a:cubicBezTo>
                    <a:pt x="3853" y="370"/>
                    <a:pt x="3840" y="350"/>
                    <a:pt x="3824" y="333"/>
                  </a:cubicBezTo>
                  <a:cubicBezTo>
                    <a:pt x="3808" y="316"/>
                    <a:pt x="3788" y="302"/>
                    <a:pt x="3764" y="292"/>
                  </a:cubicBezTo>
                  <a:cubicBezTo>
                    <a:pt x="3740" y="283"/>
                    <a:pt x="3711" y="278"/>
                    <a:pt x="3679" y="278"/>
                  </a:cubicBezTo>
                  <a:cubicBezTo>
                    <a:pt x="3632" y="278"/>
                    <a:pt x="3592" y="284"/>
                    <a:pt x="3556" y="295"/>
                  </a:cubicBezTo>
                  <a:cubicBezTo>
                    <a:pt x="3521" y="307"/>
                    <a:pt x="3489" y="320"/>
                    <a:pt x="3462" y="335"/>
                  </a:cubicBezTo>
                  <a:cubicBezTo>
                    <a:pt x="3435" y="349"/>
                    <a:pt x="3413" y="362"/>
                    <a:pt x="3395" y="375"/>
                  </a:cubicBezTo>
                  <a:cubicBezTo>
                    <a:pt x="3377" y="387"/>
                    <a:pt x="3363" y="393"/>
                    <a:pt x="3353" y="393"/>
                  </a:cubicBezTo>
                  <a:cubicBezTo>
                    <a:pt x="3346" y="393"/>
                    <a:pt x="3340" y="390"/>
                    <a:pt x="3335" y="386"/>
                  </a:cubicBezTo>
                  <a:cubicBezTo>
                    <a:pt x="3329" y="381"/>
                    <a:pt x="3325" y="373"/>
                    <a:pt x="3322" y="362"/>
                  </a:cubicBezTo>
                  <a:cubicBezTo>
                    <a:pt x="3319" y="351"/>
                    <a:pt x="3317" y="337"/>
                    <a:pt x="3315" y="318"/>
                  </a:cubicBezTo>
                  <a:cubicBezTo>
                    <a:pt x="3313" y="300"/>
                    <a:pt x="3312" y="277"/>
                    <a:pt x="3312" y="251"/>
                  </a:cubicBezTo>
                  <a:cubicBezTo>
                    <a:pt x="3312" y="233"/>
                    <a:pt x="3312" y="218"/>
                    <a:pt x="3313" y="206"/>
                  </a:cubicBezTo>
                  <a:cubicBezTo>
                    <a:pt x="3315" y="194"/>
                    <a:pt x="3316" y="183"/>
                    <a:pt x="3319" y="174"/>
                  </a:cubicBezTo>
                  <a:cubicBezTo>
                    <a:pt x="3321" y="165"/>
                    <a:pt x="3324" y="157"/>
                    <a:pt x="3328" y="151"/>
                  </a:cubicBezTo>
                  <a:cubicBezTo>
                    <a:pt x="3332" y="144"/>
                    <a:pt x="3339" y="136"/>
                    <a:pt x="3349" y="127"/>
                  </a:cubicBezTo>
                  <a:cubicBezTo>
                    <a:pt x="3358" y="117"/>
                    <a:pt x="3376" y="105"/>
                    <a:pt x="3403" y="91"/>
                  </a:cubicBezTo>
                  <a:cubicBezTo>
                    <a:pt x="3429" y="76"/>
                    <a:pt x="3461" y="62"/>
                    <a:pt x="3499" y="49"/>
                  </a:cubicBezTo>
                  <a:cubicBezTo>
                    <a:pt x="3538" y="35"/>
                    <a:pt x="3580" y="24"/>
                    <a:pt x="3626" y="14"/>
                  </a:cubicBezTo>
                  <a:cubicBezTo>
                    <a:pt x="3672" y="5"/>
                    <a:pt x="3720" y="0"/>
                    <a:pt x="3770" y="0"/>
                  </a:cubicBezTo>
                  <a:close/>
                </a:path>
              </a:pathLst>
            </a:custGeom>
            <a:noFill/>
            <a:ln w="9525" cap="flat">
              <a:solidFill>
                <a:srgbClr val="5B9BD5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/>
            </a:p>
          </p:txBody>
        </p:sp>
      </p:grpSp>
    </p:spTree>
    <p:extLst>
      <p:ext uri="{BB962C8B-B14F-4D97-AF65-F5344CB8AC3E}">
        <p14:creationId xmlns:p14="http://schemas.microsoft.com/office/powerpoint/2010/main" val="10409522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486837"/>
            <a:ext cx="5915025" cy="292482"/>
          </a:xfrm>
        </p:spPr>
        <p:txBody>
          <a:bodyPr>
            <a:normAutofit/>
          </a:bodyPr>
          <a:lstStyle/>
          <a:p>
            <a:r>
              <a:rPr lang="hr-HR" sz="1200" b="1" dirty="0" smtClean="0"/>
              <a:t>Vrsta smještaja – karakteristike kapaciteta 2024.</a:t>
            </a:r>
            <a:endParaRPr lang="hr-HR" sz="1200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75951422"/>
              </p:ext>
            </p:extLst>
          </p:nvPr>
        </p:nvGraphicFramePr>
        <p:xfrm>
          <a:off x="471488" y="779463"/>
          <a:ext cx="5915025" cy="3033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59557">
                  <a:extLst>
                    <a:ext uri="{9D8B030D-6E8A-4147-A177-3AD203B41FA5}">
                      <a16:colId xmlns:a16="http://schemas.microsoft.com/office/drawing/2014/main" val="4227196068"/>
                    </a:ext>
                  </a:extLst>
                </a:gridCol>
                <a:gridCol w="1135976">
                  <a:extLst>
                    <a:ext uri="{9D8B030D-6E8A-4147-A177-3AD203B41FA5}">
                      <a16:colId xmlns:a16="http://schemas.microsoft.com/office/drawing/2014/main" val="3396596910"/>
                    </a:ext>
                  </a:extLst>
                </a:gridCol>
                <a:gridCol w="636147">
                  <a:extLst>
                    <a:ext uri="{9D8B030D-6E8A-4147-A177-3AD203B41FA5}">
                      <a16:colId xmlns:a16="http://schemas.microsoft.com/office/drawing/2014/main" val="686199967"/>
                    </a:ext>
                  </a:extLst>
                </a:gridCol>
                <a:gridCol w="699761">
                  <a:extLst>
                    <a:ext uri="{9D8B030D-6E8A-4147-A177-3AD203B41FA5}">
                      <a16:colId xmlns:a16="http://schemas.microsoft.com/office/drawing/2014/main" val="1889934688"/>
                    </a:ext>
                  </a:extLst>
                </a:gridCol>
                <a:gridCol w="741792">
                  <a:extLst>
                    <a:ext uri="{9D8B030D-6E8A-4147-A177-3AD203B41FA5}">
                      <a16:colId xmlns:a16="http://schemas.microsoft.com/office/drawing/2014/main" val="1582999316"/>
                    </a:ext>
                  </a:extLst>
                </a:gridCol>
                <a:gridCol w="741792">
                  <a:extLst>
                    <a:ext uri="{9D8B030D-6E8A-4147-A177-3AD203B41FA5}">
                      <a16:colId xmlns:a16="http://schemas.microsoft.com/office/drawing/2014/main" val="4077629396"/>
                    </a:ext>
                  </a:extLst>
                </a:gridCol>
              </a:tblGrid>
              <a:tr h="412153">
                <a:tc>
                  <a:txBody>
                    <a:bodyPr/>
                    <a:lstStyle/>
                    <a:p>
                      <a:r>
                        <a:rPr lang="hr-HR" sz="1100" dirty="0" smtClean="0"/>
                        <a:t>Vrsta smještaja</a:t>
                      </a:r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b="0" dirty="0" smtClean="0"/>
                        <a:t>Smještajne</a:t>
                      </a:r>
                      <a:r>
                        <a:rPr lang="hr-HR" sz="1100" b="0" baseline="0" dirty="0" smtClean="0"/>
                        <a:t>  jedinice</a:t>
                      </a:r>
                      <a:endParaRPr lang="hr-HR" sz="11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b="0" dirty="0" smtClean="0"/>
                        <a:t>Kreveti</a:t>
                      </a:r>
                      <a:endParaRPr lang="hr-HR" sz="11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b="0" dirty="0" smtClean="0"/>
                        <a:t>Dodatni </a:t>
                      </a:r>
                    </a:p>
                    <a:p>
                      <a:pPr algn="ctr"/>
                      <a:r>
                        <a:rPr lang="hr-HR" sz="1100" b="0" dirty="0" smtClean="0"/>
                        <a:t>kreveti</a:t>
                      </a:r>
                      <a:endParaRPr lang="hr-HR" sz="11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b="0" dirty="0" smtClean="0"/>
                        <a:t>Objekti</a:t>
                      </a:r>
                      <a:endParaRPr lang="hr-HR" sz="11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b="0" dirty="0" smtClean="0"/>
                        <a:t>Obveznici</a:t>
                      </a:r>
                      <a:endParaRPr lang="hr-HR" sz="11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25551135"/>
                  </a:ext>
                </a:extLst>
              </a:tr>
              <a:tr h="358180">
                <a:tc>
                  <a:txBody>
                    <a:bodyPr/>
                    <a:lstStyle/>
                    <a:p>
                      <a:r>
                        <a:rPr lang="hr-HR" sz="1200" dirty="0" smtClean="0"/>
                        <a:t>HOTELI</a:t>
                      </a:r>
                      <a:endParaRPr lang="hr-H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dirty="0" smtClean="0"/>
                        <a:t>18</a:t>
                      </a:r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dirty="0" smtClean="0"/>
                        <a:t>41</a:t>
                      </a:r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dirty="0" smtClean="0"/>
                        <a:t>0</a:t>
                      </a:r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dirty="0" smtClean="0"/>
                        <a:t>1</a:t>
                      </a:r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dirty="0" smtClean="0"/>
                        <a:t>1</a:t>
                      </a:r>
                      <a:endParaRPr lang="hr-HR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08726315"/>
                  </a:ext>
                </a:extLst>
              </a:tr>
              <a:tr h="358180">
                <a:tc>
                  <a:txBody>
                    <a:bodyPr/>
                    <a:lstStyle/>
                    <a:p>
                      <a:r>
                        <a:rPr lang="hr-HR" sz="1200" dirty="0" smtClean="0"/>
                        <a:t>KAMPOVI</a:t>
                      </a:r>
                      <a:endParaRPr lang="hr-H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dirty="0" smtClean="0"/>
                        <a:t>612</a:t>
                      </a:r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dirty="0" smtClean="0"/>
                        <a:t>1836</a:t>
                      </a:r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dirty="0" smtClean="0"/>
                        <a:t>0</a:t>
                      </a:r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dirty="0" smtClean="0"/>
                        <a:t>2</a:t>
                      </a:r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dirty="0" smtClean="0"/>
                        <a:t>2</a:t>
                      </a:r>
                      <a:endParaRPr lang="hr-HR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04334705"/>
                  </a:ext>
                </a:extLst>
              </a:tr>
              <a:tr h="358180">
                <a:tc>
                  <a:txBody>
                    <a:bodyPr/>
                    <a:lstStyle/>
                    <a:p>
                      <a:r>
                        <a:rPr lang="hr-HR" sz="1200" dirty="0" smtClean="0"/>
                        <a:t>NEKOMERCIJALNI</a:t>
                      </a:r>
                      <a:r>
                        <a:rPr lang="hr-HR" sz="1200" baseline="0" dirty="0" smtClean="0"/>
                        <a:t> SMJEŠTAJ</a:t>
                      </a:r>
                      <a:endParaRPr lang="hr-H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dirty="0" smtClean="0"/>
                        <a:t>1203</a:t>
                      </a:r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dirty="0" smtClean="0"/>
                        <a:t>4683</a:t>
                      </a:r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dirty="0" smtClean="0"/>
                        <a:t>739</a:t>
                      </a:r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dirty="0" smtClean="0"/>
                        <a:t>1183</a:t>
                      </a:r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dirty="0" smtClean="0"/>
                        <a:t>1169</a:t>
                      </a:r>
                      <a:endParaRPr lang="hr-HR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36113593"/>
                  </a:ext>
                </a:extLst>
              </a:tr>
              <a:tr h="358180">
                <a:tc>
                  <a:txBody>
                    <a:bodyPr/>
                    <a:lstStyle/>
                    <a:p>
                      <a:r>
                        <a:rPr lang="hr-HR" sz="1200" dirty="0" smtClean="0"/>
                        <a:t>OBJEKTI U DOMAĆINSTVU</a:t>
                      </a:r>
                      <a:endParaRPr lang="hr-H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dirty="0" smtClean="0"/>
                        <a:t>552</a:t>
                      </a:r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dirty="0" smtClean="0"/>
                        <a:t>1624</a:t>
                      </a:r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dirty="0" smtClean="0"/>
                        <a:t>175</a:t>
                      </a:r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dirty="0" smtClean="0"/>
                        <a:t>265</a:t>
                      </a:r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dirty="0" smtClean="0"/>
                        <a:t>248</a:t>
                      </a:r>
                      <a:endParaRPr lang="hr-HR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8598873"/>
                  </a:ext>
                </a:extLst>
              </a:tr>
              <a:tr h="441592">
                <a:tc>
                  <a:txBody>
                    <a:bodyPr/>
                    <a:lstStyle/>
                    <a:p>
                      <a:r>
                        <a:rPr lang="hr-HR" sz="1200" dirty="0" smtClean="0"/>
                        <a:t>OSTALI UGOSTITELJSKI OBJEKTI ZA SMJEŠTAJ</a:t>
                      </a:r>
                      <a:endParaRPr lang="hr-H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dirty="0" smtClean="0"/>
                        <a:t>146</a:t>
                      </a:r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dirty="0" smtClean="0"/>
                        <a:t>442</a:t>
                      </a:r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dirty="0" smtClean="0"/>
                        <a:t>111</a:t>
                      </a:r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dirty="0" smtClean="0"/>
                        <a:t>29</a:t>
                      </a:r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dirty="0" smtClean="0"/>
                        <a:t>26</a:t>
                      </a:r>
                      <a:endParaRPr lang="hr-HR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86769901"/>
                  </a:ext>
                </a:extLst>
              </a:tr>
              <a:tr h="358180">
                <a:tc>
                  <a:txBody>
                    <a:bodyPr/>
                    <a:lstStyle/>
                    <a:p>
                      <a:r>
                        <a:rPr lang="hr-HR" sz="1200" dirty="0" smtClean="0"/>
                        <a:t>RESTORANI</a:t>
                      </a:r>
                      <a:endParaRPr lang="hr-H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dirty="0" smtClean="0"/>
                        <a:t>3</a:t>
                      </a:r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dirty="0" smtClean="0"/>
                        <a:t>7</a:t>
                      </a:r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dirty="0" smtClean="0"/>
                        <a:t>0</a:t>
                      </a:r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dirty="0" smtClean="0"/>
                        <a:t>3</a:t>
                      </a:r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dirty="0" smtClean="0"/>
                        <a:t>3</a:t>
                      </a:r>
                      <a:endParaRPr lang="hr-HR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03484730"/>
                  </a:ext>
                </a:extLst>
              </a:tr>
              <a:tr h="358180">
                <a:tc>
                  <a:txBody>
                    <a:bodyPr/>
                    <a:lstStyle/>
                    <a:p>
                      <a:pPr algn="ctr"/>
                      <a:r>
                        <a:rPr lang="hr-HR" sz="1200" dirty="0" smtClean="0"/>
                        <a:t>UKUPNO</a:t>
                      </a:r>
                      <a:endParaRPr lang="hr-H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dirty="0" smtClean="0"/>
                        <a:t>2.534</a:t>
                      </a:r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dirty="0" smtClean="0"/>
                        <a:t>8.633</a:t>
                      </a:r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dirty="0" smtClean="0"/>
                        <a:t>1.025</a:t>
                      </a:r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dirty="0" smtClean="0"/>
                        <a:t>1.483</a:t>
                      </a:r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dirty="0" smtClean="0"/>
                        <a:t>1.449</a:t>
                      </a:r>
                      <a:endParaRPr lang="hr-HR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3659994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4118347"/>
              </p:ext>
            </p:extLst>
          </p:nvPr>
        </p:nvGraphicFramePr>
        <p:xfrm>
          <a:off x="471491" y="4329455"/>
          <a:ext cx="5915022" cy="30205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01547">
                  <a:extLst>
                    <a:ext uri="{9D8B030D-6E8A-4147-A177-3AD203B41FA5}">
                      <a16:colId xmlns:a16="http://schemas.microsoft.com/office/drawing/2014/main" val="1088730791"/>
                    </a:ext>
                  </a:extLst>
                </a:gridCol>
                <a:gridCol w="1101437">
                  <a:extLst>
                    <a:ext uri="{9D8B030D-6E8A-4147-A177-3AD203B41FA5}">
                      <a16:colId xmlns:a16="http://schemas.microsoft.com/office/drawing/2014/main" val="2696060500"/>
                    </a:ext>
                  </a:extLst>
                </a:gridCol>
                <a:gridCol w="633845">
                  <a:extLst>
                    <a:ext uri="{9D8B030D-6E8A-4147-A177-3AD203B41FA5}">
                      <a16:colId xmlns:a16="http://schemas.microsoft.com/office/drawing/2014/main" val="1810344367"/>
                    </a:ext>
                  </a:extLst>
                </a:gridCol>
                <a:gridCol w="644237">
                  <a:extLst>
                    <a:ext uri="{9D8B030D-6E8A-4147-A177-3AD203B41FA5}">
                      <a16:colId xmlns:a16="http://schemas.microsoft.com/office/drawing/2014/main" val="1900736599"/>
                    </a:ext>
                  </a:extLst>
                </a:gridCol>
                <a:gridCol w="727363">
                  <a:extLst>
                    <a:ext uri="{9D8B030D-6E8A-4147-A177-3AD203B41FA5}">
                      <a16:colId xmlns:a16="http://schemas.microsoft.com/office/drawing/2014/main" val="3415689294"/>
                    </a:ext>
                  </a:extLst>
                </a:gridCol>
                <a:gridCol w="806593">
                  <a:extLst>
                    <a:ext uri="{9D8B030D-6E8A-4147-A177-3AD203B41FA5}">
                      <a16:colId xmlns:a16="http://schemas.microsoft.com/office/drawing/2014/main" val="3068756653"/>
                    </a:ext>
                  </a:extLst>
                </a:gridCol>
              </a:tblGrid>
              <a:tr h="402423">
                <a:tc>
                  <a:txBody>
                    <a:bodyPr/>
                    <a:lstStyle/>
                    <a:p>
                      <a:r>
                        <a:rPr lang="hr-HR" sz="1100" dirty="0" smtClean="0"/>
                        <a:t>Vrsta smještaja</a:t>
                      </a:r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b="0" dirty="0" smtClean="0"/>
                        <a:t>Smještajne</a:t>
                      </a:r>
                      <a:r>
                        <a:rPr lang="hr-HR" sz="1100" b="0" baseline="0" dirty="0" smtClean="0"/>
                        <a:t>  jedinice</a:t>
                      </a:r>
                      <a:endParaRPr lang="hr-HR" sz="11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b="0" dirty="0" smtClean="0"/>
                        <a:t>Kreveti</a:t>
                      </a:r>
                      <a:endParaRPr lang="hr-HR" sz="11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b="0" dirty="0" smtClean="0"/>
                        <a:t>Dodatni </a:t>
                      </a:r>
                    </a:p>
                    <a:p>
                      <a:pPr algn="ctr"/>
                      <a:r>
                        <a:rPr lang="hr-HR" sz="1100" b="0" dirty="0" smtClean="0"/>
                        <a:t>kreveti</a:t>
                      </a:r>
                      <a:endParaRPr lang="hr-HR" sz="11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b="0" dirty="0" smtClean="0"/>
                        <a:t>Objekti</a:t>
                      </a:r>
                      <a:endParaRPr lang="hr-HR" sz="11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b="0" dirty="0" smtClean="0"/>
                        <a:t>Obveznici</a:t>
                      </a:r>
                      <a:endParaRPr lang="hr-HR" sz="11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5786086"/>
                  </a:ext>
                </a:extLst>
              </a:tr>
              <a:tr h="335885">
                <a:tc>
                  <a:txBody>
                    <a:bodyPr/>
                    <a:lstStyle/>
                    <a:p>
                      <a:r>
                        <a:rPr lang="hr-HR" sz="1200" dirty="0" smtClean="0"/>
                        <a:t>HOTELI</a:t>
                      </a:r>
                      <a:endParaRPr lang="hr-H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dirty="0" smtClean="0"/>
                        <a:t>18</a:t>
                      </a:r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dirty="0" smtClean="0"/>
                        <a:t>41</a:t>
                      </a:r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dirty="0" smtClean="0"/>
                        <a:t>0</a:t>
                      </a:r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dirty="0" smtClean="0"/>
                        <a:t>1</a:t>
                      </a:r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dirty="0" smtClean="0"/>
                        <a:t>1</a:t>
                      </a:r>
                      <a:endParaRPr lang="hr-HR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51450533"/>
                  </a:ext>
                </a:extLst>
              </a:tr>
              <a:tr h="335885">
                <a:tc>
                  <a:txBody>
                    <a:bodyPr/>
                    <a:lstStyle/>
                    <a:p>
                      <a:r>
                        <a:rPr lang="hr-HR" sz="1200" dirty="0" smtClean="0"/>
                        <a:t>KAMPOVI</a:t>
                      </a:r>
                      <a:endParaRPr lang="hr-H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dirty="0" smtClean="0"/>
                        <a:t>711</a:t>
                      </a:r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dirty="0" smtClean="0"/>
                        <a:t>2133</a:t>
                      </a:r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dirty="0" smtClean="0"/>
                        <a:t>0</a:t>
                      </a:r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dirty="0" smtClean="0"/>
                        <a:t>3</a:t>
                      </a:r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dirty="0" smtClean="0"/>
                        <a:t>3</a:t>
                      </a:r>
                      <a:endParaRPr lang="hr-HR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21172015"/>
                  </a:ext>
                </a:extLst>
              </a:tr>
              <a:tr h="335885">
                <a:tc>
                  <a:txBody>
                    <a:bodyPr/>
                    <a:lstStyle/>
                    <a:p>
                      <a:r>
                        <a:rPr lang="hr-HR" sz="1200" dirty="0" smtClean="0"/>
                        <a:t>NEKOMERCIJALNI</a:t>
                      </a:r>
                      <a:r>
                        <a:rPr lang="hr-HR" sz="1200" baseline="0" dirty="0" smtClean="0"/>
                        <a:t> SMJEŠTAJ</a:t>
                      </a:r>
                      <a:endParaRPr lang="hr-H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dirty="0" smtClean="0"/>
                        <a:t>1241</a:t>
                      </a:r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dirty="0" smtClean="0"/>
                        <a:t>4805</a:t>
                      </a:r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dirty="0" smtClean="0"/>
                        <a:t>806</a:t>
                      </a:r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dirty="0" smtClean="0"/>
                        <a:t>1220</a:t>
                      </a:r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dirty="0" smtClean="0"/>
                        <a:t>1204</a:t>
                      </a:r>
                      <a:endParaRPr lang="hr-HR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3922116"/>
                  </a:ext>
                </a:extLst>
              </a:tr>
              <a:tr h="335885">
                <a:tc>
                  <a:txBody>
                    <a:bodyPr/>
                    <a:lstStyle/>
                    <a:p>
                      <a:r>
                        <a:rPr lang="hr-HR" sz="1200" dirty="0" smtClean="0"/>
                        <a:t>OBJEKTI U DOMAĆINSTVU</a:t>
                      </a:r>
                      <a:endParaRPr lang="hr-H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dirty="0" smtClean="0"/>
                        <a:t>548</a:t>
                      </a:r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dirty="0" smtClean="0"/>
                        <a:t>1628</a:t>
                      </a:r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dirty="0" smtClean="0"/>
                        <a:t>192</a:t>
                      </a:r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dirty="0" smtClean="0"/>
                        <a:t>273</a:t>
                      </a:r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dirty="0" smtClean="0"/>
                        <a:t>252</a:t>
                      </a:r>
                      <a:endParaRPr lang="hr-HR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9308280"/>
                  </a:ext>
                </a:extLst>
              </a:tr>
              <a:tr h="431167">
                <a:tc>
                  <a:txBody>
                    <a:bodyPr/>
                    <a:lstStyle/>
                    <a:p>
                      <a:r>
                        <a:rPr lang="hr-HR" sz="1200" dirty="0" smtClean="0"/>
                        <a:t>OSTALI UGOSTITELJSKI OBJEKTI ZA SMJEŠTAJ</a:t>
                      </a:r>
                      <a:endParaRPr lang="hr-H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hr-HR" sz="1100" dirty="0" smtClean="0"/>
                    </a:p>
                    <a:p>
                      <a:pPr algn="ctr"/>
                      <a:r>
                        <a:rPr lang="hr-HR" sz="1100" dirty="0" smtClean="0"/>
                        <a:t>136</a:t>
                      </a:r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hr-HR" sz="1100" dirty="0" smtClean="0"/>
                    </a:p>
                    <a:p>
                      <a:pPr algn="ctr"/>
                      <a:r>
                        <a:rPr lang="hr-HR" sz="1100" dirty="0" smtClean="0"/>
                        <a:t>414</a:t>
                      </a:r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hr-HR" sz="1100" dirty="0" smtClean="0"/>
                    </a:p>
                    <a:p>
                      <a:pPr algn="ctr"/>
                      <a:r>
                        <a:rPr lang="hr-HR" sz="1100" dirty="0" smtClean="0"/>
                        <a:t>86</a:t>
                      </a:r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hr-HR" sz="1100" dirty="0" smtClean="0"/>
                    </a:p>
                    <a:p>
                      <a:pPr algn="ctr"/>
                      <a:r>
                        <a:rPr lang="hr-HR" sz="1100" dirty="0" smtClean="0"/>
                        <a:t>29</a:t>
                      </a:r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hr-HR" sz="1100" dirty="0" smtClean="0"/>
                    </a:p>
                    <a:p>
                      <a:pPr algn="ctr"/>
                      <a:r>
                        <a:rPr lang="hr-HR" sz="1100" dirty="0" smtClean="0"/>
                        <a:t>27</a:t>
                      </a:r>
                      <a:endParaRPr lang="hr-HR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83200317"/>
                  </a:ext>
                </a:extLst>
              </a:tr>
              <a:tr h="335885">
                <a:tc>
                  <a:txBody>
                    <a:bodyPr/>
                    <a:lstStyle/>
                    <a:p>
                      <a:r>
                        <a:rPr lang="hr-HR" sz="1200" dirty="0" smtClean="0"/>
                        <a:t>RESTORANI</a:t>
                      </a:r>
                      <a:endParaRPr lang="hr-H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dirty="0" smtClean="0"/>
                        <a:t>3</a:t>
                      </a:r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dirty="0" smtClean="0"/>
                        <a:t>7</a:t>
                      </a:r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dirty="0" smtClean="0"/>
                        <a:t>0</a:t>
                      </a:r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dirty="0" smtClean="0"/>
                        <a:t>3</a:t>
                      </a:r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dirty="0" smtClean="0"/>
                        <a:t>3</a:t>
                      </a:r>
                      <a:endParaRPr lang="hr-HR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2855191"/>
                  </a:ext>
                </a:extLst>
              </a:tr>
              <a:tr h="431167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r-HR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UKUPNO</a:t>
                      </a:r>
                    </a:p>
                    <a:p>
                      <a:endParaRPr lang="hr-H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dirty="0" smtClean="0"/>
                        <a:t>2.657</a:t>
                      </a:r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dirty="0" smtClean="0"/>
                        <a:t>9.028</a:t>
                      </a:r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dirty="0" smtClean="0"/>
                        <a:t>1.084</a:t>
                      </a:r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dirty="0" smtClean="0"/>
                        <a:t>1.529</a:t>
                      </a:r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dirty="0" smtClean="0"/>
                        <a:t>1.490</a:t>
                      </a:r>
                      <a:endParaRPr lang="hr-HR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39054112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471488" y="4052455"/>
            <a:ext cx="306943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sz="1200" b="1" dirty="0" smtClean="0">
                <a:latin typeface="+mj-lt"/>
              </a:rPr>
              <a:t>Vrsta smještaja – karakteristike kapaciteta 2025.</a:t>
            </a:r>
            <a:endParaRPr lang="hr-HR" sz="1200" b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116045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396391"/>
          </a:xfrm>
        </p:spPr>
        <p:txBody>
          <a:bodyPr>
            <a:normAutofit fontScale="90000"/>
          </a:bodyPr>
          <a:lstStyle/>
          <a:p>
            <a:r>
              <a:rPr lang="hr-HR" sz="1300" b="1" dirty="0">
                <a:solidFill>
                  <a:prstClr val="black"/>
                </a:solidFill>
              </a:rPr>
              <a:t/>
            </a:r>
            <a:br>
              <a:rPr lang="hr-HR" sz="1300" b="1" dirty="0">
                <a:solidFill>
                  <a:prstClr val="black"/>
                </a:solidFill>
              </a:rPr>
            </a:br>
            <a:r>
              <a:rPr lang="hr-HR" sz="1300" b="1" dirty="0" smtClean="0">
                <a:solidFill>
                  <a:prstClr val="black"/>
                </a:solidFill>
              </a:rPr>
              <a:t>III     PLANIRANJE PRIHODA</a:t>
            </a:r>
            <a:br>
              <a:rPr lang="hr-HR" sz="1300" b="1" dirty="0" smtClean="0">
                <a:solidFill>
                  <a:prstClr val="black"/>
                </a:solidFill>
              </a:rPr>
            </a:br>
            <a:endParaRPr lang="hr-HR" sz="1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1488" y="883227"/>
            <a:ext cx="5915025" cy="774122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hr-HR" sz="1200" dirty="0" smtClean="0">
                <a:latin typeface="+mj-lt"/>
              </a:rPr>
              <a:t>Planiranje prihoda zasniva se na procjeni uplaćenih sredstava turističke pristojbe i turističke članarine. </a:t>
            </a:r>
          </a:p>
          <a:p>
            <a:pPr marL="0" indent="0">
              <a:buNone/>
            </a:pPr>
            <a:r>
              <a:rPr lang="hr-HR" sz="1200" dirty="0" smtClean="0">
                <a:latin typeface="+mj-lt"/>
              </a:rPr>
              <a:t>Planira se da će u 2026. godini ukupno biti uplaćeno 209.200 eura i to:</a:t>
            </a:r>
          </a:p>
          <a:p>
            <a:pPr marL="228600" indent="-228600">
              <a:buAutoNum type="arabicPeriod"/>
            </a:pPr>
            <a:r>
              <a:rPr lang="hr-HR" sz="1200" dirty="0" smtClean="0">
                <a:latin typeface="+mj-lt"/>
              </a:rPr>
              <a:t>Izvorni prihodi očekuje se da će biti uplaćeni u iznosu 167.000 eura, a oni se odnose na:</a:t>
            </a:r>
          </a:p>
          <a:p>
            <a:pPr marL="0" indent="0">
              <a:buNone/>
            </a:pPr>
            <a:r>
              <a:rPr lang="hr-HR" sz="1200" dirty="0" smtClean="0">
                <a:latin typeface="+mj-lt"/>
              </a:rPr>
              <a:t> </a:t>
            </a:r>
            <a:r>
              <a:rPr lang="hr-HR" sz="1200" b="1" dirty="0" smtClean="0">
                <a:latin typeface="+mj-lt"/>
              </a:rPr>
              <a:t> 1.1 </a:t>
            </a:r>
            <a:r>
              <a:rPr lang="hr-HR" sz="1200" dirty="0" smtClean="0">
                <a:latin typeface="+mj-lt"/>
              </a:rPr>
              <a:t>Prihodi </a:t>
            </a:r>
            <a:r>
              <a:rPr lang="hr-HR" sz="1200" dirty="0">
                <a:latin typeface="+mj-lt"/>
              </a:rPr>
              <a:t>od turističke pristojbe temelje se na procjeni ostvarenja dolazaka </a:t>
            </a:r>
            <a:r>
              <a:rPr lang="hr-HR" sz="1200" dirty="0" smtClean="0">
                <a:latin typeface="+mj-lt"/>
              </a:rPr>
              <a:t>i noćenja gostiju</a:t>
            </a:r>
          </a:p>
          <a:p>
            <a:pPr marL="0" indent="0">
              <a:buNone/>
            </a:pPr>
            <a:r>
              <a:rPr lang="hr-HR" sz="1200" dirty="0" smtClean="0">
                <a:latin typeface="+mj-lt"/>
              </a:rPr>
              <a:t> u  2026. </a:t>
            </a:r>
            <a:r>
              <a:rPr lang="hr-HR" sz="1200" dirty="0">
                <a:latin typeface="+mj-lt"/>
              </a:rPr>
              <a:t>godini odnosno povećanja fizičkog obujma </a:t>
            </a:r>
            <a:r>
              <a:rPr lang="hr-HR" sz="1200" dirty="0" smtClean="0">
                <a:latin typeface="+mj-lt"/>
              </a:rPr>
              <a:t>turističkog prometa za 1-2%  u </a:t>
            </a:r>
            <a:r>
              <a:rPr lang="hr-HR" sz="1200" dirty="0">
                <a:latin typeface="+mj-lt"/>
              </a:rPr>
              <a:t>odnosu </a:t>
            </a:r>
            <a:r>
              <a:rPr lang="hr-HR" sz="1200" dirty="0" smtClean="0">
                <a:latin typeface="+mj-lt"/>
              </a:rPr>
              <a:t>na</a:t>
            </a:r>
          </a:p>
          <a:p>
            <a:pPr marL="0" indent="0">
              <a:buNone/>
            </a:pPr>
            <a:r>
              <a:rPr lang="hr-HR" sz="1200" dirty="0" smtClean="0">
                <a:latin typeface="+mj-lt"/>
              </a:rPr>
              <a:t> 2025. </a:t>
            </a:r>
            <a:r>
              <a:rPr lang="hr-HR" sz="1200" dirty="0">
                <a:latin typeface="+mj-lt"/>
              </a:rPr>
              <a:t>godinu i Odluci Županijske </a:t>
            </a:r>
            <a:r>
              <a:rPr lang="hr-HR" sz="1200" dirty="0" smtClean="0">
                <a:latin typeface="+mj-lt"/>
              </a:rPr>
              <a:t>skupštine Zadarske </a:t>
            </a:r>
            <a:r>
              <a:rPr lang="hr-HR" sz="1200" dirty="0">
                <a:latin typeface="+mj-lt"/>
              </a:rPr>
              <a:t>županije </a:t>
            </a:r>
            <a:r>
              <a:rPr lang="hr-HR" sz="1200" dirty="0" smtClean="0">
                <a:latin typeface="+mj-lt"/>
              </a:rPr>
              <a:t>o visini turističke </a:t>
            </a:r>
            <a:r>
              <a:rPr lang="hr-HR" sz="1200" dirty="0">
                <a:latin typeface="+mj-lt"/>
              </a:rPr>
              <a:t>pristojbe </a:t>
            </a:r>
            <a:r>
              <a:rPr lang="hr-HR" sz="1200" dirty="0" smtClean="0">
                <a:latin typeface="+mj-lt"/>
              </a:rPr>
              <a:t>za </a:t>
            </a:r>
          </a:p>
          <a:p>
            <a:pPr marL="0" indent="0">
              <a:buNone/>
            </a:pPr>
            <a:r>
              <a:rPr lang="hr-HR" sz="1200" dirty="0">
                <a:latin typeface="+mj-lt"/>
              </a:rPr>
              <a:t> </a:t>
            </a:r>
            <a:r>
              <a:rPr lang="hr-HR" sz="1200" dirty="0" smtClean="0">
                <a:latin typeface="+mj-lt"/>
              </a:rPr>
              <a:t>2026. godinu. Uzimamo u obzir </a:t>
            </a:r>
            <a:r>
              <a:rPr lang="hr-HR" sz="1200" dirty="0">
                <a:latin typeface="+mj-lt"/>
              </a:rPr>
              <a:t>puni iznos </a:t>
            </a:r>
            <a:r>
              <a:rPr lang="hr-HR" sz="1200" dirty="0" smtClean="0">
                <a:latin typeface="+mj-lt"/>
              </a:rPr>
              <a:t>godišnjeg paušala za osobe </a:t>
            </a:r>
            <a:r>
              <a:rPr lang="hr-HR" sz="1200" dirty="0">
                <a:latin typeface="+mj-lt"/>
              </a:rPr>
              <a:t>koje </a:t>
            </a:r>
            <a:r>
              <a:rPr lang="hr-HR" sz="1200" dirty="0" smtClean="0">
                <a:latin typeface="+mj-lt"/>
              </a:rPr>
              <a:t>pružaju</a:t>
            </a:r>
          </a:p>
          <a:p>
            <a:pPr marL="0" indent="0">
              <a:buNone/>
            </a:pPr>
            <a:r>
              <a:rPr lang="hr-HR" sz="1200" dirty="0" smtClean="0">
                <a:latin typeface="+mj-lt"/>
              </a:rPr>
              <a:t> ugostiteljske usluge u </a:t>
            </a:r>
            <a:r>
              <a:rPr lang="hr-HR" sz="1200" dirty="0">
                <a:latin typeface="+mj-lt"/>
              </a:rPr>
              <a:t>domaćinstvu ili na </a:t>
            </a:r>
            <a:r>
              <a:rPr lang="hr-HR" sz="1200" dirty="0" smtClean="0">
                <a:latin typeface="+mj-lt"/>
              </a:rPr>
              <a:t>obiteljskom poljoprivrednom gospodarstvu.</a:t>
            </a:r>
          </a:p>
          <a:p>
            <a:pPr marL="0" indent="0">
              <a:buNone/>
            </a:pPr>
            <a:r>
              <a:rPr lang="hr-HR" sz="1200" dirty="0">
                <a:latin typeface="+mj-lt"/>
              </a:rPr>
              <a:t> </a:t>
            </a:r>
            <a:r>
              <a:rPr lang="hr-HR" sz="1200" dirty="0" smtClean="0">
                <a:latin typeface="+mj-lt"/>
              </a:rPr>
              <a:t>Raspodjela </a:t>
            </a:r>
            <a:r>
              <a:rPr lang="hr-HR" sz="1200" dirty="0">
                <a:latin typeface="+mj-lt"/>
              </a:rPr>
              <a:t>turističke pristojbe vrši se na način da se najprije izdvaja 1,0% </a:t>
            </a:r>
            <a:r>
              <a:rPr lang="hr-HR" sz="1200" dirty="0" smtClean="0">
                <a:latin typeface="+mj-lt"/>
              </a:rPr>
              <a:t>za Crveni križ,</a:t>
            </a:r>
          </a:p>
          <a:p>
            <a:pPr marL="0" indent="0">
              <a:buNone/>
            </a:pPr>
            <a:r>
              <a:rPr lang="hr-HR" sz="1200" dirty="0">
                <a:latin typeface="+mj-lt"/>
              </a:rPr>
              <a:t> </a:t>
            </a:r>
            <a:r>
              <a:rPr lang="hr-HR" sz="1200" dirty="0" smtClean="0">
                <a:latin typeface="+mj-lt"/>
              </a:rPr>
              <a:t>zatim 3,5</a:t>
            </a:r>
            <a:r>
              <a:rPr lang="hr-HR" sz="1200" dirty="0">
                <a:latin typeface="+mj-lt"/>
              </a:rPr>
              <a:t>% za Fond za turistički nedovoljno razvijena područja </a:t>
            </a:r>
            <a:r>
              <a:rPr lang="hr-HR" sz="1200" dirty="0" smtClean="0">
                <a:latin typeface="+mj-lt"/>
              </a:rPr>
              <a:t>i kontinent i  2,0</a:t>
            </a:r>
            <a:r>
              <a:rPr lang="hr-HR" sz="1200" dirty="0">
                <a:latin typeface="+mj-lt"/>
              </a:rPr>
              <a:t>% za Fond </a:t>
            </a:r>
            <a:endParaRPr lang="hr-HR" sz="1200" dirty="0" smtClean="0">
              <a:latin typeface="+mj-lt"/>
            </a:endParaRPr>
          </a:p>
          <a:p>
            <a:pPr marL="0" indent="0">
              <a:buNone/>
            </a:pPr>
            <a:r>
              <a:rPr lang="hr-HR" sz="1200" dirty="0" smtClean="0">
                <a:latin typeface="+mj-lt"/>
              </a:rPr>
              <a:t>za </a:t>
            </a:r>
            <a:r>
              <a:rPr lang="hr-HR" sz="1200" dirty="0">
                <a:latin typeface="+mj-lt"/>
              </a:rPr>
              <a:t>udružene </a:t>
            </a:r>
            <a:r>
              <a:rPr lang="hr-HR" sz="1200" dirty="0" smtClean="0">
                <a:latin typeface="+mj-lt"/>
              </a:rPr>
              <a:t>turističke </a:t>
            </a:r>
            <a:r>
              <a:rPr lang="hr-HR" sz="1200" dirty="0">
                <a:latin typeface="+mj-lt"/>
              </a:rPr>
              <a:t>zajednice, a </a:t>
            </a:r>
            <a:r>
              <a:rPr lang="hr-HR" sz="1200" dirty="0" smtClean="0">
                <a:latin typeface="+mj-lt"/>
              </a:rPr>
              <a:t>preostala sredstva </a:t>
            </a:r>
            <a:r>
              <a:rPr lang="hr-HR" sz="1200" dirty="0">
                <a:latin typeface="+mj-lt"/>
              </a:rPr>
              <a:t>dostavljaju se </a:t>
            </a:r>
            <a:r>
              <a:rPr lang="hr-HR" sz="1200" dirty="0" smtClean="0">
                <a:latin typeface="+mj-lt"/>
              </a:rPr>
              <a:t>korisnicima:</a:t>
            </a:r>
          </a:p>
          <a:p>
            <a:pPr marL="0" indent="0">
              <a:buNone/>
            </a:pPr>
            <a:r>
              <a:rPr lang="hr-HR" sz="1200" dirty="0">
                <a:latin typeface="+mj-lt"/>
              </a:rPr>
              <a:t> </a:t>
            </a:r>
            <a:r>
              <a:rPr lang="hr-HR" sz="1200" dirty="0" smtClean="0">
                <a:latin typeface="+mj-lt"/>
              </a:rPr>
              <a:t>       - </a:t>
            </a:r>
            <a:r>
              <a:rPr lang="hr-HR" sz="1200" dirty="0">
                <a:latin typeface="+mj-lt"/>
              </a:rPr>
              <a:t>65% sredstava Turističkoj zajednici </a:t>
            </a:r>
            <a:r>
              <a:rPr lang="hr-HR" sz="1200" dirty="0" smtClean="0">
                <a:latin typeface="+mj-lt"/>
              </a:rPr>
              <a:t>Općine Povljana</a:t>
            </a:r>
            <a:r>
              <a:rPr lang="hr-HR" sz="1200" dirty="0">
                <a:latin typeface="+mj-lt"/>
              </a:rPr>
              <a:t>, od čega se 30</a:t>
            </a:r>
            <a:r>
              <a:rPr lang="hr-HR" sz="1200" dirty="0" smtClean="0">
                <a:latin typeface="+mj-lt"/>
              </a:rPr>
              <a:t>% sredstava </a:t>
            </a:r>
          </a:p>
          <a:p>
            <a:pPr marL="0" indent="0">
              <a:buNone/>
            </a:pPr>
            <a:r>
              <a:rPr lang="hr-HR" sz="1200" dirty="0">
                <a:latin typeface="+mj-lt"/>
              </a:rPr>
              <a:t> </a:t>
            </a:r>
            <a:r>
              <a:rPr lang="hr-HR" sz="1200" dirty="0" smtClean="0">
                <a:latin typeface="+mj-lt"/>
              </a:rPr>
              <a:t>          doznačuje </a:t>
            </a:r>
            <a:r>
              <a:rPr lang="hr-HR" sz="1200" dirty="0">
                <a:latin typeface="+mj-lt"/>
              </a:rPr>
              <a:t>na </a:t>
            </a:r>
            <a:r>
              <a:rPr lang="hr-HR" sz="1200" dirty="0" smtClean="0">
                <a:latin typeface="+mj-lt"/>
              </a:rPr>
              <a:t>račun Općine Povljana,</a:t>
            </a:r>
          </a:p>
          <a:p>
            <a:pPr marL="0" indent="0">
              <a:buNone/>
            </a:pPr>
            <a:r>
              <a:rPr lang="hr-HR" sz="1200" dirty="0">
                <a:latin typeface="+mj-lt"/>
              </a:rPr>
              <a:t> </a:t>
            </a:r>
            <a:r>
              <a:rPr lang="hr-HR" sz="1200" dirty="0" smtClean="0">
                <a:latin typeface="+mj-lt"/>
              </a:rPr>
              <a:t>        - </a:t>
            </a:r>
            <a:r>
              <a:rPr lang="hr-HR" sz="1200" dirty="0">
                <a:latin typeface="+mj-lt"/>
              </a:rPr>
              <a:t>15% sredstava Turističkoj zajednici Zadarske županije</a:t>
            </a:r>
            <a:r>
              <a:rPr lang="hr-HR" sz="1200" dirty="0" smtClean="0">
                <a:latin typeface="+mj-lt"/>
              </a:rPr>
              <a:t>,</a:t>
            </a:r>
          </a:p>
          <a:p>
            <a:pPr marL="0" indent="0">
              <a:buNone/>
            </a:pPr>
            <a:r>
              <a:rPr lang="hr-HR" sz="1200" dirty="0">
                <a:latin typeface="+mj-lt"/>
              </a:rPr>
              <a:t> </a:t>
            </a:r>
            <a:r>
              <a:rPr lang="hr-HR" sz="1200" dirty="0" smtClean="0">
                <a:latin typeface="+mj-lt"/>
              </a:rPr>
              <a:t>        - </a:t>
            </a:r>
            <a:r>
              <a:rPr lang="hr-HR" sz="1200" dirty="0">
                <a:latin typeface="+mj-lt"/>
              </a:rPr>
              <a:t>20% sredstava Hrvatskoj turističkoj </a:t>
            </a:r>
            <a:r>
              <a:rPr lang="hr-HR" sz="1200" dirty="0" smtClean="0">
                <a:latin typeface="+mj-lt"/>
              </a:rPr>
              <a:t>zajednici</a:t>
            </a:r>
          </a:p>
          <a:p>
            <a:pPr marL="0" indent="0">
              <a:buNone/>
            </a:pPr>
            <a:r>
              <a:rPr lang="hr-HR" sz="1200" dirty="0" smtClean="0">
                <a:latin typeface="+mj-lt"/>
              </a:rPr>
              <a:t>Nemamo prihode od uplaćene pristojbe u nautičkom turizmu.</a:t>
            </a:r>
          </a:p>
          <a:p>
            <a:pPr marL="0" indent="0">
              <a:buNone/>
            </a:pPr>
            <a:r>
              <a:rPr lang="hr-HR" sz="1200" dirty="0" smtClean="0">
                <a:latin typeface="+mj-lt"/>
              </a:rPr>
              <a:t>Turistička </a:t>
            </a:r>
            <a:r>
              <a:rPr lang="hr-HR" sz="1200" dirty="0">
                <a:latin typeface="+mj-lt"/>
              </a:rPr>
              <a:t>pristojba planira se u iznosu </a:t>
            </a:r>
            <a:r>
              <a:rPr lang="hr-HR" sz="1200" dirty="0" smtClean="0">
                <a:latin typeface="+mj-lt"/>
              </a:rPr>
              <a:t>147.000 eura </a:t>
            </a:r>
            <a:r>
              <a:rPr lang="hr-HR" sz="1200" dirty="0">
                <a:latin typeface="+mj-lt"/>
              </a:rPr>
              <a:t>što je na razini </a:t>
            </a:r>
            <a:r>
              <a:rPr lang="hr-HR" sz="1200" dirty="0" smtClean="0">
                <a:latin typeface="+mj-lt"/>
              </a:rPr>
              <a:t>2025. godine</a:t>
            </a:r>
            <a:r>
              <a:rPr lang="hr-HR" sz="1200" dirty="0">
                <a:latin typeface="+mj-lt"/>
              </a:rPr>
              <a:t>, </a:t>
            </a:r>
            <a:r>
              <a:rPr lang="hr-HR" sz="1200" dirty="0" smtClean="0">
                <a:latin typeface="+mj-lt"/>
              </a:rPr>
              <a:t>a temelji se </a:t>
            </a:r>
          </a:p>
          <a:p>
            <a:pPr marL="0" indent="0">
              <a:buNone/>
            </a:pPr>
            <a:r>
              <a:rPr lang="hr-HR" sz="1200" dirty="0" smtClean="0">
                <a:latin typeface="+mj-lt"/>
              </a:rPr>
              <a:t>na </a:t>
            </a:r>
            <a:r>
              <a:rPr lang="hr-HR" sz="1200" dirty="0">
                <a:latin typeface="+mj-lt"/>
              </a:rPr>
              <a:t>pozitivnim </a:t>
            </a:r>
            <a:r>
              <a:rPr lang="hr-HR" sz="1200" dirty="0" smtClean="0">
                <a:latin typeface="+mj-lt"/>
              </a:rPr>
              <a:t>ostvarenjima </a:t>
            </a:r>
            <a:r>
              <a:rPr lang="hr-HR" sz="1200" dirty="0">
                <a:latin typeface="+mj-lt"/>
              </a:rPr>
              <a:t>prometa u </a:t>
            </a:r>
            <a:r>
              <a:rPr lang="hr-HR" sz="1200" dirty="0" smtClean="0">
                <a:latin typeface="+mj-lt"/>
              </a:rPr>
              <a:t>2025. godini</a:t>
            </a:r>
            <a:r>
              <a:rPr lang="hr-HR" sz="1200" dirty="0">
                <a:latin typeface="+mj-lt"/>
              </a:rPr>
              <a:t>, </a:t>
            </a:r>
            <a:r>
              <a:rPr lang="hr-HR" sz="1200" dirty="0" smtClean="0">
                <a:latin typeface="+mj-lt"/>
              </a:rPr>
              <a:t>očekivanom minimalnom porastu</a:t>
            </a:r>
          </a:p>
          <a:p>
            <a:pPr marL="0" indent="0">
              <a:buNone/>
            </a:pPr>
            <a:r>
              <a:rPr lang="hr-HR" sz="1200" dirty="0" smtClean="0">
                <a:latin typeface="+mj-lt"/>
              </a:rPr>
              <a:t> turističkog </a:t>
            </a:r>
            <a:r>
              <a:rPr lang="hr-HR" sz="1200" dirty="0">
                <a:latin typeface="+mj-lt"/>
              </a:rPr>
              <a:t>prometa u </a:t>
            </a:r>
            <a:r>
              <a:rPr lang="hr-HR" sz="1200" dirty="0" smtClean="0">
                <a:latin typeface="+mj-lt"/>
              </a:rPr>
              <a:t>2026. </a:t>
            </a:r>
            <a:r>
              <a:rPr lang="hr-HR" sz="1200" dirty="0">
                <a:latin typeface="+mj-lt"/>
              </a:rPr>
              <a:t>godini te </a:t>
            </a:r>
            <a:r>
              <a:rPr lang="hr-HR" sz="1200" dirty="0" smtClean="0">
                <a:latin typeface="+mj-lt"/>
              </a:rPr>
              <a:t>donesenoj odluci </a:t>
            </a:r>
            <a:r>
              <a:rPr lang="hr-HR" sz="1200" dirty="0">
                <a:latin typeface="+mj-lt"/>
              </a:rPr>
              <a:t>o </a:t>
            </a:r>
            <a:r>
              <a:rPr lang="hr-HR" sz="1200" dirty="0" smtClean="0">
                <a:latin typeface="+mj-lt"/>
              </a:rPr>
              <a:t>visini turističke </a:t>
            </a:r>
            <a:r>
              <a:rPr lang="hr-HR" sz="1200" dirty="0">
                <a:latin typeface="+mj-lt"/>
              </a:rPr>
              <a:t>pristojbe za </a:t>
            </a:r>
            <a:r>
              <a:rPr lang="hr-HR" sz="1200" dirty="0" smtClean="0">
                <a:latin typeface="+mj-lt"/>
              </a:rPr>
              <a:t>2026. </a:t>
            </a:r>
          </a:p>
          <a:p>
            <a:pPr marL="0" indent="0">
              <a:buNone/>
            </a:pPr>
            <a:r>
              <a:rPr lang="hr-HR" sz="1200" dirty="0" smtClean="0">
                <a:latin typeface="+mj-lt"/>
              </a:rPr>
              <a:t>godinu.</a:t>
            </a:r>
          </a:p>
          <a:p>
            <a:pPr marL="0" indent="0">
              <a:buNone/>
            </a:pPr>
            <a:r>
              <a:rPr lang="hr-HR" sz="1200" b="1" dirty="0" smtClean="0">
                <a:latin typeface="+mj-lt"/>
              </a:rPr>
              <a:t>1.2  </a:t>
            </a:r>
            <a:r>
              <a:rPr lang="hr-HR" sz="1200" dirty="0" smtClean="0">
                <a:latin typeface="+mj-lt"/>
              </a:rPr>
              <a:t> Prihodi </a:t>
            </a:r>
            <a:r>
              <a:rPr lang="hr-HR" sz="1200" dirty="0">
                <a:latin typeface="+mj-lt"/>
              </a:rPr>
              <a:t>od turističke članarine ostvaruju se od uplata članarine </a:t>
            </a:r>
            <a:r>
              <a:rPr lang="hr-HR" sz="1200" dirty="0" smtClean="0">
                <a:latin typeface="+mj-lt"/>
              </a:rPr>
              <a:t>koju uplaćuju </a:t>
            </a:r>
            <a:r>
              <a:rPr lang="hr-HR" sz="1200" dirty="0">
                <a:latin typeface="+mj-lt"/>
              </a:rPr>
              <a:t>pravne </a:t>
            </a:r>
            <a:endParaRPr lang="hr-HR" sz="1200" dirty="0" smtClean="0">
              <a:latin typeface="+mj-lt"/>
            </a:endParaRPr>
          </a:p>
          <a:p>
            <a:pPr marL="0" indent="0">
              <a:buNone/>
            </a:pPr>
            <a:r>
              <a:rPr lang="hr-HR" sz="1200" dirty="0" smtClean="0">
                <a:latin typeface="+mj-lt"/>
              </a:rPr>
              <a:t>i fizičke osobe </a:t>
            </a:r>
            <a:r>
              <a:rPr lang="hr-HR" sz="1200" dirty="0">
                <a:latin typeface="+mj-lt"/>
              </a:rPr>
              <a:t>koje ostvaruju prihod </a:t>
            </a:r>
            <a:r>
              <a:rPr lang="hr-HR" sz="1200" dirty="0" smtClean="0">
                <a:latin typeface="+mj-lt"/>
              </a:rPr>
              <a:t>pružanjem ugostiteljskih </a:t>
            </a:r>
            <a:r>
              <a:rPr lang="hr-HR" sz="1200" dirty="0">
                <a:latin typeface="+mj-lt"/>
              </a:rPr>
              <a:t>usluga, usluge u </a:t>
            </a:r>
            <a:r>
              <a:rPr lang="hr-HR" sz="1200" dirty="0" smtClean="0">
                <a:latin typeface="+mj-lt"/>
              </a:rPr>
              <a:t>turizmu</a:t>
            </a:r>
          </a:p>
          <a:p>
            <a:pPr marL="0" indent="0">
              <a:buNone/>
            </a:pPr>
            <a:r>
              <a:rPr lang="hr-HR" sz="1200" dirty="0" smtClean="0">
                <a:latin typeface="+mj-lt"/>
              </a:rPr>
              <a:t>ili obavljanjem s turizmom neposredno </a:t>
            </a:r>
            <a:r>
              <a:rPr lang="hr-HR" sz="1200" dirty="0">
                <a:latin typeface="+mj-lt"/>
              </a:rPr>
              <a:t>povezanih djelatnosti</a:t>
            </a:r>
            <a:r>
              <a:rPr lang="hr-HR" sz="1200" dirty="0" smtClean="0">
                <a:latin typeface="+mj-lt"/>
              </a:rPr>
              <a:t>.</a:t>
            </a:r>
          </a:p>
          <a:p>
            <a:pPr marL="0" indent="0">
              <a:buNone/>
            </a:pPr>
            <a:r>
              <a:rPr lang="hr-HR" sz="1200" dirty="0" smtClean="0">
                <a:latin typeface="+mj-lt"/>
              </a:rPr>
              <a:t>Raspodjela </a:t>
            </a:r>
            <a:r>
              <a:rPr lang="hr-HR" sz="1200" dirty="0">
                <a:latin typeface="+mj-lt"/>
              </a:rPr>
              <a:t>prihoda od turističke članarine vrši se na način da se izdvaja 3,0</a:t>
            </a:r>
            <a:r>
              <a:rPr lang="hr-HR" sz="1200" dirty="0" smtClean="0">
                <a:latin typeface="+mj-lt"/>
              </a:rPr>
              <a:t>% za Poreznu</a:t>
            </a:r>
          </a:p>
          <a:p>
            <a:pPr marL="0" indent="0">
              <a:buNone/>
            </a:pPr>
            <a:r>
              <a:rPr lang="hr-HR" sz="1200" dirty="0" smtClean="0">
                <a:latin typeface="+mj-lt"/>
              </a:rPr>
              <a:t> upravu</a:t>
            </a:r>
            <a:r>
              <a:rPr lang="hr-HR" sz="1200" dirty="0">
                <a:latin typeface="+mj-lt"/>
              </a:rPr>
              <a:t>, </a:t>
            </a:r>
            <a:r>
              <a:rPr lang="hr-HR" sz="1200" dirty="0" smtClean="0">
                <a:latin typeface="+mj-lt"/>
              </a:rPr>
              <a:t>zatim </a:t>
            </a:r>
            <a:r>
              <a:rPr lang="hr-HR" sz="1200" dirty="0">
                <a:latin typeface="+mj-lt"/>
              </a:rPr>
              <a:t>9,0%  za Fond za turistički nedovoljno </a:t>
            </a:r>
            <a:r>
              <a:rPr lang="hr-HR" sz="1200" dirty="0" smtClean="0">
                <a:latin typeface="+mj-lt"/>
              </a:rPr>
              <a:t>razvijena područja i kontinent </a:t>
            </a:r>
            <a:r>
              <a:rPr lang="hr-HR" sz="1200" dirty="0">
                <a:latin typeface="+mj-lt"/>
              </a:rPr>
              <a:t>i 2,0% </a:t>
            </a:r>
            <a:r>
              <a:rPr lang="hr-HR" sz="1200" dirty="0" smtClean="0">
                <a:latin typeface="+mj-lt"/>
              </a:rPr>
              <a:t>za</a:t>
            </a:r>
          </a:p>
          <a:p>
            <a:pPr marL="0" indent="0">
              <a:buNone/>
            </a:pPr>
            <a:r>
              <a:rPr lang="hr-HR" sz="1200" dirty="0" smtClean="0">
                <a:latin typeface="+mj-lt"/>
              </a:rPr>
              <a:t> Fond za udružene </a:t>
            </a:r>
            <a:r>
              <a:rPr lang="hr-HR" sz="1200" dirty="0">
                <a:latin typeface="+mj-lt"/>
              </a:rPr>
              <a:t>turističke zajednice, </a:t>
            </a:r>
            <a:r>
              <a:rPr lang="hr-HR" sz="1200" dirty="0" smtClean="0">
                <a:latin typeface="+mj-lt"/>
              </a:rPr>
              <a:t>a preostala </a:t>
            </a:r>
            <a:r>
              <a:rPr lang="hr-HR" sz="1200" dirty="0">
                <a:latin typeface="+mj-lt"/>
              </a:rPr>
              <a:t>sredstva </a:t>
            </a:r>
            <a:r>
              <a:rPr lang="hr-HR" sz="1200" dirty="0" smtClean="0">
                <a:latin typeface="+mj-lt"/>
              </a:rPr>
              <a:t>idu korisnicima:</a:t>
            </a:r>
          </a:p>
          <a:p>
            <a:pPr marL="0" indent="0">
              <a:buNone/>
            </a:pPr>
            <a:r>
              <a:rPr lang="hr-HR" sz="1200" dirty="0">
                <a:latin typeface="+mj-lt"/>
              </a:rPr>
              <a:t> </a:t>
            </a:r>
            <a:r>
              <a:rPr lang="hr-HR" sz="1200" dirty="0" smtClean="0">
                <a:latin typeface="+mj-lt"/>
              </a:rPr>
              <a:t>               - </a:t>
            </a:r>
            <a:r>
              <a:rPr lang="hr-HR" sz="1200" dirty="0">
                <a:latin typeface="+mj-lt"/>
              </a:rPr>
              <a:t>65% sredstava Turističkoj zajednici </a:t>
            </a:r>
            <a:r>
              <a:rPr lang="hr-HR" sz="1200" dirty="0" smtClean="0">
                <a:latin typeface="+mj-lt"/>
              </a:rPr>
              <a:t>Općini Povljana,</a:t>
            </a:r>
          </a:p>
          <a:p>
            <a:pPr marL="0" indent="0">
              <a:buNone/>
            </a:pPr>
            <a:r>
              <a:rPr lang="hr-HR" sz="1200" dirty="0">
                <a:latin typeface="+mj-lt"/>
              </a:rPr>
              <a:t> </a:t>
            </a:r>
            <a:r>
              <a:rPr lang="hr-HR" sz="1200" dirty="0" smtClean="0">
                <a:latin typeface="+mj-lt"/>
              </a:rPr>
              <a:t>               - </a:t>
            </a:r>
            <a:r>
              <a:rPr lang="hr-HR" sz="1200" dirty="0">
                <a:latin typeface="+mj-lt"/>
              </a:rPr>
              <a:t>15% sredstava Turističkoj zajednici Zadarske županije</a:t>
            </a:r>
            <a:r>
              <a:rPr lang="hr-HR" sz="1200" dirty="0" smtClean="0">
                <a:latin typeface="+mj-lt"/>
              </a:rPr>
              <a:t>,</a:t>
            </a:r>
          </a:p>
          <a:p>
            <a:pPr marL="0" indent="0">
              <a:buNone/>
            </a:pPr>
            <a:r>
              <a:rPr lang="hr-HR" sz="1200" dirty="0">
                <a:latin typeface="+mj-lt"/>
              </a:rPr>
              <a:t> </a:t>
            </a:r>
            <a:r>
              <a:rPr lang="hr-HR" sz="1200" dirty="0" smtClean="0">
                <a:latin typeface="+mj-lt"/>
              </a:rPr>
              <a:t>               - </a:t>
            </a:r>
            <a:r>
              <a:rPr lang="hr-HR" sz="1200" dirty="0">
                <a:latin typeface="+mj-lt"/>
              </a:rPr>
              <a:t>20% sredstava Hrvatskoj turističkoj zajednici</a:t>
            </a:r>
            <a:r>
              <a:rPr lang="hr-HR" sz="1200" dirty="0" smtClean="0">
                <a:latin typeface="+mj-lt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4053757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1488" y="519544"/>
            <a:ext cx="5915025" cy="8156865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hr-HR" sz="1400" dirty="0"/>
              <a:t> </a:t>
            </a:r>
            <a:r>
              <a:rPr lang="hr-HR" sz="1400" dirty="0">
                <a:latin typeface="+mj-lt"/>
              </a:rPr>
              <a:t>Prihodi od turističke članarine planiraju se u iznosu od </a:t>
            </a:r>
            <a:r>
              <a:rPr lang="hr-HR" sz="1400" dirty="0" smtClean="0">
                <a:latin typeface="+mj-lt"/>
              </a:rPr>
              <a:t>20.000 </a:t>
            </a:r>
            <a:r>
              <a:rPr lang="hr-HR" sz="1400" dirty="0">
                <a:latin typeface="+mj-lt"/>
              </a:rPr>
              <a:t>eura, što je na razini 2025. </a:t>
            </a:r>
            <a:r>
              <a:rPr lang="hr-HR" sz="1400" dirty="0" smtClean="0">
                <a:latin typeface="+mj-lt"/>
              </a:rPr>
              <a:t>g.</a:t>
            </a:r>
            <a:endParaRPr lang="hr-HR" sz="1400" dirty="0">
              <a:latin typeface="+mj-lt"/>
            </a:endParaRPr>
          </a:p>
          <a:p>
            <a:pPr marL="0" indent="0">
              <a:buNone/>
            </a:pPr>
            <a:r>
              <a:rPr lang="hr-HR" sz="1400" dirty="0">
                <a:latin typeface="+mj-lt"/>
              </a:rPr>
              <a:t> </a:t>
            </a:r>
            <a:r>
              <a:rPr lang="hr-HR" sz="1400" dirty="0" smtClean="0">
                <a:latin typeface="+mj-lt"/>
              </a:rPr>
              <a:t>2. prihod iz proračuna Općine Povljana planira se namjenski </a:t>
            </a:r>
            <a:r>
              <a:rPr lang="hr-HR" sz="1400" dirty="0">
                <a:latin typeface="+mj-lt"/>
              </a:rPr>
              <a:t>utrošiti za sufinanciranje </a:t>
            </a:r>
            <a:endParaRPr lang="hr-HR" sz="1400" dirty="0" smtClean="0">
              <a:latin typeface="+mj-lt"/>
            </a:endParaRPr>
          </a:p>
          <a:p>
            <a:pPr marL="0" indent="0">
              <a:buNone/>
            </a:pPr>
            <a:r>
              <a:rPr lang="hr-HR" sz="1400" dirty="0">
                <a:latin typeface="+mj-lt"/>
              </a:rPr>
              <a:t> </a:t>
            </a:r>
            <a:r>
              <a:rPr lang="hr-HR" sz="1400" dirty="0" smtClean="0">
                <a:latin typeface="+mj-lt"/>
              </a:rPr>
              <a:t>     poboljšanja </a:t>
            </a:r>
            <a:r>
              <a:rPr lang="hr-HR" sz="1400" dirty="0">
                <a:latin typeface="+mj-lt"/>
              </a:rPr>
              <a:t>uvjeta boravka turista</a:t>
            </a:r>
            <a:r>
              <a:rPr lang="hr-HR" sz="1400" dirty="0" smtClean="0">
                <a:latin typeface="+mj-lt"/>
              </a:rPr>
              <a:t>. Zakonom </a:t>
            </a:r>
            <a:r>
              <a:rPr lang="hr-HR" sz="1400" dirty="0">
                <a:latin typeface="+mj-lt"/>
              </a:rPr>
              <a:t>o turističkoj pristojbi od 2020. </a:t>
            </a:r>
            <a:r>
              <a:rPr lang="hr-HR" sz="1400" dirty="0" smtClean="0">
                <a:latin typeface="+mj-lt"/>
              </a:rPr>
              <a:t>godine</a:t>
            </a:r>
          </a:p>
          <a:p>
            <a:pPr marL="0" indent="0">
              <a:buNone/>
            </a:pPr>
            <a:r>
              <a:rPr lang="hr-HR" sz="1400" dirty="0">
                <a:latin typeface="+mj-lt"/>
              </a:rPr>
              <a:t> </a:t>
            </a:r>
            <a:r>
              <a:rPr lang="hr-HR" sz="1400" dirty="0" smtClean="0">
                <a:latin typeface="+mj-lt"/>
              </a:rPr>
              <a:t>    </a:t>
            </a:r>
            <a:r>
              <a:rPr lang="hr-HR" sz="1400" dirty="0">
                <a:latin typeface="+mj-lt"/>
              </a:rPr>
              <a:t>promijenjen je </a:t>
            </a:r>
            <a:r>
              <a:rPr lang="hr-HR" sz="1400" dirty="0" smtClean="0">
                <a:latin typeface="+mj-lt"/>
              </a:rPr>
              <a:t>način raspodjele </a:t>
            </a:r>
            <a:r>
              <a:rPr lang="hr-HR" sz="1400" dirty="0">
                <a:latin typeface="+mj-lt"/>
              </a:rPr>
              <a:t>sredstava od turističke pristojbe na način da se 30% </a:t>
            </a:r>
            <a:endParaRPr lang="hr-HR" sz="1400" dirty="0" smtClean="0">
              <a:latin typeface="+mj-lt"/>
            </a:endParaRPr>
          </a:p>
          <a:p>
            <a:pPr marL="0" indent="0">
              <a:buNone/>
            </a:pPr>
            <a:r>
              <a:rPr lang="hr-HR" sz="1400" dirty="0">
                <a:latin typeface="+mj-lt"/>
              </a:rPr>
              <a:t> </a:t>
            </a:r>
            <a:r>
              <a:rPr lang="hr-HR" sz="1400" dirty="0" smtClean="0">
                <a:latin typeface="+mj-lt"/>
              </a:rPr>
              <a:t>    turističke pristojbe </a:t>
            </a:r>
            <a:r>
              <a:rPr lang="hr-HR" sz="1400" dirty="0">
                <a:latin typeface="+mj-lt"/>
              </a:rPr>
              <a:t>doznačuje direktno </a:t>
            </a:r>
            <a:r>
              <a:rPr lang="hr-HR" sz="1400" dirty="0" smtClean="0">
                <a:latin typeface="+mj-lt"/>
              </a:rPr>
              <a:t>na proračun Općine Povljana. </a:t>
            </a:r>
          </a:p>
          <a:p>
            <a:pPr marL="0" indent="0">
              <a:buNone/>
            </a:pPr>
            <a:r>
              <a:rPr lang="hr-HR" sz="1400" dirty="0">
                <a:latin typeface="+mj-lt"/>
              </a:rPr>
              <a:t> </a:t>
            </a:r>
            <a:r>
              <a:rPr lang="hr-HR" sz="1400" dirty="0" smtClean="0">
                <a:latin typeface="+mj-lt"/>
              </a:rPr>
              <a:t>    Od 1. siječnja do 29.listopada 2025. g. u proračun Općine Povljana uplaćeno je po osnovi</a:t>
            </a:r>
          </a:p>
          <a:p>
            <a:pPr marL="0" indent="0">
              <a:buNone/>
            </a:pPr>
            <a:r>
              <a:rPr lang="hr-HR" sz="1400" dirty="0">
                <a:latin typeface="+mj-lt"/>
              </a:rPr>
              <a:t> </a:t>
            </a:r>
            <a:r>
              <a:rPr lang="hr-HR" sz="1400" dirty="0" smtClean="0">
                <a:latin typeface="+mj-lt"/>
              </a:rPr>
              <a:t>     gore spomenutog Zakona 61.870,76 eura. Za potrebe projekata koji poboljšavaju uvjete</a:t>
            </a:r>
          </a:p>
          <a:p>
            <a:pPr marL="0" indent="0">
              <a:buNone/>
            </a:pPr>
            <a:r>
              <a:rPr lang="hr-HR" sz="1400" dirty="0">
                <a:latin typeface="+mj-lt"/>
              </a:rPr>
              <a:t> </a:t>
            </a:r>
            <a:r>
              <a:rPr lang="hr-HR" sz="1400" dirty="0" smtClean="0">
                <a:latin typeface="+mj-lt"/>
              </a:rPr>
              <a:t>     boravka turista očekujemo prihod iz općinskog proračuna od 40.000 eura, </a:t>
            </a:r>
          </a:p>
          <a:p>
            <a:pPr marL="0" indent="0">
              <a:buNone/>
            </a:pPr>
            <a:r>
              <a:rPr lang="hr-HR" sz="1400" dirty="0">
                <a:latin typeface="+mj-lt"/>
              </a:rPr>
              <a:t>3. planiraju se prihodi od sustava turističkih </a:t>
            </a:r>
            <a:r>
              <a:rPr lang="hr-HR" sz="1400" dirty="0" smtClean="0">
                <a:latin typeface="+mj-lt"/>
              </a:rPr>
              <a:t>zajednica i Zadarske županije </a:t>
            </a:r>
            <a:r>
              <a:rPr lang="hr-HR" sz="1400" dirty="0">
                <a:latin typeface="+mj-lt"/>
              </a:rPr>
              <a:t>u iznosu od 1</a:t>
            </a:r>
            <a:r>
              <a:rPr lang="hr-HR" sz="1400" dirty="0" smtClean="0">
                <a:latin typeface="+mj-lt"/>
              </a:rPr>
              <a:t>.500 </a:t>
            </a:r>
          </a:p>
          <a:p>
            <a:pPr marL="0" indent="0">
              <a:buNone/>
            </a:pPr>
            <a:r>
              <a:rPr lang="hr-HR" sz="1400" dirty="0" smtClean="0">
                <a:latin typeface="+mj-lt"/>
              </a:rPr>
              <a:t>    eura, i to kroz  sufinanciranje na osnovi natječaja za organizaciju događaja u kulturi,</a:t>
            </a:r>
          </a:p>
          <a:p>
            <a:pPr marL="0" indent="0">
              <a:buNone/>
            </a:pPr>
            <a:r>
              <a:rPr lang="hr-HR" sz="1400" dirty="0" smtClean="0">
                <a:latin typeface="+mj-lt"/>
              </a:rPr>
              <a:t>4. </a:t>
            </a:r>
            <a:r>
              <a:rPr lang="hr-HR" sz="1400" dirty="0">
                <a:latin typeface="+mj-lt"/>
              </a:rPr>
              <a:t>o</a:t>
            </a:r>
            <a:r>
              <a:rPr lang="hr-HR" sz="1400" dirty="0" smtClean="0">
                <a:latin typeface="+mj-lt"/>
              </a:rPr>
              <a:t>stali prihodi se predviđaju u iznosu od maksimalno 53 eura,</a:t>
            </a:r>
          </a:p>
          <a:p>
            <a:pPr marL="0" indent="0">
              <a:buNone/>
            </a:pPr>
            <a:r>
              <a:rPr lang="hr-HR" sz="1400" dirty="0">
                <a:latin typeface="+mj-lt"/>
              </a:rPr>
              <a:t>5. </a:t>
            </a:r>
            <a:r>
              <a:rPr lang="hr-HR" sz="1400" dirty="0" smtClean="0">
                <a:latin typeface="+mj-lt"/>
              </a:rPr>
              <a:t>preneseni </a:t>
            </a:r>
            <a:r>
              <a:rPr lang="hr-HR" sz="1400" dirty="0">
                <a:latin typeface="+mj-lt"/>
              </a:rPr>
              <a:t>prihod iz prethodne godine u iznosu </a:t>
            </a:r>
            <a:r>
              <a:rPr lang="hr-HR" sz="1400" dirty="0" smtClean="0">
                <a:latin typeface="+mj-lt"/>
              </a:rPr>
              <a:t>23.340 eura, </a:t>
            </a:r>
            <a:r>
              <a:rPr lang="hr-HR" sz="1400" dirty="0">
                <a:latin typeface="+mj-lt"/>
              </a:rPr>
              <a:t>neophodan </a:t>
            </a:r>
            <a:r>
              <a:rPr lang="hr-HR" sz="1400" dirty="0" smtClean="0">
                <a:latin typeface="+mj-lt"/>
              </a:rPr>
              <a:t>je preduvjet za</a:t>
            </a:r>
          </a:p>
          <a:p>
            <a:pPr marL="0" indent="0">
              <a:buNone/>
            </a:pPr>
            <a:r>
              <a:rPr lang="hr-HR" sz="1400" dirty="0">
                <a:latin typeface="+mj-lt"/>
              </a:rPr>
              <a:t> </a:t>
            </a:r>
            <a:r>
              <a:rPr lang="hr-HR" sz="1400" dirty="0" smtClean="0">
                <a:latin typeface="+mj-lt"/>
              </a:rPr>
              <a:t>    </a:t>
            </a:r>
            <a:r>
              <a:rPr lang="hr-HR" sz="1400" dirty="0">
                <a:latin typeface="+mj-lt"/>
              </a:rPr>
              <a:t>neometano poslovanje i realizaciju zadaća propisanih </a:t>
            </a:r>
            <a:r>
              <a:rPr lang="hr-HR" sz="1400" dirty="0" smtClean="0">
                <a:latin typeface="+mj-lt"/>
              </a:rPr>
              <a:t>Zakonom u </a:t>
            </a:r>
            <a:r>
              <a:rPr lang="hr-HR" sz="1400" dirty="0">
                <a:latin typeface="+mj-lt"/>
              </a:rPr>
              <a:t>prvoj polovici </a:t>
            </a:r>
            <a:r>
              <a:rPr lang="hr-HR" sz="1400" dirty="0" smtClean="0">
                <a:latin typeface="+mj-lt"/>
              </a:rPr>
              <a:t>2026.</a:t>
            </a:r>
          </a:p>
          <a:p>
            <a:pPr marL="0" indent="0">
              <a:buNone/>
            </a:pPr>
            <a:r>
              <a:rPr lang="hr-HR" sz="1400" dirty="0">
                <a:latin typeface="+mj-lt"/>
              </a:rPr>
              <a:t> </a:t>
            </a:r>
            <a:r>
              <a:rPr lang="hr-HR" sz="1400" dirty="0" smtClean="0">
                <a:latin typeface="+mj-lt"/>
              </a:rPr>
              <a:t>    </a:t>
            </a:r>
            <a:r>
              <a:rPr lang="hr-HR" sz="1400" dirty="0">
                <a:latin typeface="+mj-lt"/>
              </a:rPr>
              <a:t>godine u iščekivanju značajnijeg priljeva </a:t>
            </a:r>
            <a:r>
              <a:rPr lang="hr-HR" sz="1400" dirty="0" smtClean="0">
                <a:latin typeface="+mj-lt"/>
              </a:rPr>
              <a:t>izvornih prihoda,</a:t>
            </a:r>
          </a:p>
          <a:p>
            <a:pPr marL="0" indent="0">
              <a:buNone/>
            </a:pPr>
            <a:endParaRPr lang="hr-HR" sz="1200" dirty="0">
              <a:latin typeface="+mj-lt"/>
            </a:endParaRPr>
          </a:p>
          <a:p>
            <a:pPr marL="0" indent="0">
              <a:buNone/>
            </a:pPr>
            <a:r>
              <a:rPr lang="hr-HR" sz="1400" b="1" dirty="0" smtClean="0">
                <a:latin typeface="+mj-lt"/>
              </a:rPr>
              <a:t>IV  </a:t>
            </a:r>
            <a:r>
              <a:rPr lang="hr-HR" sz="1400" b="1" dirty="0">
                <a:latin typeface="+mj-lt"/>
              </a:rPr>
              <a:t>AKTIVNOSTI</a:t>
            </a:r>
          </a:p>
          <a:p>
            <a:pPr marL="0" indent="0">
              <a:buNone/>
            </a:pPr>
            <a:r>
              <a:rPr lang="hr-HR" sz="1400" dirty="0" smtClean="0">
                <a:latin typeface="+mj-lt"/>
              </a:rPr>
              <a:t>Uzevši u obzir postavljene ciljeve i predviđene prihode, Turistička zajednica Općine Povljana</a:t>
            </a:r>
          </a:p>
          <a:p>
            <a:pPr marL="0" indent="0">
              <a:buNone/>
            </a:pPr>
            <a:r>
              <a:rPr lang="hr-HR" sz="1400" dirty="0" smtClean="0">
                <a:latin typeface="+mj-lt"/>
              </a:rPr>
              <a:t> će </a:t>
            </a:r>
            <a:r>
              <a:rPr lang="hr-HR" sz="1400" dirty="0">
                <a:latin typeface="+mj-lt"/>
              </a:rPr>
              <a:t>u </a:t>
            </a:r>
            <a:r>
              <a:rPr lang="hr-HR" sz="1400" dirty="0" smtClean="0">
                <a:latin typeface="+mj-lt"/>
              </a:rPr>
              <a:t>2026. </a:t>
            </a:r>
            <a:r>
              <a:rPr lang="hr-HR" sz="1400" dirty="0">
                <a:latin typeface="+mj-lt"/>
              </a:rPr>
              <a:t>godini realizirati aktivnosti prema programu rada</a:t>
            </a:r>
            <a:r>
              <a:rPr lang="hr-HR" sz="1400" dirty="0" smtClean="0">
                <a:latin typeface="+mj-lt"/>
              </a:rPr>
              <a:t>. Turističke zajednice svoje  </a:t>
            </a:r>
          </a:p>
          <a:p>
            <a:pPr marL="0" indent="0">
              <a:buNone/>
            </a:pPr>
            <a:r>
              <a:rPr lang="hr-HR" sz="1400" dirty="0" smtClean="0">
                <a:latin typeface="+mj-lt"/>
              </a:rPr>
              <a:t>aktivnosti </a:t>
            </a:r>
            <a:r>
              <a:rPr lang="hr-HR" sz="1400" dirty="0">
                <a:latin typeface="+mj-lt"/>
              </a:rPr>
              <a:t>planiraju i iskazuju u godišnjem programu rada</a:t>
            </a:r>
            <a:r>
              <a:rPr lang="hr-HR" sz="1400" dirty="0" smtClean="0">
                <a:latin typeface="+mj-lt"/>
              </a:rPr>
              <a:t>, koji prema  </a:t>
            </a:r>
            <a:r>
              <a:rPr lang="hr-HR" sz="1400" dirty="0">
                <a:latin typeface="+mj-lt"/>
              </a:rPr>
              <a:t>odredbama Zakona </a:t>
            </a:r>
            <a:r>
              <a:rPr lang="hr-HR" sz="1400" dirty="0" smtClean="0">
                <a:latin typeface="+mj-lt"/>
              </a:rPr>
              <a:t>o</a:t>
            </a:r>
          </a:p>
          <a:p>
            <a:pPr marL="0" indent="0">
              <a:buNone/>
            </a:pPr>
            <a:r>
              <a:rPr lang="hr-HR" sz="1400" dirty="0" smtClean="0">
                <a:latin typeface="+mj-lt"/>
              </a:rPr>
              <a:t>  </a:t>
            </a:r>
            <a:r>
              <a:rPr lang="hr-HR" sz="1400" dirty="0">
                <a:latin typeface="+mj-lt"/>
              </a:rPr>
              <a:t>turističkim zajednicama i promicanju </a:t>
            </a:r>
            <a:r>
              <a:rPr lang="hr-HR" sz="1400" dirty="0" smtClean="0">
                <a:latin typeface="+mj-lt"/>
              </a:rPr>
              <a:t>hrvatskog turizma </a:t>
            </a:r>
            <a:r>
              <a:rPr lang="hr-HR" sz="1400" dirty="0">
                <a:latin typeface="+mj-lt"/>
              </a:rPr>
              <a:t>(</a:t>
            </a:r>
            <a:r>
              <a:rPr lang="hr-HR" sz="1400" dirty="0" smtClean="0">
                <a:latin typeface="+mj-lt"/>
              </a:rPr>
              <a:t>NN  </a:t>
            </a:r>
            <a:r>
              <a:rPr lang="hr-HR" sz="1400" dirty="0">
                <a:latin typeface="+mj-lt"/>
              </a:rPr>
              <a:t>52/19 i 42/20) obvezno </a:t>
            </a:r>
            <a:r>
              <a:rPr lang="hr-HR" sz="1400" dirty="0" smtClean="0">
                <a:latin typeface="+mj-lt"/>
              </a:rPr>
              <a:t>sadrži</a:t>
            </a:r>
          </a:p>
          <a:p>
            <a:pPr marL="0" indent="0">
              <a:buNone/>
            </a:pPr>
            <a:r>
              <a:rPr lang="hr-HR" sz="1400" dirty="0" smtClean="0">
                <a:latin typeface="+mj-lt"/>
              </a:rPr>
              <a:t> sve </a:t>
            </a:r>
            <a:r>
              <a:rPr lang="hr-HR" sz="1400" dirty="0">
                <a:latin typeface="+mj-lt"/>
              </a:rPr>
              <a:t>pojedinačno utvrđene </a:t>
            </a:r>
            <a:r>
              <a:rPr lang="hr-HR" sz="1400" dirty="0" smtClean="0">
                <a:latin typeface="+mj-lt"/>
              </a:rPr>
              <a:t>planirane zadatke i  potrebna </a:t>
            </a:r>
            <a:r>
              <a:rPr lang="hr-HR" sz="1400" dirty="0">
                <a:latin typeface="+mj-lt"/>
              </a:rPr>
              <a:t>financijska sredstva za </a:t>
            </a:r>
            <a:r>
              <a:rPr lang="hr-HR" sz="1400" dirty="0" smtClean="0">
                <a:latin typeface="+mj-lt"/>
              </a:rPr>
              <a:t>njihovo</a:t>
            </a:r>
          </a:p>
          <a:p>
            <a:pPr marL="0" indent="0">
              <a:buNone/>
            </a:pPr>
            <a:r>
              <a:rPr lang="hr-HR" sz="1400" dirty="0" smtClean="0">
                <a:latin typeface="+mj-lt"/>
              </a:rPr>
              <a:t> izvršenje</a:t>
            </a:r>
            <a:r>
              <a:rPr lang="hr-HR" sz="1400" dirty="0">
                <a:latin typeface="+mj-lt"/>
              </a:rPr>
              <a:t>. U skladu sa </a:t>
            </a:r>
            <a:r>
              <a:rPr lang="hr-HR" sz="1400" dirty="0" smtClean="0">
                <a:latin typeface="+mj-lt"/>
              </a:rPr>
              <a:t>zakonskim  odredbama </a:t>
            </a:r>
            <a:r>
              <a:rPr lang="hr-HR" sz="1400" dirty="0">
                <a:latin typeface="+mj-lt"/>
              </a:rPr>
              <a:t>lokalne turističke zajednice obvezne su se </a:t>
            </a:r>
            <a:r>
              <a:rPr lang="hr-HR" sz="1400" dirty="0" smtClean="0">
                <a:latin typeface="+mj-lt"/>
              </a:rPr>
              <a:t>u</a:t>
            </a:r>
          </a:p>
          <a:p>
            <a:pPr marL="0" indent="0">
              <a:buNone/>
            </a:pPr>
            <a:r>
              <a:rPr lang="hr-HR" sz="1400" dirty="0" smtClean="0">
                <a:latin typeface="+mj-lt"/>
              </a:rPr>
              <a:t>  </a:t>
            </a:r>
            <a:r>
              <a:rPr lang="hr-HR" sz="1400" dirty="0">
                <a:latin typeface="+mj-lt"/>
              </a:rPr>
              <a:t>postupku </a:t>
            </a:r>
            <a:r>
              <a:rPr lang="hr-HR" sz="1400" dirty="0" smtClean="0">
                <a:latin typeface="+mj-lt"/>
              </a:rPr>
              <a:t>donošenja programa </a:t>
            </a:r>
            <a:r>
              <a:rPr lang="hr-HR" sz="1400" dirty="0">
                <a:latin typeface="+mj-lt"/>
              </a:rPr>
              <a:t>rada međusobno usklađivati i koordinirati s </a:t>
            </a:r>
            <a:r>
              <a:rPr lang="hr-HR" sz="1400" dirty="0" smtClean="0">
                <a:latin typeface="+mj-lt"/>
              </a:rPr>
              <a:t>Turističkom</a:t>
            </a:r>
          </a:p>
          <a:p>
            <a:pPr marL="0" indent="0">
              <a:buNone/>
            </a:pPr>
            <a:r>
              <a:rPr lang="hr-HR" sz="1400" dirty="0" smtClean="0">
                <a:latin typeface="+mj-lt"/>
              </a:rPr>
              <a:t> zajednicom Zadarske županije.</a:t>
            </a:r>
          </a:p>
          <a:p>
            <a:pPr marL="0" indent="0">
              <a:buNone/>
            </a:pPr>
            <a:r>
              <a:rPr lang="hr-HR" sz="1400" b="1" dirty="0" smtClean="0">
                <a:latin typeface="+mj-lt"/>
              </a:rPr>
              <a:t>Program rada TZO Povljana sadrži:</a:t>
            </a:r>
          </a:p>
          <a:p>
            <a:pPr marL="0" indent="0">
              <a:buNone/>
            </a:pPr>
            <a:r>
              <a:rPr lang="hr-HR" sz="1400" dirty="0" smtClean="0">
                <a:latin typeface="+mj-lt"/>
              </a:rPr>
              <a:t>A: Prijedlog aktivnosti po vrstama i projektima</a:t>
            </a:r>
          </a:p>
          <a:p>
            <a:pPr marL="342900" indent="-342900">
              <a:buAutoNum type="arabicPeriod"/>
            </a:pPr>
            <a:r>
              <a:rPr lang="hr-HR" sz="1400" dirty="0" smtClean="0">
                <a:latin typeface="+mj-lt"/>
              </a:rPr>
              <a:t>Istraživanje i strateško planiranje</a:t>
            </a:r>
          </a:p>
          <a:p>
            <a:pPr marL="342900" indent="-342900">
              <a:buAutoNum type="arabicPeriod"/>
            </a:pPr>
            <a:r>
              <a:rPr lang="hr-HR" sz="1400" dirty="0" smtClean="0">
                <a:latin typeface="+mj-lt"/>
              </a:rPr>
              <a:t>Razvoj turističkog proizvoda</a:t>
            </a:r>
          </a:p>
          <a:p>
            <a:pPr marL="342900" indent="-342900">
              <a:buAutoNum type="arabicPeriod"/>
            </a:pPr>
            <a:r>
              <a:rPr lang="hr-HR" sz="1400" dirty="0" smtClean="0">
                <a:latin typeface="+mj-lt"/>
              </a:rPr>
              <a:t>Komunikacija i oglašavanje</a:t>
            </a:r>
          </a:p>
          <a:p>
            <a:pPr marL="342900" indent="-342900">
              <a:buAutoNum type="arabicPeriod"/>
            </a:pPr>
            <a:r>
              <a:rPr lang="hr-HR" sz="1400" dirty="0" smtClean="0">
                <a:latin typeface="+mj-lt"/>
              </a:rPr>
              <a:t>Destinacijski menadžment</a:t>
            </a:r>
          </a:p>
          <a:p>
            <a:pPr marL="342900" indent="-342900">
              <a:buAutoNum type="arabicPeriod"/>
            </a:pPr>
            <a:r>
              <a:rPr lang="hr-HR" sz="1400" dirty="0" smtClean="0">
                <a:latin typeface="+mj-lt"/>
              </a:rPr>
              <a:t>Članstvo u strukovnim organizacijama</a:t>
            </a:r>
          </a:p>
          <a:p>
            <a:pPr marL="342900" indent="-342900">
              <a:buAutoNum type="arabicPeriod"/>
            </a:pPr>
            <a:r>
              <a:rPr lang="hr-HR" sz="1400" dirty="0" smtClean="0">
                <a:latin typeface="+mj-lt"/>
              </a:rPr>
              <a:t>Administrativni poslovi</a:t>
            </a:r>
          </a:p>
          <a:p>
            <a:pPr marL="342900" indent="-342900">
              <a:buAutoNum type="arabicPeriod"/>
            </a:pPr>
            <a:r>
              <a:rPr lang="hr-HR" sz="1400" dirty="0" smtClean="0">
                <a:latin typeface="+mj-lt"/>
              </a:rPr>
              <a:t>Rezerva</a:t>
            </a:r>
          </a:p>
          <a:p>
            <a:pPr marL="342900" indent="-342900">
              <a:buAutoNum type="arabicPeriod"/>
            </a:pPr>
            <a:r>
              <a:rPr lang="hr-HR" sz="1400" dirty="0" smtClean="0">
                <a:latin typeface="+mj-lt"/>
              </a:rPr>
              <a:t>Pokrivanje manjka prihoda iz prethodne godine</a:t>
            </a:r>
          </a:p>
          <a:p>
            <a:pPr marL="0" indent="0">
              <a:buNone/>
            </a:pPr>
            <a:r>
              <a:rPr lang="pl-PL" sz="1400" dirty="0">
                <a:latin typeface="+mj-lt"/>
              </a:rPr>
              <a:t>B: Financijski plan s planom prihoda i rashoda za </a:t>
            </a:r>
            <a:r>
              <a:rPr lang="pl-PL" sz="1400" dirty="0" smtClean="0">
                <a:latin typeface="+mj-lt"/>
              </a:rPr>
              <a:t>2026. </a:t>
            </a:r>
            <a:r>
              <a:rPr lang="pl-PL" sz="1400" dirty="0">
                <a:latin typeface="+mj-lt"/>
              </a:rPr>
              <a:t>godinu</a:t>
            </a:r>
            <a:endParaRPr lang="hr-HR" sz="1400" dirty="0" smtClean="0">
              <a:latin typeface="+mj-lt"/>
            </a:endParaRPr>
          </a:p>
          <a:p>
            <a:pPr marL="342900" indent="-342900">
              <a:buAutoNum type="arabicPeriod"/>
            </a:pPr>
            <a:endParaRPr lang="hr-HR" sz="1400" dirty="0" smtClean="0">
              <a:latin typeface="+mj-lt"/>
            </a:endParaRPr>
          </a:p>
          <a:p>
            <a:pPr marL="0" indent="0">
              <a:buNone/>
            </a:pPr>
            <a:endParaRPr lang="hr-HR" sz="1400" dirty="0" smtClean="0"/>
          </a:p>
          <a:p>
            <a:pPr marL="0" indent="0">
              <a:buNone/>
            </a:pPr>
            <a:endParaRPr lang="hr-HR" sz="1400" dirty="0" smtClean="0"/>
          </a:p>
          <a:p>
            <a:pPr marL="0" indent="0">
              <a:buNone/>
            </a:pPr>
            <a:endParaRPr lang="hr-HR" sz="1400" dirty="0"/>
          </a:p>
        </p:txBody>
      </p:sp>
    </p:spTree>
    <p:extLst>
      <p:ext uri="{BB962C8B-B14F-4D97-AF65-F5344CB8AC3E}">
        <p14:creationId xmlns:p14="http://schemas.microsoft.com/office/powerpoint/2010/main" val="9000806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7" y="415638"/>
            <a:ext cx="5915025" cy="415636"/>
          </a:xfrm>
          <a:solidFill>
            <a:schemeClr val="accent4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hr-HR" sz="1200" b="1" dirty="0" smtClean="0"/>
              <a:t>1. ISTRAŽIVANJE I STRATEŠKO PLANIRANJE</a:t>
            </a:r>
            <a:endParaRPr lang="hr-HR" sz="1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1486" y="1132610"/>
            <a:ext cx="5915025" cy="7259206"/>
          </a:xfrm>
        </p:spPr>
        <p:txBody>
          <a:bodyPr>
            <a:normAutofit/>
          </a:bodyPr>
          <a:lstStyle/>
          <a:p>
            <a:pPr marL="0" lvl="0" indent="0" defTabSz="457200">
              <a:lnSpc>
                <a:spcPct val="100000"/>
              </a:lnSpc>
              <a:spcBef>
                <a:spcPts val="0"/>
              </a:spcBef>
              <a:buNone/>
            </a:pPr>
            <a:r>
              <a:rPr lang="pl-PL" sz="1200" b="1" dirty="0">
                <a:solidFill>
                  <a:prstClr val="black"/>
                </a:solidFill>
                <a:latin typeface="Calibri Light" panose="020F0302020204030204"/>
              </a:rPr>
              <a:t>Iznos potreban za realizaciju aktivnosti: 1</a:t>
            </a:r>
            <a:r>
              <a:rPr lang="pl-PL" sz="1200" b="1" dirty="0" smtClean="0">
                <a:solidFill>
                  <a:prstClr val="black"/>
                </a:solidFill>
                <a:latin typeface="Calibri Light" panose="020F0302020204030204"/>
              </a:rPr>
              <a:t>.000,00 </a:t>
            </a:r>
            <a:r>
              <a:rPr lang="pl-PL" sz="1200" b="1" dirty="0">
                <a:solidFill>
                  <a:prstClr val="black"/>
                </a:solidFill>
                <a:latin typeface="Calibri Light" panose="020F0302020204030204"/>
              </a:rPr>
              <a:t>eura</a:t>
            </a:r>
            <a:endParaRPr lang="hr-HR" sz="1200" b="1" dirty="0">
              <a:solidFill>
                <a:prstClr val="black"/>
              </a:solidFill>
              <a:latin typeface="Calibri Light" panose="020F0302020204030204"/>
            </a:endParaRPr>
          </a:p>
          <a:p>
            <a:pPr marL="0" lvl="0" indent="0" defTabSz="457200">
              <a:lnSpc>
                <a:spcPct val="100000"/>
              </a:lnSpc>
              <a:spcBef>
                <a:spcPts val="0"/>
              </a:spcBef>
              <a:buNone/>
            </a:pPr>
            <a:endParaRPr lang="hr-HR" sz="1200" b="1" dirty="0">
              <a:solidFill>
                <a:srgbClr val="0070C0"/>
              </a:solidFill>
              <a:latin typeface="Calibri Light" panose="020F0302020204030204"/>
            </a:endParaRPr>
          </a:p>
          <a:p>
            <a:pPr marL="0" lvl="0" indent="0" defTabSz="457200">
              <a:lnSpc>
                <a:spcPct val="100000"/>
              </a:lnSpc>
              <a:spcBef>
                <a:spcPts val="0"/>
              </a:spcBef>
              <a:buNone/>
            </a:pPr>
            <a:endParaRPr lang="hr-HR" sz="1200" b="1" dirty="0">
              <a:solidFill>
                <a:srgbClr val="0070C0"/>
              </a:solidFill>
              <a:latin typeface="Calibri Light" panose="020F0302020204030204"/>
            </a:endParaRPr>
          </a:p>
          <a:p>
            <a:pPr marL="0" lvl="0" indent="0" defTabSz="457200">
              <a:lnSpc>
                <a:spcPct val="100000"/>
              </a:lnSpc>
              <a:spcBef>
                <a:spcPts val="0"/>
              </a:spcBef>
              <a:buNone/>
            </a:pPr>
            <a:r>
              <a:rPr lang="hr-HR" sz="1200" b="1" dirty="0">
                <a:solidFill>
                  <a:srgbClr val="0070C0"/>
                </a:solidFill>
                <a:latin typeface="Calibri Light" panose="020F0302020204030204"/>
              </a:rPr>
              <a:t>  1.1. Izrada strateških / operativnih / komunikacijskih / akcijskih dokumenata</a:t>
            </a:r>
          </a:p>
          <a:p>
            <a:pPr marL="0" lvl="0" indent="0" defTabSz="457200">
              <a:lnSpc>
                <a:spcPct val="100000"/>
              </a:lnSpc>
              <a:spcBef>
                <a:spcPts val="0"/>
              </a:spcBef>
              <a:buNone/>
            </a:pPr>
            <a:endParaRPr lang="hr-HR" sz="1200" b="1" dirty="0">
              <a:solidFill>
                <a:prstClr val="black"/>
              </a:solidFill>
              <a:latin typeface="Calibri Light" panose="020F0302020204030204"/>
            </a:endParaRPr>
          </a:p>
          <a:p>
            <a:pPr marL="0" lvl="0" indent="0" defTabSz="457200">
              <a:lnSpc>
                <a:spcPct val="100000"/>
              </a:lnSpc>
              <a:spcBef>
                <a:spcPts val="0"/>
              </a:spcBef>
              <a:buNone/>
            </a:pPr>
            <a:r>
              <a:rPr lang="hr-HR" sz="1200" b="1" dirty="0">
                <a:solidFill>
                  <a:prstClr val="black"/>
                </a:solidFill>
                <a:latin typeface="Calibri Light" panose="020F0302020204030204"/>
              </a:rPr>
              <a:t>PLAN UPRAVLJANJA</a:t>
            </a:r>
          </a:p>
          <a:p>
            <a:pPr marL="0" lvl="0" indent="0" defTabSz="457200">
              <a:lnSpc>
                <a:spcPct val="100000"/>
              </a:lnSpc>
              <a:spcBef>
                <a:spcPts val="0"/>
              </a:spcBef>
              <a:buNone/>
            </a:pPr>
            <a:endParaRPr lang="hr-HR" sz="1200" b="1" dirty="0">
              <a:solidFill>
                <a:prstClr val="black"/>
              </a:solidFill>
              <a:latin typeface="Calibri Light" panose="020F0302020204030204"/>
            </a:endParaRPr>
          </a:p>
          <a:p>
            <a:pPr marL="0" lvl="0" indent="0" defTabSz="457200">
              <a:lnSpc>
                <a:spcPct val="100000"/>
              </a:lnSpc>
              <a:spcBef>
                <a:spcPts val="0"/>
              </a:spcBef>
              <a:buNone/>
            </a:pPr>
            <a:r>
              <a:rPr lang="hr-HR" sz="1200" dirty="0">
                <a:solidFill>
                  <a:prstClr val="black"/>
                </a:solidFill>
                <a:latin typeface="Calibri Light" panose="020F0302020204030204"/>
              </a:rPr>
              <a:t>Pravna osnova za izradu i donošenje Plana upravljanja destinacijom (u daljnjem tekstu: Plan)</a:t>
            </a:r>
          </a:p>
          <a:p>
            <a:pPr marL="0" lvl="0" indent="0" defTabSz="457200">
              <a:lnSpc>
                <a:spcPct val="100000"/>
              </a:lnSpc>
              <a:spcBef>
                <a:spcPts val="0"/>
              </a:spcBef>
              <a:buNone/>
            </a:pPr>
            <a:r>
              <a:rPr lang="hr-HR" sz="1200" dirty="0">
                <a:solidFill>
                  <a:prstClr val="black"/>
                </a:solidFill>
                <a:latin typeface="Calibri Light" panose="020F0302020204030204"/>
              </a:rPr>
              <a:t>proizlazi iz Zakona o turizmu („Narodne novine“ broj 156/23.) koji je stupio na snagu 1. </a:t>
            </a:r>
            <a:r>
              <a:rPr lang="hr-HR" sz="1200" dirty="0" smtClean="0">
                <a:solidFill>
                  <a:prstClr val="black"/>
                </a:solidFill>
                <a:latin typeface="Calibri Light" panose="020F0302020204030204"/>
              </a:rPr>
              <a:t>siječnja 2024</a:t>
            </a:r>
            <a:r>
              <a:rPr lang="hr-HR" sz="1200" dirty="0">
                <a:solidFill>
                  <a:prstClr val="black"/>
                </a:solidFill>
                <a:latin typeface="Calibri Light" panose="020F0302020204030204"/>
              </a:rPr>
              <a:t>. godine , a temeljni je zakonodavni okvir za upravljanje razvojem turizma u </a:t>
            </a:r>
            <a:r>
              <a:rPr lang="hr-HR" sz="1200" dirty="0" smtClean="0">
                <a:solidFill>
                  <a:prstClr val="black"/>
                </a:solidFill>
                <a:latin typeface="Calibri Light" panose="020F0302020204030204"/>
              </a:rPr>
              <a:t>smjeru održivosti</a:t>
            </a:r>
            <a:r>
              <a:rPr lang="hr-HR" sz="1200" dirty="0">
                <a:solidFill>
                  <a:prstClr val="black"/>
                </a:solidFill>
                <a:latin typeface="Calibri Light" panose="020F0302020204030204"/>
              </a:rPr>
              <a:t>. Plan predstavlja planski dokument za razvoj održive destinacije te se izrađuje </a:t>
            </a:r>
            <a:r>
              <a:rPr lang="hr-HR" sz="1200" dirty="0" smtClean="0">
                <a:solidFill>
                  <a:prstClr val="black"/>
                </a:solidFill>
                <a:latin typeface="Calibri Light" panose="020F0302020204030204"/>
              </a:rPr>
              <a:t>za razdoblje </a:t>
            </a:r>
            <a:r>
              <a:rPr lang="hr-HR" sz="1200" dirty="0">
                <a:solidFill>
                  <a:prstClr val="black"/>
                </a:solidFill>
                <a:latin typeface="Calibri Light" panose="020F0302020204030204"/>
              </a:rPr>
              <a:t>od četiri godine.</a:t>
            </a:r>
          </a:p>
          <a:p>
            <a:pPr marL="0" lvl="0" indent="0" defTabSz="457200">
              <a:lnSpc>
                <a:spcPct val="100000"/>
              </a:lnSpc>
              <a:spcBef>
                <a:spcPts val="0"/>
              </a:spcBef>
              <a:buNone/>
            </a:pPr>
            <a:r>
              <a:rPr lang="hr-HR" sz="1200" dirty="0">
                <a:solidFill>
                  <a:prstClr val="black"/>
                </a:solidFill>
                <a:latin typeface="Calibri Light" panose="020F0302020204030204"/>
              </a:rPr>
              <a:t>Svrha je Planom odrediti smjer razvoja destinacije u skladu s aktima strateškog planiranja,</a:t>
            </a:r>
          </a:p>
          <a:p>
            <a:pPr marL="0" lvl="0" indent="0" defTabSz="457200">
              <a:lnSpc>
                <a:spcPct val="100000"/>
              </a:lnSpc>
              <a:spcBef>
                <a:spcPts val="0"/>
              </a:spcBef>
              <a:buNone/>
            </a:pPr>
            <a:r>
              <a:rPr lang="hr-HR" sz="1200" dirty="0">
                <a:solidFill>
                  <a:prstClr val="black"/>
                </a:solidFill>
                <a:latin typeface="Calibri Light" panose="020F0302020204030204"/>
              </a:rPr>
              <a:t>prostornim planovima, planom upravljanja kulturnim dobrima i drugim važećim planovima i</a:t>
            </a:r>
          </a:p>
          <a:p>
            <a:pPr marL="0" lvl="0" indent="0" defTabSz="457200">
              <a:lnSpc>
                <a:spcPct val="100000"/>
              </a:lnSpc>
              <a:spcBef>
                <a:spcPts val="0"/>
              </a:spcBef>
              <a:buNone/>
            </a:pPr>
            <a:r>
              <a:rPr lang="hr-HR" sz="1200" dirty="0">
                <a:solidFill>
                  <a:prstClr val="black"/>
                </a:solidFill>
                <a:latin typeface="Calibri Light" panose="020F0302020204030204"/>
              </a:rPr>
              <a:t>propisima s ciljem postizanja konkurentnosti, otpornosti i održivosti destinacije. Integrirano</a:t>
            </a:r>
          </a:p>
          <a:p>
            <a:pPr marL="0" lvl="0" indent="0" defTabSz="457200">
              <a:lnSpc>
                <a:spcPct val="100000"/>
              </a:lnSpc>
              <a:spcBef>
                <a:spcPts val="0"/>
              </a:spcBef>
              <a:buNone/>
            </a:pPr>
            <a:r>
              <a:rPr lang="hr-HR" sz="1200" dirty="0">
                <a:solidFill>
                  <a:prstClr val="black"/>
                </a:solidFill>
                <a:latin typeface="Calibri Light" panose="020F0302020204030204"/>
              </a:rPr>
              <a:t>upravljanje destinacijom na temelju Plana je upravljanje svim elementima destinacije kroz</a:t>
            </a:r>
          </a:p>
          <a:p>
            <a:pPr marL="0" lvl="0" indent="0" defTabSz="457200">
              <a:lnSpc>
                <a:spcPct val="100000"/>
              </a:lnSpc>
              <a:spcBef>
                <a:spcPts val="0"/>
              </a:spcBef>
              <a:buNone/>
            </a:pPr>
            <a:r>
              <a:rPr lang="hr-HR" sz="1200" dirty="0">
                <a:solidFill>
                  <a:prstClr val="black"/>
                </a:solidFill>
                <a:latin typeface="Calibri Light" panose="020F0302020204030204"/>
              </a:rPr>
              <a:t>procese vođenja, utjecaja i koordinacije koji pridonose razvoju turizma u smjeru održivosti pri</a:t>
            </a:r>
          </a:p>
          <a:p>
            <a:pPr marL="0" lvl="0" indent="0" defTabSz="457200">
              <a:lnSpc>
                <a:spcPct val="100000"/>
              </a:lnSpc>
              <a:spcBef>
                <a:spcPts val="0"/>
              </a:spcBef>
              <a:buNone/>
            </a:pPr>
            <a:r>
              <a:rPr lang="hr-HR" sz="1200" dirty="0">
                <a:solidFill>
                  <a:prstClr val="black"/>
                </a:solidFill>
                <a:latin typeface="Calibri Light" panose="020F0302020204030204"/>
              </a:rPr>
              <a:t>čemu se uzimaju u obzir ekonomski, društveni, prostorni i ekološki utjecaji, priroda i okoliš,</a:t>
            </a:r>
          </a:p>
          <a:p>
            <a:pPr marL="0" lvl="0" indent="0" defTabSz="457200">
              <a:lnSpc>
                <a:spcPct val="100000"/>
              </a:lnSpc>
              <a:spcBef>
                <a:spcPts val="0"/>
              </a:spcBef>
              <a:buNone/>
            </a:pPr>
            <a:r>
              <a:rPr lang="hr-HR" sz="1200" dirty="0">
                <a:solidFill>
                  <a:prstClr val="black"/>
                </a:solidFill>
                <a:latin typeface="Calibri Light" panose="020F0302020204030204"/>
              </a:rPr>
              <a:t>potrebe turista, lokalnog stanovništva i poduzetnika.</a:t>
            </a:r>
          </a:p>
          <a:p>
            <a:pPr marL="0" lvl="0" indent="0" defTabSz="457200">
              <a:lnSpc>
                <a:spcPct val="100000"/>
              </a:lnSpc>
              <a:spcBef>
                <a:spcPts val="0"/>
              </a:spcBef>
              <a:buNone/>
            </a:pPr>
            <a:r>
              <a:rPr lang="hr-HR" sz="1200" dirty="0">
                <a:solidFill>
                  <a:prstClr val="black"/>
                </a:solidFill>
                <a:latin typeface="Calibri Light" panose="020F0302020204030204"/>
              </a:rPr>
              <a:t>Plan se sastoji od izračuna prihvatnog kapaciteta,analize stanja, popisa resursne osnove, obveznih pokazatelja održivosti na razini destinacije, razvojnog smjera s mjerama i aktivnostima potrebnim za njegovo ostvarenje, prijedloga smjernica i preporuka za razvoj ili unaprjeđenje destinacije, popisa projekata koji pridonose provedbi mjera potrebnih za doprinos ostvarenju pokazatelja održivosti na razini destinacije i popisa projekata od posebnog značaja za razvoj destinacije.</a:t>
            </a:r>
          </a:p>
          <a:p>
            <a:pPr marL="0" lvl="0" indent="0" defTabSz="457200">
              <a:lnSpc>
                <a:spcPct val="100000"/>
              </a:lnSpc>
              <a:spcBef>
                <a:spcPts val="0"/>
              </a:spcBef>
              <a:buNone/>
            </a:pPr>
            <a:r>
              <a:rPr lang="hr-HR" sz="1200" dirty="0">
                <a:solidFill>
                  <a:prstClr val="black"/>
                </a:solidFill>
                <a:latin typeface="Calibri Light" panose="020F0302020204030204"/>
              </a:rPr>
              <a:t>Nova reforma upravljanja održivim turizmom u Republici Hrvatskoj u fokus stavlja turizam koji</a:t>
            </a:r>
          </a:p>
          <a:p>
            <a:pPr marL="0" lvl="0" indent="0" defTabSz="457200">
              <a:lnSpc>
                <a:spcPct val="100000"/>
              </a:lnSpc>
              <a:spcBef>
                <a:spcPts val="0"/>
              </a:spcBef>
              <a:buNone/>
            </a:pPr>
            <a:r>
              <a:rPr lang="hr-HR" sz="1200" dirty="0">
                <a:solidFill>
                  <a:prstClr val="black"/>
                </a:solidFill>
                <a:latin typeface="Calibri Light" panose="020F0302020204030204"/>
              </a:rPr>
              <a:t>počiva na kvaliteti i održivosti. Osnovni cilj sveobuhvatne reforme upravljanja razvojem </a:t>
            </a:r>
            <a:r>
              <a:rPr lang="hr-HR" sz="1200" dirty="0" smtClean="0">
                <a:solidFill>
                  <a:prstClr val="black"/>
                </a:solidFill>
                <a:latin typeface="Calibri Light" panose="020F0302020204030204"/>
              </a:rPr>
              <a:t>turizma je </a:t>
            </a:r>
            <a:r>
              <a:rPr lang="hr-HR" sz="1200" dirty="0">
                <a:solidFill>
                  <a:prstClr val="black"/>
                </a:solidFill>
                <a:latin typeface="Calibri Light" panose="020F0302020204030204"/>
              </a:rPr>
              <a:t>uspostaviti učinkoviti okvir, strateški, organizacijski i pravni, za upravljanje razvojem turizma </a:t>
            </a:r>
            <a:r>
              <a:rPr lang="hr-HR" sz="1200" dirty="0" smtClean="0">
                <a:solidFill>
                  <a:prstClr val="black"/>
                </a:solidFill>
                <a:latin typeface="Calibri Light" panose="020F0302020204030204"/>
              </a:rPr>
              <a:t>u smjeru </a:t>
            </a:r>
            <a:r>
              <a:rPr lang="hr-HR" sz="1200" dirty="0">
                <a:solidFill>
                  <a:prstClr val="black"/>
                </a:solidFill>
                <a:latin typeface="Calibri Light" panose="020F0302020204030204"/>
              </a:rPr>
              <a:t>održivosti.</a:t>
            </a:r>
          </a:p>
          <a:p>
            <a:pPr marL="0" lvl="0" indent="0" defTabSz="457200">
              <a:lnSpc>
                <a:spcPct val="100000"/>
              </a:lnSpc>
              <a:spcBef>
                <a:spcPts val="0"/>
              </a:spcBef>
              <a:buNone/>
            </a:pPr>
            <a:r>
              <a:rPr lang="hr-HR" sz="1200" dirty="0">
                <a:solidFill>
                  <a:prstClr val="black"/>
                </a:solidFill>
                <a:latin typeface="Calibri Light" panose="020F0302020204030204"/>
              </a:rPr>
              <a:t>Plan se izrađuje u sljedećim fazama:</a:t>
            </a:r>
          </a:p>
          <a:p>
            <a:pPr marL="0" lvl="0" indent="0" defTabSz="457200">
              <a:lnSpc>
                <a:spcPct val="100000"/>
              </a:lnSpc>
              <a:spcBef>
                <a:spcPts val="0"/>
              </a:spcBef>
              <a:buNone/>
            </a:pPr>
            <a:r>
              <a:rPr lang="hr-HR" sz="1200" dirty="0">
                <a:solidFill>
                  <a:prstClr val="black"/>
                </a:solidFill>
                <a:latin typeface="Calibri Light" panose="020F0302020204030204"/>
              </a:rPr>
              <a:t>- pokretanje izrade Plana,</a:t>
            </a:r>
          </a:p>
          <a:p>
            <a:pPr marL="0" lvl="0" indent="0" defTabSz="457200">
              <a:lnSpc>
                <a:spcPct val="100000"/>
              </a:lnSpc>
              <a:spcBef>
                <a:spcPts val="0"/>
              </a:spcBef>
              <a:buNone/>
            </a:pPr>
            <a:r>
              <a:rPr lang="hr-HR" sz="1200" dirty="0">
                <a:solidFill>
                  <a:prstClr val="black"/>
                </a:solidFill>
                <a:latin typeface="Calibri Light" panose="020F0302020204030204"/>
              </a:rPr>
              <a:t>- izrada prijedloga Plana,</a:t>
            </a:r>
          </a:p>
          <a:p>
            <a:pPr marL="0" lvl="0" indent="0" defTabSz="457200">
              <a:lnSpc>
                <a:spcPct val="100000"/>
              </a:lnSpc>
              <a:spcBef>
                <a:spcPts val="0"/>
              </a:spcBef>
              <a:buNone/>
            </a:pPr>
            <a:r>
              <a:rPr lang="hr-HR" sz="1200" dirty="0" smtClean="0">
                <a:solidFill>
                  <a:prstClr val="black"/>
                </a:solidFill>
                <a:latin typeface="Calibri Light" panose="020F0302020204030204"/>
              </a:rPr>
              <a:t>- javno </a:t>
            </a:r>
            <a:r>
              <a:rPr lang="hr-HR" sz="1200" dirty="0">
                <a:solidFill>
                  <a:prstClr val="black"/>
                </a:solidFill>
                <a:latin typeface="Calibri Light" panose="020F0302020204030204"/>
              </a:rPr>
              <a:t>savjetovanje o prijedlogu Plana</a:t>
            </a:r>
            <a:r>
              <a:rPr lang="hr-HR" sz="1200" dirty="0" smtClean="0">
                <a:solidFill>
                  <a:prstClr val="black"/>
                </a:solidFill>
                <a:latin typeface="Calibri Light" panose="020F0302020204030204"/>
              </a:rPr>
              <a:t>,</a:t>
            </a:r>
          </a:p>
          <a:p>
            <a:pPr marL="0" lvl="0" indent="0" defTabSz="457200">
              <a:lnSpc>
                <a:spcPct val="100000"/>
              </a:lnSpc>
              <a:spcBef>
                <a:spcPts val="0"/>
              </a:spcBef>
              <a:buNone/>
            </a:pPr>
            <a:r>
              <a:rPr lang="hr-HR" sz="1200" dirty="0" smtClean="0">
                <a:solidFill>
                  <a:prstClr val="black"/>
                </a:solidFill>
                <a:latin typeface="Calibri Light" panose="020F0302020204030204"/>
              </a:rPr>
              <a:t> </a:t>
            </a:r>
            <a:r>
              <a:rPr lang="hr-HR" sz="1200" dirty="0">
                <a:solidFill>
                  <a:prstClr val="black"/>
                </a:solidFill>
                <a:latin typeface="Calibri Light" panose="020F0302020204030204"/>
              </a:rPr>
              <a:t>- donošenje Odluke Turističkog vijeća Turističke zajednice Općine Povljana o </a:t>
            </a:r>
            <a:r>
              <a:rPr lang="hr-HR" sz="1200" dirty="0" smtClean="0">
                <a:solidFill>
                  <a:prstClr val="black"/>
                </a:solidFill>
                <a:latin typeface="Calibri Light" panose="020F0302020204030204"/>
              </a:rPr>
              <a:t>upućivanju</a:t>
            </a:r>
          </a:p>
          <a:p>
            <a:pPr marL="0" lvl="0" indent="0" defTabSz="457200">
              <a:lnSpc>
                <a:spcPct val="100000"/>
              </a:lnSpc>
              <a:spcBef>
                <a:spcPts val="0"/>
              </a:spcBef>
              <a:buNone/>
            </a:pPr>
            <a:r>
              <a:rPr lang="hr-HR" sz="1200" dirty="0">
                <a:solidFill>
                  <a:prstClr val="black"/>
                </a:solidFill>
                <a:latin typeface="Calibri Light" panose="020F0302020204030204"/>
              </a:rPr>
              <a:t> </a:t>
            </a:r>
            <a:r>
              <a:rPr lang="hr-HR" sz="1200" dirty="0" smtClean="0">
                <a:solidFill>
                  <a:prstClr val="black"/>
                </a:solidFill>
                <a:latin typeface="Calibri Light" panose="020F0302020204030204"/>
              </a:rPr>
              <a:t>  prijedloga </a:t>
            </a:r>
            <a:r>
              <a:rPr lang="hr-HR" sz="1200" dirty="0">
                <a:solidFill>
                  <a:prstClr val="black"/>
                </a:solidFill>
                <a:latin typeface="Calibri Light" panose="020F0302020204030204"/>
              </a:rPr>
              <a:t>Plana na usvajanje predstavničkom tijelu,</a:t>
            </a:r>
          </a:p>
          <a:p>
            <a:pPr marL="0" lvl="0" indent="0" defTabSz="457200">
              <a:lnSpc>
                <a:spcPct val="100000"/>
              </a:lnSpc>
              <a:spcBef>
                <a:spcPts val="0"/>
              </a:spcBef>
              <a:buNone/>
            </a:pPr>
            <a:r>
              <a:rPr lang="hr-HR" sz="1200" dirty="0">
                <a:solidFill>
                  <a:prstClr val="black"/>
                </a:solidFill>
                <a:latin typeface="Calibri Light" panose="020F0302020204030204"/>
              </a:rPr>
              <a:t>- usvajanje Plana od strane Općinskog vijeća Općine </a:t>
            </a:r>
            <a:r>
              <a:rPr lang="hr-HR" sz="1200" dirty="0" smtClean="0">
                <a:solidFill>
                  <a:prstClr val="black"/>
                </a:solidFill>
                <a:latin typeface="Calibri Light" panose="020F0302020204030204"/>
              </a:rPr>
              <a:t>Povljana,</a:t>
            </a:r>
            <a:endParaRPr lang="hr-HR" sz="1200" dirty="0">
              <a:solidFill>
                <a:prstClr val="black"/>
              </a:solidFill>
              <a:latin typeface="Calibri Light" panose="020F0302020204030204"/>
            </a:endParaRPr>
          </a:p>
          <a:p>
            <a:pPr marL="0" lvl="0" indent="0" defTabSz="457200">
              <a:lnSpc>
                <a:spcPct val="100000"/>
              </a:lnSpc>
              <a:spcBef>
                <a:spcPts val="0"/>
              </a:spcBef>
              <a:buNone/>
            </a:pPr>
            <a:endParaRPr lang="hr-HR" sz="1200" dirty="0">
              <a:solidFill>
                <a:prstClr val="black"/>
              </a:solidFill>
              <a:latin typeface="Calibri Light" panose="020F0302020204030204"/>
            </a:endParaRP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64259493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1488" y="675409"/>
            <a:ext cx="5915025" cy="7928264"/>
          </a:xfrm>
          <a:noFill/>
          <a:ln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</p:spPr>
        <p:txBody>
          <a:bodyPr>
            <a:normAutofit lnSpcReduction="10000"/>
          </a:bodyPr>
          <a:lstStyle/>
          <a:p>
            <a:pPr lvl="0" defTabSz="457200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hr-HR" sz="1200" dirty="0" smtClean="0">
                <a:solidFill>
                  <a:prstClr val="black"/>
                </a:solidFill>
                <a:latin typeface="Calibri Light" panose="020F0302020204030204"/>
              </a:rPr>
              <a:t>objava </a:t>
            </a:r>
            <a:r>
              <a:rPr lang="hr-HR" sz="1200" dirty="0">
                <a:solidFill>
                  <a:prstClr val="black"/>
                </a:solidFill>
                <a:latin typeface="Calibri Light" panose="020F0302020204030204"/>
              </a:rPr>
              <a:t>Plana u službenom glasniku Općine Povljana i na mrežnim stranicama </a:t>
            </a:r>
            <a:r>
              <a:rPr lang="hr-HR" sz="1200" dirty="0" smtClean="0">
                <a:solidFill>
                  <a:prstClr val="black"/>
                </a:solidFill>
                <a:latin typeface="Calibri Light" panose="020F0302020204030204"/>
              </a:rPr>
              <a:t>Turističke</a:t>
            </a:r>
          </a:p>
          <a:p>
            <a:pPr lvl="0" defTabSz="457200">
              <a:lnSpc>
                <a:spcPct val="100000"/>
              </a:lnSpc>
              <a:spcBef>
                <a:spcPts val="0"/>
              </a:spcBef>
              <a:buFontTx/>
              <a:buChar char="-"/>
            </a:pPr>
            <a:endParaRPr lang="hr-HR" sz="1200" dirty="0">
              <a:solidFill>
                <a:prstClr val="black"/>
              </a:solidFill>
              <a:latin typeface="Calibri Light" panose="020F0302020204030204"/>
            </a:endParaRPr>
          </a:p>
          <a:p>
            <a:pPr marL="0" lvl="0" indent="0" defTabSz="457200">
              <a:lnSpc>
                <a:spcPct val="100000"/>
              </a:lnSpc>
              <a:spcBef>
                <a:spcPts val="0"/>
              </a:spcBef>
              <a:buNone/>
            </a:pPr>
            <a:r>
              <a:rPr lang="hr-HR" sz="1200" dirty="0" smtClean="0">
                <a:solidFill>
                  <a:prstClr val="black"/>
                </a:solidFill>
                <a:latin typeface="Calibri Light" panose="020F0302020204030204"/>
              </a:rPr>
              <a:t>       zajednice </a:t>
            </a:r>
            <a:r>
              <a:rPr lang="hr-HR" sz="1200" dirty="0">
                <a:solidFill>
                  <a:prstClr val="black"/>
                </a:solidFill>
                <a:latin typeface="Calibri Light" panose="020F0302020204030204"/>
              </a:rPr>
              <a:t>Općine Povljana</a:t>
            </a:r>
            <a:r>
              <a:rPr lang="hr-HR" sz="1200" dirty="0" smtClean="0">
                <a:solidFill>
                  <a:prstClr val="black"/>
                </a:solidFill>
                <a:latin typeface="Calibri Light" panose="020F0302020204030204"/>
              </a:rPr>
              <a:t>,</a:t>
            </a:r>
          </a:p>
          <a:p>
            <a:pPr marL="0" lvl="0" indent="0" defTabSz="457200">
              <a:lnSpc>
                <a:spcPct val="100000"/>
              </a:lnSpc>
              <a:spcBef>
                <a:spcPts val="0"/>
              </a:spcBef>
              <a:buNone/>
            </a:pPr>
            <a:endParaRPr lang="hr-HR" sz="1200" dirty="0">
              <a:solidFill>
                <a:prstClr val="black"/>
              </a:solidFill>
              <a:latin typeface="Calibri Light" panose="020F0302020204030204"/>
            </a:endParaRPr>
          </a:p>
          <a:p>
            <a:pPr marL="0" lvl="0" indent="0" defTabSz="457200">
              <a:lnSpc>
                <a:spcPct val="100000"/>
              </a:lnSpc>
              <a:spcBef>
                <a:spcPts val="0"/>
              </a:spcBef>
              <a:buNone/>
            </a:pPr>
            <a:r>
              <a:rPr lang="hr-HR" sz="1200" dirty="0">
                <a:solidFill>
                  <a:prstClr val="black"/>
                </a:solidFill>
                <a:latin typeface="Calibri Light" panose="020F0302020204030204"/>
              </a:rPr>
              <a:t>- dostava popisa projekata Ministarstvu turizma i sporta.</a:t>
            </a:r>
          </a:p>
          <a:p>
            <a:pPr marL="0" indent="0">
              <a:buNone/>
            </a:pPr>
            <a:r>
              <a:rPr lang="hr-HR" sz="1200" b="1" dirty="0" smtClean="0">
                <a:latin typeface="+mj-lt"/>
              </a:rPr>
              <a:t>Cilj </a:t>
            </a:r>
            <a:r>
              <a:rPr lang="hr-HR" sz="1200" b="1" dirty="0">
                <a:latin typeface="+mj-lt"/>
              </a:rPr>
              <a:t>aktivnosti: </a:t>
            </a:r>
            <a:r>
              <a:rPr lang="hr-HR" sz="1200" dirty="0">
                <a:latin typeface="+mj-lt"/>
              </a:rPr>
              <a:t>kreiranje akcijskih dokumenata, unapređenje kvalitete </a:t>
            </a:r>
            <a:r>
              <a:rPr lang="hr-HR" sz="1200" dirty="0" smtClean="0">
                <a:latin typeface="+mj-lt"/>
              </a:rPr>
              <a:t>turističke ponude</a:t>
            </a:r>
            <a:endParaRPr lang="hr-HR" sz="1200" dirty="0">
              <a:latin typeface="+mj-lt"/>
            </a:endParaRPr>
          </a:p>
          <a:p>
            <a:pPr marL="0" indent="0">
              <a:buNone/>
            </a:pPr>
            <a:r>
              <a:rPr lang="hr-HR" sz="1200" b="1" dirty="0">
                <a:latin typeface="+mj-lt"/>
              </a:rPr>
              <a:t>Nositelji aktivnosti i partneri: </a:t>
            </a:r>
            <a:r>
              <a:rPr lang="hr-HR" sz="1200" dirty="0" smtClean="0">
                <a:latin typeface="+mj-lt"/>
              </a:rPr>
              <a:t>TZO Povljana, Općina Povljana</a:t>
            </a:r>
            <a:endParaRPr lang="hr-HR" sz="1200" dirty="0">
              <a:latin typeface="+mj-lt"/>
            </a:endParaRPr>
          </a:p>
          <a:p>
            <a:pPr marL="0" indent="0">
              <a:buNone/>
            </a:pPr>
            <a:r>
              <a:rPr lang="hr-HR" sz="1200" b="1" dirty="0">
                <a:latin typeface="+mj-lt"/>
              </a:rPr>
              <a:t>Iznos potreban za realizaciju aktivnosti</a:t>
            </a:r>
            <a:r>
              <a:rPr lang="hr-HR" sz="1200" dirty="0">
                <a:latin typeface="+mj-lt"/>
              </a:rPr>
              <a:t>: </a:t>
            </a:r>
            <a:r>
              <a:rPr lang="hr-HR" sz="1200" dirty="0" smtClean="0">
                <a:latin typeface="+mj-lt"/>
              </a:rPr>
              <a:t>1.000,00 eura</a:t>
            </a:r>
            <a:endParaRPr lang="hr-HR" sz="1200" dirty="0">
              <a:latin typeface="+mj-lt"/>
            </a:endParaRPr>
          </a:p>
          <a:p>
            <a:pPr marL="0" indent="0">
              <a:buNone/>
            </a:pPr>
            <a:r>
              <a:rPr lang="hr-HR" sz="1200" b="1" dirty="0">
                <a:latin typeface="+mj-lt"/>
              </a:rPr>
              <a:t>Rokovi realizacije aktivnosti</a:t>
            </a:r>
            <a:r>
              <a:rPr lang="hr-HR" sz="1200" dirty="0">
                <a:latin typeface="+mj-lt"/>
              </a:rPr>
              <a:t>: </a:t>
            </a:r>
            <a:r>
              <a:rPr lang="hr-HR" sz="1200" dirty="0" smtClean="0">
                <a:latin typeface="+mj-lt"/>
              </a:rPr>
              <a:t> 2026 </a:t>
            </a:r>
            <a:r>
              <a:rPr lang="hr-HR" sz="1200" dirty="0">
                <a:latin typeface="+mj-lt"/>
              </a:rPr>
              <a:t>. g</a:t>
            </a:r>
            <a:r>
              <a:rPr lang="hr-HR" sz="1200" dirty="0" smtClean="0">
                <a:latin typeface="+mj-lt"/>
              </a:rPr>
              <a:t>.</a:t>
            </a:r>
          </a:p>
          <a:p>
            <a:pPr marL="0" indent="0">
              <a:buNone/>
            </a:pPr>
            <a:endParaRPr lang="hr-HR" sz="1200" dirty="0">
              <a:latin typeface="+mj-lt"/>
            </a:endParaRPr>
          </a:p>
          <a:p>
            <a:pPr marL="0" indent="0">
              <a:buNone/>
            </a:pPr>
            <a:r>
              <a:rPr lang="hr-HR" sz="1200" b="1" dirty="0">
                <a:solidFill>
                  <a:srgbClr val="0070C0"/>
                </a:solidFill>
                <a:latin typeface="+mj-lt"/>
              </a:rPr>
              <a:t>1.2. Istraživanje i analiza tržišta</a:t>
            </a:r>
          </a:p>
          <a:p>
            <a:pPr marL="0" indent="0">
              <a:buNone/>
            </a:pPr>
            <a:r>
              <a:rPr lang="hr-HR" sz="1200" dirty="0" smtClean="0">
                <a:latin typeface="+mj-lt"/>
              </a:rPr>
              <a:t>Konstantno se radi analiza </a:t>
            </a:r>
            <a:r>
              <a:rPr lang="hr-HR" sz="1200" dirty="0">
                <a:latin typeface="+mj-lt"/>
              </a:rPr>
              <a:t>turističkih pokazatelja </a:t>
            </a:r>
            <a:r>
              <a:rPr lang="hr-HR" sz="1200" dirty="0" smtClean="0">
                <a:latin typeface="+mj-lt"/>
              </a:rPr>
              <a:t>Općine Povljana koji obuhvaćaju </a:t>
            </a:r>
            <a:r>
              <a:rPr lang="hr-HR" sz="1200" dirty="0">
                <a:latin typeface="+mj-lt"/>
              </a:rPr>
              <a:t>strukturu </a:t>
            </a:r>
            <a:r>
              <a:rPr lang="hr-HR" sz="1200" dirty="0" smtClean="0">
                <a:latin typeface="+mj-lt"/>
              </a:rPr>
              <a:t>i</a:t>
            </a:r>
          </a:p>
          <a:p>
            <a:pPr marL="0" indent="0">
              <a:buNone/>
            </a:pPr>
            <a:r>
              <a:rPr lang="hr-HR" sz="1200" dirty="0" smtClean="0">
                <a:latin typeface="+mj-lt"/>
              </a:rPr>
              <a:t> </a:t>
            </a:r>
            <a:r>
              <a:rPr lang="hr-HR" sz="1200" dirty="0">
                <a:latin typeface="+mj-lt"/>
              </a:rPr>
              <a:t>broj smještajnih kapaciteta, dolaske i noćenja gostiju, </a:t>
            </a:r>
            <a:r>
              <a:rPr lang="hr-HR" sz="1200" dirty="0" smtClean="0">
                <a:latin typeface="+mj-lt"/>
              </a:rPr>
              <a:t>udio dobnih </a:t>
            </a:r>
            <a:r>
              <a:rPr lang="hr-HR" sz="1200" dirty="0">
                <a:latin typeface="+mj-lt"/>
              </a:rPr>
              <a:t>skupina, prosječni </a:t>
            </a:r>
            <a:r>
              <a:rPr lang="hr-HR" sz="1200" dirty="0" smtClean="0">
                <a:latin typeface="+mj-lt"/>
              </a:rPr>
              <a:t>boravak</a:t>
            </a:r>
          </a:p>
          <a:p>
            <a:pPr marL="0" indent="0">
              <a:buNone/>
            </a:pPr>
            <a:r>
              <a:rPr lang="hr-HR" sz="1200" dirty="0" smtClean="0">
                <a:latin typeface="+mj-lt"/>
              </a:rPr>
              <a:t> </a:t>
            </a:r>
            <a:r>
              <a:rPr lang="hr-HR" sz="1200" dirty="0">
                <a:latin typeface="+mj-lt"/>
              </a:rPr>
              <a:t>gostiju, sezonski trendovi i sve ostale </a:t>
            </a:r>
            <a:r>
              <a:rPr lang="hr-HR" sz="1200" dirty="0" smtClean="0">
                <a:latin typeface="+mj-lt"/>
              </a:rPr>
              <a:t>bitne podatke </a:t>
            </a:r>
            <a:r>
              <a:rPr lang="hr-HR" sz="1200" dirty="0">
                <a:latin typeface="+mj-lt"/>
              </a:rPr>
              <a:t>s ciljem unapređenja turističke </a:t>
            </a:r>
            <a:r>
              <a:rPr lang="hr-HR" sz="1200" dirty="0" smtClean="0">
                <a:latin typeface="+mj-lt"/>
              </a:rPr>
              <a:t>ponude.</a:t>
            </a:r>
            <a:endParaRPr lang="hr-HR" sz="1200" dirty="0">
              <a:latin typeface="+mj-lt"/>
            </a:endParaRPr>
          </a:p>
          <a:p>
            <a:pPr marL="0" indent="0">
              <a:buNone/>
            </a:pPr>
            <a:r>
              <a:rPr lang="hr-HR" sz="1200" b="1" dirty="0">
                <a:latin typeface="+mj-lt"/>
              </a:rPr>
              <a:t>Cilj aktivnosti: </a:t>
            </a:r>
            <a:r>
              <a:rPr lang="hr-HR" sz="1200" dirty="0">
                <a:latin typeface="+mj-lt"/>
              </a:rPr>
              <a:t>prikupljanje relevantnih informacija selektivnih oblika turizma,</a:t>
            </a:r>
          </a:p>
          <a:p>
            <a:pPr marL="0" indent="0">
              <a:buNone/>
            </a:pPr>
            <a:r>
              <a:rPr lang="hr-HR" sz="1200" dirty="0">
                <a:latin typeface="+mj-lt"/>
              </a:rPr>
              <a:t>analiza tržišta i unapređenje turističke ponude</a:t>
            </a:r>
          </a:p>
          <a:p>
            <a:pPr marL="0" indent="0">
              <a:buNone/>
            </a:pPr>
            <a:r>
              <a:rPr lang="hr-HR" sz="1200" b="1" dirty="0">
                <a:latin typeface="+mj-lt"/>
              </a:rPr>
              <a:t>Nositelji aktivnosti: </a:t>
            </a:r>
            <a:r>
              <a:rPr lang="hr-HR" sz="1200" dirty="0">
                <a:latin typeface="+mj-lt"/>
              </a:rPr>
              <a:t>TZ Zadarske županije, TZ </a:t>
            </a:r>
            <a:r>
              <a:rPr lang="hr-HR" sz="1200" dirty="0" smtClean="0">
                <a:latin typeface="+mj-lt"/>
              </a:rPr>
              <a:t>Općine Povljana, </a:t>
            </a:r>
            <a:r>
              <a:rPr lang="hr-HR" sz="1200" dirty="0">
                <a:latin typeface="+mj-lt"/>
              </a:rPr>
              <a:t>lokalne TZ</a:t>
            </a:r>
          </a:p>
          <a:p>
            <a:pPr marL="0" indent="0">
              <a:buNone/>
            </a:pPr>
            <a:r>
              <a:rPr lang="hr-HR" sz="1200" b="1" dirty="0">
                <a:latin typeface="+mj-lt"/>
              </a:rPr>
              <a:t>Iznos potreban za realizaciju aktivnosti</a:t>
            </a:r>
            <a:r>
              <a:rPr lang="hr-HR" sz="1200" dirty="0">
                <a:latin typeface="+mj-lt"/>
              </a:rPr>
              <a:t>: </a:t>
            </a:r>
            <a:r>
              <a:rPr lang="hr-HR" sz="1200" dirty="0" smtClean="0">
                <a:latin typeface="+mj-lt"/>
              </a:rPr>
              <a:t>0 eura</a:t>
            </a:r>
            <a:endParaRPr lang="hr-HR" sz="1200" dirty="0">
              <a:latin typeface="+mj-lt"/>
            </a:endParaRPr>
          </a:p>
          <a:p>
            <a:pPr marL="0" indent="0">
              <a:buNone/>
            </a:pPr>
            <a:r>
              <a:rPr lang="hr-HR" sz="1200" b="1" dirty="0">
                <a:latin typeface="+mj-lt"/>
              </a:rPr>
              <a:t>Rokovi realizacije aktivnosti</a:t>
            </a:r>
            <a:r>
              <a:rPr lang="hr-HR" sz="1200" dirty="0">
                <a:latin typeface="+mj-lt"/>
              </a:rPr>
              <a:t>: </a:t>
            </a:r>
            <a:r>
              <a:rPr lang="hr-HR" sz="1200" dirty="0" smtClean="0">
                <a:latin typeface="+mj-lt"/>
              </a:rPr>
              <a:t>cijela 2026 </a:t>
            </a:r>
            <a:r>
              <a:rPr lang="hr-HR" sz="1200" dirty="0">
                <a:latin typeface="+mj-lt"/>
              </a:rPr>
              <a:t>. g</a:t>
            </a:r>
            <a:r>
              <a:rPr lang="hr-HR" sz="1200" dirty="0" smtClean="0">
                <a:latin typeface="+mj-lt"/>
              </a:rPr>
              <a:t>.</a:t>
            </a:r>
          </a:p>
          <a:p>
            <a:pPr marL="0" indent="0">
              <a:buNone/>
            </a:pPr>
            <a:endParaRPr lang="hr-HR" sz="1200" dirty="0" smtClean="0">
              <a:latin typeface="+mj-lt"/>
            </a:endParaRPr>
          </a:p>
          <a:p>
            <a:pPr marL="0" indent="0">
              <a:buNone/>
            </a:pPr>
            <a:r>
              <a:rPr lang="hr-HR" sz="1200" b="1" dirty="0">
                <a:solidFill>
                  <a:srgbClr val="0070C0"/>
                </a:solidFill>
                <a:latin typeface="+mj-lt"/>
              </a:rPr>
              <a:t>1.3. Mjerenje učinkovitosti promotivnih aktivnosti</a:t>
            </a:r>
          </a:p>
          <a:p>
            <a:pPr marL="0" indent="0">
              <a:buNone/>
            </a:pPr>
            <a:r>
              <a:rPr lang="hr-HR" sz="1200" b="1" dirty="0" smtClean="0">
                <a:latin typeface="+mj-lt"/>
              </a:rPr>
              <a:t>Cilj </a:t>
            </a:r>
            <a:r>
              <a:rPr lang="hr-HR" sz="1200" b="1" dirty="0">
                <a:latin typeface="+mj-lt"/>
              </a:rPr>
              <a:t>aktivnosti</a:t>
            </a:r>
            <a:r>
              <a:rPr lang="hr-HR" sz="1200" dirty="0">
                <a:latin typeface="+mj-lt"/>
              </a:rPr>
              <a:t>: kvalitetna online analitika o destinaciji</a:t>
            </a:r>
          </a:p>
          <a:p>
            <a:pPr marL="0" indent="0">
              <a:buNone/>
            </a:pPr>
            <a:r>
              <a:rPr lang="hr-HR" sz="1200" b="1" dirty="0">
                <a:latin typeface="+mj-lt"/>
              </a:rPr>
              <a:t>Nositelji aktivnosti</a:t>
            </a:r>
            <a:r>
              <a:rPr lang="hr-HR" sz="1200" dirty="0">
                <a:latin typeface="+mj-lt"/>
              </a:rPr>
              <a:t>: TZ </a:t>
            </a:r>
            <a:r>
              <a:rPr lang="hr-HR" sz="1200" dirty="0" smtClean="0">
                <a:latin typeface="+mj-lt"/>
              </a:rPr>
              <a:t>Općine Povljana</a:t>
            </a:r>
            <a:endParaRPr lang="hr-HR" sz="1200" dirty="0">
              <a:latin typeface="+mj-lt"/>
            </a:endParaRPr>
          </a:p>
          <a:p>
            <a:pPr marL="0" indent="0">
              <a:buNone/>
            </a:pPr>
            <a:r>
              <a:rPr lang="hr-HR" sz="1200" b="1" dirty="0" smtClean="0">
                <a:latin typeface="+mj-lt"/>
              </a:rPr>
              <a:t>Planiran iznos </a:t>
            </a:r>
            <a:r>
              <a:rPr lang="hr-HR" sz="1200" b="1" dirty="0">
                <a:latin typeface="+mj-lt"/>
              </a:rPr>
              <a:t>potreban za realizaciju aktivnosti</a:t>
            </a:r>
            <a:r>
              <a:rPr lang="hr-HR" sz="1200" dirty="0">
                <a:latin typeface="+mj-lt"/>
              </a:rPr>
              <a:t>:  </a:t>
            </a:r>
            <a:r>
              <a:rPr lang="hr-HR" sz="1200" dirty="0" smtClean="0">
                <a:latin typeface="+mj-lt"/>
              </a:rPr>
              <a:t>0 eura</a:t>
            </a:r>
            <a:endParaRPr lang="hr-HR" sz="1200" dirty="0">
              <a:latin typeface="+mj-lt"/>
            </a:endParaRPr>
          </a:p>
          <a:p>
            <a:pPr marL="0" indent="0">
              <a:buNone/>
            </a:pPr>
            <a:r>
              <a:rPr lang="hr-HR" sz="1200" b="1" dirty="0">
                <a:latin typeface="+mj-lt"/>
              </a:rPr>
              <a:t>Rokovi realizacije aktivnosti:</a:t>
            </a:r>
            <a:r>
              <a:rPr lang="hr-HR" sz="1200" dirty="0">
                <a:latin typeface="+mj-lt"/>
              </a:rPr>
              <a:t> cijela </a:t>
            </a:r>
            <a:r>
              <a:rPr lang="hr-HR" sz="1200" dirty="0" smtClean="0">
                <a:latin typeface="+mj-lt"/>
              </a:rPr>
              <a:t>2026 </a:t>
            </a:r>
            <a:r>
              <a:rPr lang="hr-HR" sz="1200" dirty="0">
                <a:latin typeface="+mj-lt"/>
              </a:rPr>
              <a:t>. g</a:t>
            </a:r>
            <a:r>
              <a:rPr lang="hr-HR" sz="1200" dirty="0" smtClean="0">
                <a:latin typeface="+mj-lt"/>
              </a:rPr>
              <a:t>.</a:t>
            </a:r>
          </a:p>
          <a:p>
            <a:pPr marL="0" indent="0">
              <a:buNone/>
            </a:pPr>
            <a:endParaRPr lang="hr-HR" sz="1200" dirty="0" smtClean="0">
              <a:latin typeface="+mj-lt"/>
            </a:endParaRPr>
          </a:p>
          <a:p>
            <a:pPr marL="0" indent="0">
              <a:buNone/>
            </a:pPr>
            <a:r>
              <a:rPr lang="hr-HR" sz="1200" b="1" dirty="0" smtClean="0">
                <a:latin typeface="+mj-lt"/>
              </a:rPr>
              <a:t>2.   RAZVOJ TURISTIČKOG PROIZVODA</a:t>
            </a:r>
            <a:endParaRPr lang="hr-HR" sz="1200" b="1" dirty="0">
              <a:latin typeface="+mj-lt"/>
            </a:endParaRPr>
          </a:p>
          <a:p>
            <a:pPr marL="0" lvl="0" indent="0" defTabSz="457200">
              <a:lnSpc>
                <a:spcPct val="100000"/>
              </a:lnSpc>
              <a:spcBef>
                <a:spcPts val="0"/>
              </a:spcBef>
              <a:buNone/>
            </a:pPr>
            <a:endParaRPr lang="pl-PL" sz="1200" b="1" dirty="0" smtClean="0">
              <a:solidFill>
                <a:prstClr val="black">
                  <a:lumMod val="95000"/>
                  <a:lumOff val="5000"/>
                </a:prstClr>
              </a:solidFill>
              <a:latin typeface="Calibri Light" panose="020F0302020204030204"/>
            </a:endParaRPr>
          </a:p>
          <a:p>
            <a:pPr marL="0" lvl="0" indent="0" defTabSz="457200">
              <a:lnSpc>
                <a:spcPct val="100000"/>
              </a:lnSpc>
              <a:spcBef>
                <a:spcPts val="0"/>
              </a:spcBef>
              <a:buNone/>
            </a:pPr>
            <a:r>
              <a:rPr lang="pl-PL" sz="1200" b="1" dirty="0" smtClean="0">
                <a:solidFill>
                  <a:prstClr val="black">
                    <a:lumMod val="95000"/>
                    <a:lumOff val="5000"/>
                  </a:prstClr>
                </a:solidFill>
                <a:latin typeface="Calibri Light" panose="020F0302020204030204"/>
              </a:rPr>
              <a:t>Iznos </a:t>
            </a:r>
            <a:r>
              <a:rPr lang="pl-PL" sz="1200" b="1" dirty="0">
                <a:solidFill>
                  <a:prstClr val="black">
                    <a:lumMod val="95000"/>
                    <a:lumOff val="5000"/>
                  </a:prstClr>
                </a:solidFill>
                <a:latin typeface="Calibri Light" panose="020F0302020204030204"/>
              </a:rPr>
              <a:t>potreban za realizaciju aktivnosti</a:t>
            </a:r>
            <a:r>
              <a:rPr lang="pl-PL" sz="1200" b="1" dirty="0" smtClean="0">
                <a:solidFill>
                  <a:prstClr val="black">
                    <a:lumMod val="95000"/>
                    <a:lumOff val="5000"/>
                  </a:prstClr>
                </a:solidFill>
                <a:latin typeface="Calibri Light" panose="020F0302020204030204"/>
              </a:rPr>
              <a:t>: 91.500,00 eura</a:t>
            </a:r>
          </a:p>
          <a:p>
            <a:pPr marL="0" lvl="0" indent="0" defTabSz="457200">
              <a:lnSpc>
                <a:spcPct val="100000"/>
              </a:lnSpc>
              <a:spcBef>
                <a:spcPts val="0"/>
              </a:spcBef>
              <a:buNone/>
            </a:pPr>
            <a:endParaRPr lang="pl-PL" sz="1200" b="1" dirty="0" smtClean="0">
              <a:solidFill>
                <a:prstClr val="black">
                  <a:lumMod val="95000"/>
                  <a:lumOff val="5000"/>
                </a:prstClr>
              </a:solidFill>
              <a:latin typeface="Calibri Light" panose="020F0302020204030204"/>
            </a:endParaRPr>
          </a:p>
          <a:p>
            <a:pPr marL="0" lvl="0" indent="0">
              <a:buNone/>
            </a:pPr>
            <a:r>
              <a:rPr lang="hr-HR" sz="1200" dirty="0" smtClean="0">
                <a:solidFill>
                  <a:srgbClr val="0070C0"/>
                </a:solidFill>
              </a:rPr>
              <a:t>2.1</a:t>
            </a:r>
            <a:r>
              <a:rPr lang="hr-HR" sz="1200" dirty="0">
                <a:solidFill>
                  <a:srgbClr val="0070C0"/>
                </a:solidFill>
              </a:rPr>
              <a:t>. Identifikacija i vrednovanje resursa te strukturiranje turističkih proizvoda</a:t>
            </a:r>
          </a:p>
          <a:p>
            <a:pPr marL="0" lvl="0" indent="0">
              <a:buNone/>
            </a:pPr>
            <a:r>
              <a:rPr lang="hr-HR" sz="1200" dirty="0">
                <a:solidFill>
                  <a:prstClr val="black"/>
                </a:solidFill>
              </a:rPr>
              <a:t>Razvijanjem turističkih proizvoda osigurava se jača pozicija destinacije na</a:t>
            </a:r>
          </a:p>
          <a:p>
            <a:pPr marL="0" lvl="0" indent="0">
              <a:buNone/>
            </a:pPr>
            <a:r>
              <a:rPr lang="hr-HR" sz="1200" dirty="0">
                <a:solidFill>
                  <a:prstClr val="black"/>
                </a:solidFill>
              </a:rPr>
              <a:t>turističkom tržištu i povećava atraktivnost ponude.</a:t>
            </a:r>
            <a:endParaRPr lang="hr-HR" sz="1200" dirty="0" smtClean="0">
              <a:latin typeface="+mj-lt"/>
            </a:endParaRPr>
          </a:p>
          <a:p>
            <a:pPr marL="0" indent="0">
              <a:buNone/>
            </a:pPr>
            <a:endParaRPr lang="hr-HR" sz="1200" dirty="0">
              <a:latin typeface="+mj-lt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4563802"/>
              </p:ext>
            </p:extLst>
          </p:nvPr>
        </p:nvGraphicFramePr>
        <p:xfrm>
          <a:off x="471488" y="6720608"/>
          <a:ext cx="3695267" cy="36599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95267">
                  <a:extLst>
                    <a:ext uri="{9D8B030D-6E8A-4147-A177-3AD203B41FA5}">
                      <a16:colId xmlns:a16="http://schemas.microsoft.com/office/drawing/2014/main" val="3274411222"/>
                    </a:ext>
                  </a:extLst>
                </a:gridCol>
              </a:tblGrid>
              <a:tr h="365991">
                <a:tc>
                  <a:txBody>
                    <a:bodyPr/>
                    <a:lstStyle/>
                    <a:p>
                      <a:r>
                        <a:rPr lang="hr-HR" sz="1200" dirty="0" smtClean="0">
                          <a:solidFill>
                            <a:schemeClr val="tx1"/>
                          </a:solidFill>
                        </a:rPr>
                        <a:t>2. RAZVOJ TURISTIČKOG PROIZVODA</a:t>
                      </a:r>
                      <a:endParaRPr lang="hr-HR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4276138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81139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1488" y="540327"/>
            <a:ext cx="5915025" cy="808412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hr-HR" sz="1200" dirty="0" smtClean="0">
                <a:latin typeface="+mj-lt"/>
              </a:rPr>
              <a:t>Planirane </a:t>
            </a:r>
            <a:r>
              <a:rPr lang="hr-HR" sz="1200" dirty="0">
                <a:latin typeface="+mj-lt"/>
              </a:rPr>
              <a:t>aktivnosti </a:t>
            </a:r>
            <a:r>
              <a:rPr lang="hr-HR" sz="1200" dirty="0" smtClean="0">
                <a:latin typeface="+mj-lt"/>
              </a:rPr>
              <a:t>obuhvaćaju identifikaciju </a:t>
            </a:r>
            <a:r>
              <a:rPr lang="hr-HR" sz="1200" dirty="0">
                <a:latin typeface="+mj-lt"/>
              </a:rPr>
              <a:t>i valorizaciju resursa, strukturiranje i </a:t>
            </a:r>
            <a:r>
              <a:rPr lang="hr-HR" sz="1200" dirty="0" smtClean="0">
                <a:latin typeface="+mj-lt"/>
              </a:rPr>
              <a:t>promociju </a:t>
            </a:r>
            <a:r>
              <a:rPr lang="hr-HR" sz="1200" dirty="0">
                <a:latin typeface="+mj-lt"/>
              </a:rPr>
              <a:t>turističkih </a:t>
            </a:r>
            <a:r>
              <a:rPr lang="hr-HR" sz="1200" dirty="0" smtClean="0">
                <a:latin typeface="+mj-lt"/>
              </a:rPr>
              <a:t>proizvoda s ciljem </a:t>
            </a:r>
            <a:r>
              <a:rPr lang="hr-HR" sz="1200" dirty="0">
                <a:latin typeface="+mj-lt"/>
              </a:rPr>
              <a:t>njihove bolje vidljivosti i privlačnosti </a:t>
            </a:r>
            <a:r>
              <a:rPr lang="hr-HR" sz="1200" dirty="0" smtClean="0">
                <a:latin typeface="+mj-lt"/>
              </a:rPr>
              <a:t>za </a:t>
            </a:r>
            <a:r>
              <a:rPr lang="hr-HR" sz="1200" dirty="0">
                <a:latin typeface="+mj-lt"/>
              </a:rPr>
              <a:t>posjetitelje. Naglasak će biti na sustavnom </a:t>
            </a:r>
            <a:r>
              <a:rPr lang="hr-HR" sz="1200" dirty="0" smtClean="0">
                <a:latin typeface="+mj-lt"/>
              </a:rPr>
              <a:t>istraživanju  </a:t>
            </a:r>
            <a:r>
              <a:rPr lang="hr-HR" sz="1200" dirty="0">
                <a:latin typeface="+mj-lt"/>
              </a:rPr>
              <a:t>i identifikaciji ključnih resursa koji </a:t>
            </a:r>
            <a:r>
              <a:rPr lang="hr-HR" sz="1200" dirty="0" smtClean="0">
                <a:latin typeface="+mj-lt"/>
              </a:rPr>
              <a:t>mogu doprinijeti </a:t>
            </a:r>
            <a:r>
              <a:rPr lang="hr-HR" sz="1200" dirty="0">
                <a:latin typeface="+mj-lt"/>
              </a:rPr>
              <a:t>razvoju prepoznatljivih turističkih proizvoda. Fokus će </a:t>
            </a:r>
            <a:r>
              <a:rPr lang="hr-HR" sz="1200" dirty="0" smtClean="0">
                <a:latin typeface="+mj-lt"/>
              </a:rPr>
              <a:t>se  </a:t>
            </a:r>
            <a:r>
              <a:rPr lang="hr-HR" sz="1200" dirty="0">
                <a:latin typeface="+mj-lt"/>
              </a:rPr>
              <a:t>staviti </a:t>
            </a:r>
            <a:r>
              <a:rPr lang="hr-HR" sz="1200" dirty="0" smtClean="0">
                <a:latin typeface="+mj-lt"/>
              </a:rPr>
              <a:t>na valorizaciju </a:t>
            </a:r>
            <a:r>
              <a:rPr lang="hr-HR" sz="1200" dirty="0">
                <a:latin typeface="+mj-lt"/>
              </a:rPr>
              <a:t>prirodne, kulturne i povijesne baštine, kao i na povezivanje </a:t>
            </a:r>
            <a:r>
              <a:rPr lang="hr-HR" sz="1200" dirty="0" smtClean="0">
                <a:latin typeface="+mj-lt"/>
              </a:rPr>
              <a:t>lokalnih tradicija </a:t>
            </a:r>
            <a:r>
              <a:rPr lang="hr-HR" sz="1200" dirty="0">
                <a:latin typeface="+mj-lt"/>
              </a:rPr>
              <a:t>s </a:t>
            </a:r>
            <a:r>
              <a:rPr lang="hr-HR" sz="1200" dirty="0" smtClean="0">
                <a:latin typeface="+mj-lt"/>
              </a:rPr>
              <a:t>potrebama  </a:t>
            </a:r>
            <a:r>
              <a:rPr lang="hr-HR" sz="1200" dirty="0">
                <a:latin typeface="+mj-lt"/>
              </a:rPr>
              <a:t>modernih posjetitelja. </a:t>
            </a:r>
          </a:p>
          <a:p>
            <a:pPr marL="0" indent="0">
              <a:buNone/>
            </a:pPr>
            <a:r>
              <a:rPr lang="hr-HR" sz="1200" dirty="0">
                <a:latin typeface="+mj-lt"/>
              </a:rPr>
              <a:t>S obzirom na globalne trendove, planira se i prilagodba turističkih proizvoda </a:t>
            </a:r>
            <a:r>
              <a:rPr lang="hr-HR" sz="1200" dirty="0" smtClean="0">
                <a:latin typeface="+mj-lt"/>
              </a:rPr>
              <a:t>principima </a:t>
            </a:r>
            <a:r>
              <a:rPr lang="hr-HR" sz="1200" dirty="0">
                <a:latin typeface="+mj-lt"/>
              </a:rPr>
              <a:t>održivog turizma </a:t>
            </a:r>
            <a:r>
              <a:rPr lang="hr-HR" sz="1200" dirty="0" smtClean="0">
                <a:latin typeface="+mj-lt"/>
              </a:rPr>
              <a:t>kako  </a:t>
            </a:r>
            <a:r>
              <a:rPr lang="hr-HR" sz="1200" dirty="0">
                <a:latin typeface="+mj-lt"/>
              </a:rPr>
              <a:t>bi se dodatno potaknulo odgovorno </a:t>
            </a:r>
            <a:r>
              <a:rPr lang="hr-HR" sz="1200" dirty="0" smtClean="0">
                <a:latin typeface="+mj-lt"/>
              </a:rPr>
              <a:t>upravljanje  </a:t>
            </a:r>
            <a:r>
              <a:rPr lang="hr-HR" sz="1200" dirty="0">
                <a:latin typeface="+mj-lt"/>
              </a:rPr>
              <a:t>resursima i smanjio utjecaj na okoliš</a:t>
            </a:r>
            <a:r>
              <a:rPr lang="hr-HR" sz="1200" dirty="0" smtClean="0">
                <a:latin typeface="+mj-lt"/>
              </a:rPr>
              <a:t>.</a:t>
            </a:r>
            <a:endParaRPr lang="hr-HR" sz="1200" dirty="0">
              <a:latin typeface="+mj-lt"/>
            </a:endParaRPr>
          </a:p>
          <a:p>
            <a:pPr marL="0" indent="0">
              <a:buNone/>
            </a:pPr>
            <a:r>
              <a:rPr lang="hr-HR" sz="1200" dirty="0" smtClean="0">
                <a:latin typeface="+mj-lt"/>
              </a:rPr>
              <a:t>TZ Općine Povljana </a:t>
            </a:r>
            <a:r>
              <a:rPr lang="hr-HR" sz="1200" dirty="0">
                <a:latin typeface="+mj-lt"/>
              </a:rPr>
              <a:t>planira ulagati u razvoj događanja, kao i u kreiranje </a:t>
            </a:r>
            <a:r>
              <a:rPr lang="hr-HR" sz="1200" dirty="0" smtClean="0">
                <a:latin typeface="+mj-lt"/>
              </a:rPr>
              <a:t>dodatnih motiva dolaska </a:t>
            </a:r>
            <a:r>
              <a:rPr lang="hr-HR" sz="1200" dirty="0">
                <a:latin typeface="+mj-lt"/>
              </a:rPr>
              <a:t>te elemenata </a:t>
            </a:r>
            <a:r>
              <a:rPr lang="hr-HR" sz="1200" dirty="0" smtClean="0">
                <a:latin typeface="+mj-lt"/>
              </a:rPr>
              <a:t>turističke ponude.</a:t>
            </a:r>
            <a:endParaRPr lang="hr-HR" sz="1200" dirty="0">
              <a:latin typeface="+mj-lt"/>
            </a:endParaRPr>
          </a:p>
          <a:p>
            <a:pPr marL="0" indent="0">
              <a:buNone/>
            </a:pPr>
            <a:r>
              <a:rPr lang="hr-HR" sz="1200" dirty="0" smtClean="0">
                <a:latin typeface="+mj-lt"/>
              </a:rPr>
              <a:t>Kako bi se ispunile zadaće koje pred nas stavlja Zakon o turističkim zajednicama, u idućoj godini ulazimo u stvaranje 3 nova proizvoda:</a:t>
            </a:r>
          </a:p>
          <a:p>
            <a:pPr>
              <a:buFontTx/>
              <a:buChar char="-"/>
            </a:pPr>
            <a:r>
              <a:rPr lang="hr-HR" sz="1200" dirty="0" smtClean="0">
                <a:latin typeface="+mj-lt"/>
              </a:rPr>
              <a:t>CAMINO PAG,</a:t>
            </a:r>
          </a:p>
          <a:p>
            <a:pPr>
              <a:buFontTx/>
              <a:buChar char="-"/>
            </a:pPr>
            <a:r>
              <a:rPr lang="hr-HR" sz="1200" dirty="0" smtClean="0">
                <a:latin typeface="+mj-lt"/>
              </a:rPr>
              <a:t>SNORKELING,</a:t>
            </a:r>
          </a:p>
          <a:p>
            <a:pPr>
              <a:buFontTx/>
              <a:buChar char="-"/>
            </a:pPr>
            <a:r>
              <a:rPr lang="hr-HR" sz="1200" dirty="0" smtClean="0">
                <a:latin typeface="+mj-lt"/>
              </a:rPr>
              <a:t>ORNITOLOŠKI FESTIVAL.</a:t>
            </a:r>
          </a:p>
          <a:p>
            <a:pPr marL="0" indent="0">
              <a:buNone/>
            </a:pPr>
            <a:r>
              <a:rPr lang="hr-HR" sz="1200" dirty="0" smtClean="0">
                <a:latin typeface="+mj-lt"/>
              </a:rPr>
              <a:t>Osim novih proizvoda, postoji potreba za nabavkom i instalacijom opreme na stazama unutar </a:t>
            </a:r>
          </a:p>
          <a:p>
            <a:pPr marL="0" indent="0">
              <a:buNone/>
            </a:pPr>
            <a:r>
              <a:rPr lang="hr-HR" sz="1200" dirty="0" smtClean="0">
                <a:latin typeface="+mj-lt"/>
              </a:rPr>
              <a:t>projekta PAG OUTDOOR ali i strojni popravak dijelova staza.</a:t>
            </a:r>
          </a:p>
          <a:p>
            <a:pPr marL="0" indent="0">
              <a:buNone/>
            </a:pPr>
            <a:r>
              <a:rPr lang="hr-HR" sz="1200" b="1" dirty="0" smtClean="0">
                <a:latin typeface="+mj-lt"/>
              </a:rPr>
              <a:t>Cilj </a:t>
            </a:r>
            <a:r>
              <a:rPr lang="hr-HR" sz="1200" b="1" dirty="0">
                <a:latin typeface="+mj-lt"/>
              </a:rPr>
              <a:t>aktivnosti: </a:t>
            </a:r>
            <a:r>
              <a:rPr lang="hr-HR" sz="1200" dirty="0">
                <a:latin typeface="+mj-lt"/>
              </a:rPr>
              <a:t>stvaranje motiva dolaska turista, podizanje kvalitete destinacije</a:t>
            </a:r>
          </a:p>
          <a:p>
            <a:pPr marL="0" indent="0">
              <a:buNone/>
            </a:pPr>
            <a:r>
              <a:rPr lang="hr-HR" sz="1200" b="1" dirty="0">
                <a:latin typeface="+mj-lt"/>
              </a:rPr>
              <a:t>Nositelji aktivnosti i partneri: </a:t>
            </a:r>
            <a:r>
              <a:rPr lang="hr-HR" sz="1200" dirty="0">
                <a:latin typeface="+mj-lt"/>
              </a:rPr>
              <a:t>TZ Zadarske županije, TZ grada Zadra, lokalne </a:t>
            </a:r>
            <a:r>
              <a:rPr lang="hr-HR" sz="1200" dirty="0" smtClean="0">
                <a:latin typeface="+mj-lt"/>
              </a:rPr>
              <a:t>TZ, NATURA </a:t>
            </a:r>
          </a:p>
          <a:p>
            <a:pPr marL="0" indent="0">
              <a:buNone/>
            </a:pPr>
            <a:r>
              <a:rPr lang="hr-HR" sz="1200" dirty="0" smtClean="0">
                <a:latin typeface="+mj-lt"/>
              </a:rPr>
              <a:t>JADERA, OPĆINA POVLJANA, GRAD PAG</a:t>
            </a:r>
            <a:endParaRPr lang="hr-HR" sz="1200" dirty="0">
              <a:latin typeface="+mj-lt"/>
            </a:endParaRPr>
          </a:p>
          <a:p>
            <a:pPr marL="0" indent="0">
              <a:buNone/>
            </a:pPr>
            <a:r>
              <a:rPr lang="hr-HR" sz="1200" b="1" dirty="0">
                <a:latin typeface="+mj-lt"/>
              </a:rPr>
              <a:t>Iznos potreban za realizaciju aktivnosti</a:t>
            </a:r>
            <a:r>
              <a:rPr lang="hr-HR" sz="1200" b="1" dirty="0" smtClean="0">
                <a:latin typeface="+mj-lt"/>
              </a:rPr>
              <a:t>:          18.000,00 eura</a:t>
            </a:r>
            <a:endParaRPr lang="hr-HR" sz="1200" b="1" dirty="0">
              <a:latin typeface="+mj-lt"/>
            </a:endParaRPr>
          </a:p>
          <a:p>
            <a:pPr marL="0" indent="0">
              <a:buNone/>
            </a:pPr>
            <a:r>
              <a:rPr lang="hr-HR" sz="1200" b="1" dirty="0">
                <a:latin typeface="+mj-lt"/>
              </a:rPr>
              <a:t>Rokovi realizacije aktivnosti</a:t>
            </a:r>
            <a:r>
              <a:rPr lang="hr-HR" sz="1200" dirty="0">
                <a:latin typeface="+mj-lt"/>
              </a:rPr>
              <a:t>: cijela </a:t>
            </a:r>
            <a:r>
              <a:rPr lang="hr-HR" sz="1200" dirty="0" smtClean="0">
                <a:latin typeface="+mj-lt"/>
              </a:rPr>
              <a:t>2026. </a:t>
            </a:r>
            <a:r>
              <a:rPr lang="hr-HR" sz="1200" dirty="0">
                <a:latin typeface="+mj-lt"/>
              </a:rPr>
              <a:t>g</a:t>
            </a:r>
            <a:r>
              <a:rPr lang="hr-HR" sz="1200" dirty="0" smtClean="0">
                <a:latin typeface="+mj-lt"/>
              </a:rPr>
              <a:t>.</a:t>
            </a:r>
          </a:p>
          <a:p>
            <a:pPr marL="0" indent="0">
              <a:buNone/>
            </a:pPr>
            <a:endParaRPr lang="hr-HR" sz="1200" dirty="0" smtClean="0">
              <a:latin typeface="+mj-lt"/>
            </a:endParaRPr>
          </a:p>
          <a:p>
            <a:pPr marL="0" indent="0">
              <a:buNone/>
            </a:pPr>
            <a:r>
              <a:rPr lang="hr-HR" sz="1200" b="1" dirty="0">
                <a:solidFill>
                  <a:srgbClr val="0070C0"/>
                </a:solidFill>
                <a:latin typeface="+mj-lt"/>
              </a:rPr>
              <a:t>2.2. Sustavi označavanja kvalitete turističkog proizvoda</a:t>
            </a:r>
          </a:p>
          <a:p>
            <a:pPr marL="0" indent="0">
              <a:buNone/>
            </a:pPr>
            <a:r>
              <a:rPr lang="hr-HR" sz="1200" dirty="0">
                <a:latin typeface="+mj-lt"/>
              </a:rPr>
              <a:t>TZ </a:t>
            </a:r>
            <a:r>
              <a:rPr lang="hr-HR" sz="1200" dirty="0" smtClean="0">
                <a:latin typeface="+mj-lt"/>
              </a:rPr>
              <a:t>Općine Povljana </a:t>
            </a:r>
            <a:r>
              <a:rPr lang="hr-HR" sz="1200" dirty="0">
                <a:latin typeface="+mj-lt"/>
              </a:rPr>
              <a:t>nastavit će podržavati </a:t>
            </a:r>
            <a:r>
              <a:rPr lang="hr-HR" sz="1200" dirty="0" smtClean="0">
                <a:latin typeface="+mj-lt"/>
              </a:rPr>
              <a:t>projekte PAG NA MENIJU i </a:t>
            </a:r>
            <a:r>
              <a:rPr lang="hr-HR" sz="1200" dirty="0">
                <a:latin typeface="+mj-lt"/>
              </a:rPr>
              <a:t>Welcome labelling </a:t>
            </a:r>
            <a:endParaRPr lang="hr-HR" sz="1200" dirty="0" smtClean="0">
              <a:latin typeface="+mj-lt"/>
            </a:endParaRPr>
          </a:p>
          <a:p>
            <a:pPr marL="0" indent="0">
              <a:buNone/>
            </a:pPr>
            <a:r>
              <a:rPr lang="hr-HR" sz="1200" dirty="0" smtClean="0">
                <a:latin typeface="+mj-lt"/>
              </a:rPr>
              <a:t>obiteljskog smještaja te </a:t>
            </a:r>
            <a:r>
              <a:rPr lang="hr-HR" sz="1200" dirty="0">
                <a:latin typeface="+mj-lt"/>
              </a:rPr>
              <a:t>ostale projekte u suradnji </a:t>
            </a:r>
            <a:r>
              <a:rPr lang="hr-HR" sz="1200" dirty="0" smtClean="0">
                <a:latin typeface="+mj-lt"/>
              </a:rPr>
              <a:t>sa Srednjom školom ‘’Bartul Kašić’’ i </a:t>
            </a:r>
            <a:r>
              <a:rPr lang="hr-HR" sz="1200" dirty="0">
                <a:latin typeface="+mj-lt"/>
              </a:rPr>
              <a:t>TZ </a:t>
            </a:r>
            <a:endParaRPr lang="hr-HR" sz="1200" dirty="0" smtClean="0">
              <a:latin typeface="+mj-lt"/>
            </a:endParaRPr>
          </a:p>
          <a:p>
            <a:pPr marL="0" indent="0">
              <a:buNone/>
            </a:pPr>
            <a:r>
              <a:rPr lang="hr-HR" sz="1200" dirty="0" smtClean="0">
                <a:latin typeface="+mj-lt"/>
              </a:rPr>
              <a:t>Zadarske </a:t>
            </a:r>
            <a:r>
              <a:rPr lang="hr-HR" sz="1200" dirty="0">
                <a:latin typeface="+mj-lt"/>
              </a:rPr>
              <a:t>županije. </a:t>
            </a:r>
            <a:endParaRPr lang="hr-HR" sz="1200" dirty="0" smtClean="0">
              <a:latin typeface="+mj-lt"/>
            </a:endParaRPr>
          </a:p>
          <a:p>
            <a:pPr marL="0" lvl="0" indent="0">
              <a:buNone/>
            </a:pPr>
            <a:r>
              <a:rPr lang="hr-HR" sz="1200" b="1" dirty="0" smtClean="0">
                <a:solidFill>
                  <a:prstClr val="black"/>
                </a:solidFill>
                <a:latin typeface="Calibri Light" panose="020F0302020204030204"/>
              </a:rPr>
              <a:t>Cilj </a:t>
            </a:r>
            <a:r>
              <a:rPr lang="hr-HR" sz="1200" b="1" dirty="0">
                <a:solidFill>
                  <a:prstClr val="black"/>
                </a:solidFill>
                <a:latin typeface="Calibri Light" panose="020F0302020204030204"/>
              </a:rPr>
              <a:t>aktivnosti: </a:t>
            </a:r>
            <a:r>
              <a:rPr lang="hr-HR" sz="1200" dirty="0">
                <a:solidFill>
                  <a:prstClr val="black"/>
                </a:solidFill>
                <a:latin typeface="Calibri Light" panose="020F0302020204030204"/>
              </a:rPr>
              <a:t>podizanje kvalitete ponude destinacije te motiva dolaska turista</a:t>
            </a:r>
          </a:p>
          <a:p>
            <a:pPr marL="0" lvl="0" indent="0">
              <a:buNone/>
            </a:pPr>
            <a:r>
              <a:rPr lang="hr-HR" sz="1200" b="1" dirty="0">
                <a:solidFill>
                  <a:prstClr val="black"/>
                </a:solidFill>
                <a:latin typeface="Calibri Light" panose="020F0302020204030204"/>
              </a:rPr>
              <a:t>Nositelji aktivnosti i partneri</a:t>
            </a:r>
            <a:r>
              <a:rPr lang="hr-HR" sz="1200" dirty="0">
                <a:solidFill>
                  <a:prstClr val="black"/>
                </a:solidFill>
                <a:latin typeface="Calibri Light" panose="020F0302020204030204"/>
              </a:rPr>
              <a:t>: TZ Zadarske županije, TZ </a:t>
            </a:r>
            <a:r>
              <a:rPr lang="hr-HR" sz="1200" dirty="0" smtClean="0">
                <a:solidFill>
                  <a:prstClr val="black"/>
                </a:solidFill>
                <a:latin typeface="Calibri Light" panose="020F0302020204030204"/>
              </a:rPr>
              <a:t>Općine Povljana, </a:t>
            </a:r>
            <a:r>
              <a:rPr lang="hr-HR" sz="1200" dirty="0">
                <a:solidFill>
                  <a:prstClr val="black"/>
                </a:solidFill>
                <a:latin typeface="Calibri Light" panose="020F0302020204030204"/>
              </a:rPr>
              <a:t>lokalne </a:t>
            </a:r>
            <a:r>
              <a:rPr lang="hr-HR" sz="1200" dirty="0" smtClean="0">
                <a:solidFill>
                  <a:prstClr val="black"/>
                </a:solidFill>
                <a:latin typeface="Calibri Light" panose="020F0302020204030204"/>
              </a:rPr>
              <a:t>TZ, Srednja </a:t>
            </a:r>
          </a:p>
          <a:p>
            <a:pPr marL="0" lvl="0" indent="0">
              <a:buNone/>
            </a:pPr>
            <a:r>
              <a:rPr lang="hr-HR" sz="1200" dirty="0" smtClean="0">
                <a:solidFill>
                  <a:prstClr val="black"/>
                </a:solidFill>
                <a:latin typeface="Calibri Light" panose="020F0302020204030204"/>
              </a:rPr>
              <a:t>škola Bartul Kašić.</a:t>
            </a:r>
            <a:endParaRPr lang="hr-HR" sz="1200" dirty="0">
              <a:solidFill>
                <a:prstClr val="black"/>
              </a:solidFill>
              <a:latin typeface="Calibri Light" panose="020F0302020204030204"/>
            </a:endParaRPr>
          </a:p>
          <a:p>
            <a:pPr marL="0" lvl="0" indent="0">
              <a:buNone/>
            </a:pPr>
            <a:r>
              <a:rPr lang="hr-HR" sz="1200" b="1" dirty="0">
                <a:solidFill>
                  <a:prstClr val="black"/>
                </a:solidFill>
                <a:latin typeface="Calibri Light" panose="020F0302020204030204"/>
              </a:rPr>
              <a:t>Iznos potreban za realizaciju aktivnosti: </a:t>
            </a:r>
            <a:r>
              <a:rPr lang="hr-HR" sz="1200" b="1" dirty="0" smtClean="0">
                <a:solidFill>
                  <a:prstClr val="black"/>
                </a:solidFill>
                <a:latin typeface="Calibri Light" panose="020F0302020204030204"/>
              </a:rPr>
              <a:t>              500,00 eura</a:t>
            </a:r>
            <a:endParaRPr lang="hr-HR" sz="1200" b="1" dirty="0">
              <a:solidFill>
                <a:prstClr val="black"/>
              </a:solidFill>
              <a:latin typeface="Calibri Light" panose="020F0302020204030204"/>
            </a:endParaRPr>
          </a:p>
          <a:p>
            <a:pPr marL="0" lvl="0" indent="0">
              <a:buNone/>
            </a:pPr>
            <a:r>
              <a:rPr lang="hr-HR" sz="1200" b="1" dirty="0">
                <a:solidFill>
                  <a:prstClr val="black"/>
                </a:solidFill>
                <a:latin typeface="Calibri Light" panose="020F0302020204030204"/>
              </a:rPr>
              <a:t>Rokovi realizacije aktivnosti: </a:t>
            </a:r>
            <a:r>
              <a:rPr lang="hr-HR" sz="1200" b="1" dirty="0" smtClean="0">
                <a:solidFill>
                  <a:prstClr val="black"/>
                </a:solidFill>
                <a:latin typeface="Calibri Light" panose="020F0302020204030204"/>
              </a:rPr>
              <a:t>                  </a:t>
            </a:r>
            <a:r>
              <a:rPr lang="hr-HR" sz="1200" dirty="0" smtClean="0">
                <a:solidFill>
                  <a:prstClr val="black"/>
                </a:solidFill>
                <a:latin typeface="Calibri Light" panose="020F0302020204030204"/>
              </a:rPr>
              <a:t>cijela </a:t>
            </a:r>
            <a:r>
              <a:rPr lang="hr-HR" sz="1200" dirty="0">
                <a:solidFill>
                  <a:prstClr val="black"/>
                </a:solidFill>
                <a:latin typeface="Calibri Light" panose="020F0302020204030204"/>
              </a:rPr>
              <a:t>2026 . g.</a:t>
            </a:r>
          </a:p>
          <a:p>
            <a:pPr marL="0" indent="0">
              <a:buNone/>
            </a:pPr>
            <a:endParaRPr lang="hr-HR" sz="12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82490618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1488" y="218210"/>
            <a:ext cx="5915025" cy="8281554"/>
          </a:xfrm>
        </p:spPr>
        <p:txBody>
          <a:bodyPr>
            <a:normAutofit fontScale="92500"/>
          </a:bodyPr>
          <a:lstStyle/>
          <a:p>
            <a:pPr marL="0" lvl="0" indent="0">
              <a:buNone/>
            </a:pPr>
            <a:endParaRPr lang="hr-HR" sz="1200" dirty="0">
              <a:solidFill>
                <a:prstClr val="black"/>
              </a:solidFill>
              <a:latin typeface="Calibri Light" panose="020F0302020204030204"/>
            </a:endParaRPr>
          </a:p>
          <a:p>
            <a:pPr marL="0" lvl="0" indent="0">
              <a:buNone/>
            </a:pPr>
            <a:r>
              <a:rPr lang="hr-HR" sz="1400" b="1" dirty="0">
                <a:solidFill>
                  <a:srgbClr val="0070C0"/>
                </a:solidFill>
                <a:latin typeface="+mj-lt"/>
              </a:rPr>
              <a:t>2.3. Podrška razvoju turističkih </a:t>
            </a:r>
            <a:r>
              <a:rPr lang="hr-HR" sz="1400" b="1" dirty="0" smtClean="0">
                <a:solidFill>
                  <a:srgbClr val="0070C0"/>
                </a:solidFill>
                <a:latin typeface="+mj-lt"/>
              </a:rPr>
              <a:t>događanja</a:t>
            </a:r>
          </a:p>
          <a:p>
            <a:pPr marL="0" lvl="0" indent="0">
              <a:buNone/>
            </a:pPr>
            <a:r>
              <a:rPr lang="hr-HR" sz="1300" b="1" dirty="0" smtClean="0">
                <a:solidFill>
                  <a:prstClr val="black"/>
                </a:solidFill>
                <a:latin typeface="+mj-lt"/>
              </a:rPr>
              <a:t>Cilj </a:t>
            </a:r>
            <a:r>
              <a:rPr lang="hr-HR" sz="1300" b="1" dirty="0">
                <a:solidFill>
                  <a:prstClr val="black"/>
                </a:solidFill>
                <a:latin typeface="+mj-lt"/>
              </a:rPr>
              <a:t>aktivnosti: </a:t>
            </a:r>
            <a:r>
              <a:rPr lang="hr-HR" sz="1300" dirty="0">
                <a:solidFill>
                  <a:prstClr val="black"/>
                </a:solidFill>
                <a:latin typeface="+mj-lt"/>
              </a:rPr>
              <a:t>stvaranje dodatne vrijednosti i unapređenje turističke ponude obogaćivanje </a:t>
            </a:r>
            <a:endParaRPr lang="hr-HR" sz="1300" dirty="0" smtClean="0">
              <a:solidFill>
                <a:prstClr val="black"/>
              </a:solidFill>
              <a:latin typeface="+mj-lt"/>
            </a:endParaRPr>
          </a:p>
          <a:p>
            <a:pPr marL="0" lvl="0" indent="0">
              <a:buNone/>
            </a:pPr>
            <a:r>
              <a:rPr lang="hr-HR" sz="1300" dirty="0" smtClean="0">
                <a:solidFill>
                  <a:prstClr val="black"/>
                </a:solidFill>
                <a:latin typeface="+mj-lt"/>
              </a:rPr>
              <a:t>kulturno-zabavne ponude </a:t>
            </a:r>
            <a:endParaRPr lang="hr-HR" sz="1300" dirty="0">
              <a:solidFill>
                <a:prstClr val="black"/>
              </a:solidFill>
              <a:latin typeface="+mj-lt"/>
            </a:endParaRPr>
          </a:p>
          <a:p>
            <a:pPr marL="0" lvl="0" indent="0">
              <a:buNone/>
            </a:pPr>
            <a:r>
              <a:rPr lang="hr-HR" sz="1300" b="1" dirty="0">
                <a:solidFill>
                  <a:prstClr val="black"/>
                </a:solidFill>
                <a:latin typeface="+mj-lt"/>
              </a:rPr>
              <a:t>Nositelji aktivnosti i partneri: </a:t>
            </a:r>
            <a:r>
              <a:rPr lang="hr-HR" sz="1300" dirty="0">
                <a:solidFill>
                  <a:prstClr val="black"/>
                </a:solidFill>
                <a:latin typeface="+mj-lt"/>
              </a:rPr>
              <a:t>TZ </a:t>
            </a:r>
            <a:r>
              <a:rPr lang="hr-HR" sz="1300" dirty="0" smtClean="0">
                <a:solidFill>
                  <a:prstClr val="black"/>
                </a:solidFill>
                <a:latin typeface="+mj-lt"/>
              </a:rPr>
              <a:t>Općine Povljana, Općina Povljana, </a:t>
            </a:r>
            <a:r>
              <a:rPr lang="hr-HR" sz="1300" dirty="0">
                <a:solidFill>
                  <a:prstClr val="black"/>
                </a:solidFill>
                <a:latin typeface="+mj-lt"/>
              </a:rPr>
              <a:t>partneri privatnog i javnog </a:t>
            </a:r>
            <a:endParaRPr lang="hr-HR" sz="1300" dirty="0" smtClean="0">
              <a:solidFill>
                <a:prstClr val="black"/>
              </a:solidFill>
              <a:latin typeface="+mj-lt"/>
            </a:endParaRPr>
          </a:p>
          <a:p>
            <a:pPr marL="0" lvl="0" indent="0">
              <a:buNone/>
            </a:pPr>
            <a:r>
              <a:rPr lang="hr-HR" sz="1300" dirty="0" smtClean="0">
                <a:solidFill>
                  <a:prstClr val="black"/>
                </a:solidFill>
                <a:latin typeface="+mj-lt"/>
              </a:rPr>
              <a:t>sektora,</a:t>
            </a:r>
          </a:p>
          <a:p>
            <a:pPr marL="0" lvl="0" indent="0">
              <a:buNone/>
            </a:pPr>
            <a:r>
              <a:rPr lang="hr-HR" sz="1300" b="1" dirty="0" smtClean="0">
                <a:solidFill>
                  <a:prstClr val="black"/>
                </a:solidFill>
                <a:latin typeface="+mj-lt"/>
              </a:rPr>
              <a:t>Iznos </a:t>
            </a:r>
            <a:r>
              <a:rPr lang="hr-HR" sz="1300" b="1" dirty="0">
                <a:solidFill>
                  <a:prstClr val="black"/>
                </a:solidFill>
                <a:latin typeface="+mj-lt"/>
              </a:rPr>
              <a:t>potreban za realizaciju aktivnosti</a:t>
            </a:r>
            <a:r>
              <a:rPr lang="hr-HR" sz="1300" dirty="0" smtClean="0">
                <a:solidFill>
                  <a:prstClr val="black"/>
                </a:solidFill>
                <a:latin typeface="+mj-lt"/>
              </a:rPr>
              <a:t>:     </a:t>
            </a:r>
            <a:r>
              <a:rPr lang="hr-HR" sz="1300" b="1" dirty="0" smtClean="0">
                <a:solidFill>
                  <a:prstClr val="black"/>
                </a:solidFill>
                <a:latin typeface="+mj-lt"/>
              </a:rPr>
              <a:t>68.000,00 eura</a:t>
            </a:r>
            <a:endParaRPr lang="hr-HR" sz="1300" b="1" dirty="0">
              <a:solidFill>
                <a:prstClr val="black"/>
              </a:solidFill>
              <a:latin typeface="+mj-lt"/>
            </a:endParaRPr>
          </a:p>
          <a:p>
            <a:pPr marL="0" lvl="0" indent="0">
              <a:buNone/>
            </a:pPr>
            <a:r>
              <a:rPr lang="hr-HR" sz="1300" b="1" dirty="0">
                <a:solidFill>
                  <a:prstClr val="black"/>
                </a:solidFill>
                <a:latin typeface="+mj-lt"/>
              </a:rPr>
              <a:t>Rokovi realizacije aktivnosti</a:t>
            </a:r>
            <a:r>
              <a:rPr lang="hr-HR" sz="1300" dirty="0">
                <a:solidFill>
                  <a:prstClr val="black"/>
                </a:solidFill>
                <a:latin typeface="+mj-lt"/>
              </a:rPr>
              <a:t>: cijela </a:t>
            </a:r>
            <a:r>
              <a:rPr lang="hr-HR" sz="1300" dirty="0" smtClean="0">
                <a:solidFill>
                  <a:prstClr val="black"/>
                </a:solidFill>
                <a:latin typeface="+mj-lt"/>
              </a:rPr>
              <a:t>2026 </a:t>
            </a:r>
            <a:r>
              <a:rPr lang="hr-HR" sz="1300" dirty="0">
                <a:solidFill>
                  <a:prstClr val="black"/>
                </a:solidFill>
                <a:latin typeface="+mj-lt"/>
              </a:rPr>
              <a:t>. g</a:t>
            </a:r>
            <a:r>
              <a:rPr lang="hr-HR" sz="1300" dirty="0" smtClean="0">
                <a:solidFill>
                  <a:prstClr val="black"/>
                </a:solidFill>
                <a:latin typeface="+mj-lt"/>
              </a:rPr>
              <a:t>.</a:t>
            </a:r>
          </a:p>
          <a:p>
            <a:pPr marL="0" lvl="0" indent="0">
              <a:buNone/>
            </a:pPr>
            <a:endParaRPr lang="hr-HR" sz="1400" dirty="0">
              <a:solidFill>
                <a:prstClr val="black"/>
              </a:solidFill>
              <a:latin typeface="+mj-lt"/>
            </a:endParaRPr>
          </a:p>
          <a:p>
            <a:pPr marL="0" lvl="0" indent="0">
              <a:buNone/>
            </a:pPr>
            <a:r>
              <a:rPr lang="hr-HR" sz="1400" dirty="0" smtClean="0">
                <a:solidFill>
                  <a:prstClr val="black"/>
                </a:solidFill>
                <a:latin typeface="+mj-lt"/>
              </a:rPr>
              <a:t>         </a:t>
            </a:r>
            <a:r>
              <a:rPr lang="hr-HR" sz="1400" b="1" dirty="0" smtClean="0">
                <a:solidFill>
                  <a:srgbClr val="0070C0"/>
                </a:solidFill>
                <a:latin typeface="+mj-lt"/>
              </a:rPr>
              <a:t>2.3.1    Kulturno-zabavne manifestacije</a:t>
            </a:r>
            <a:endParaRPr lang="hr-HR" sz="1400" b="1" dirty="0">
              <a:solidFill>
                <a:srgbClr val="0070C0"/>
              </a:solidFill>
              <a:latin typeface="+mj-lt"/>
            </a:endParaRPr>
          </a:p>
          <a:p>
            <a:pPr marL="0" indent="0">
              <a:buNone/>
            </a:pPr>
            <a:r>
              <a:rPr lang="hr-HR" sz="1300" dirty="0">
                <a:latin typeface="+mj-lt"/>
              </a:rPr>
              <a:t>Turistička </a:t>
            </a:r>
            <a:r>
              <a:rPr lang="hr-HR" sz="1300" dirty="0" smtClean="0">
                <a:latin typeface="+mj-lt"/>
              </a:rPr>
              <a:t>zajednica Općine Povljana </a:t>
            </a:r>
            <a:r>
              <a:rPr lang="hr-HR" sz="1300" dirty="0">
                <a:latin typeface="+mj-lt"/>
              </a:rPr>
              <a:t>će, kao i dosadašnjih godina, u </a:t>
            </a:r>
            <a:r>
              <a:rPr lang="hr-HR" sz="1300" dirty="0" smtClean="0">
                <a:latin typeface="+mj-lt"/>
              </a:rPr>
              <a:t>2026. godini sukladno</a:t>
            </a:r>
          </a:p>
          <a:p>
            <a:pPr marL="0" indent="0">
              <a:buNone/>
            </a:pPr>
            <a:r>
              <a:rPr lang="hr-HR" sz="1300" dirty="0" smtClean="0">
                <a:latin typeface="+mj-lt"/>
              </a:rPr>
              <a:t>  </a:t>
            </a:r>
            <a:r>
              <a:rPr lang="hr-HR" sz="1300" dirty="0">
                <a:latin typeface="+mj-lt"/>
              </a:rPr>
              <a:t>financijskim mogućnostima, organizirati, suorganizirati i pomagati </a:t>
            </a:r>
            <a:r>
              <a:rPr lang="hr-HR" sz="1300" dirty="0" smtClean="0">
                <a:latin typeface="+mj-lt"/>
              </a:rPr>
              <a:t>te poticati  </a:t>
            </a:r>
            <a:r>
              <a:rPr lang="hr-HR" sz="1300" dirty="0">
                <a:latin typeface="+mj-lt"/>
              </a:rPr>
              <a:t>razne kulturne</a:t>
            </a:r>
            <a:r>
              <a:rPr lang="hr-HR" sz="1300" dirty="0" smtClean="0">
                <a:latin typeface="+mj-lt"/>
              </a:rPr>
              <a:t>,  </a:t>
            </a:r>
          </a:p>
          <a:p>
            <a:pPr marL="0" indent="0">
              <a:buNone/>
            </a:pPr>
            <a:r>
              <a:rPr lang="hr-HR" sz="1300" dirty="0" smtClean="0">
                <a:latin typeface="+mj-lt"/>
              </a:rPr>
              <a:t>zabavne</a:t>
            </a:r>
            <a:r>
              <a:rPr lang="hr-HR" sz="1300" dirty="0">
                <a:latin typeface="+mj-lt"/>
              </a:rPr>
              <a:t>, sportske, ekološke i ostale manifestacije s </a:t>
            </a:r>
            <a:r>
              <a:rPr lang="hr-HR" sz="1300" dirty="0" smtClean="0">
                <a:latin typeface="+mj-lt"/>
              </a:rPr>
              <a:t>ciljem poboljšanja kvalitete </a:t>
            </a:r>
            <a:r>
              <a:rPr lang="hr-HR" sz="1300" dirty="0">
                <a:latin typeface="+mj-lt"/>
              </a:rPr>
              <a:t>i </a:t>
            </a:r>
            <a:r>
              <a:rPr lang="hr-HR" sz="1300" dirty="0" smtClean="0">
                <a:latin typeface="+mj-lt"/>
              </a:rPr>
              <a:t>raznovrsnosti </a:t>
            </a:r>
          </a:p>
          <a:p>
            <a:pPr marL="0" indent="0">
              <a:buNone/>
            </a:pPr>
            <a:r>
              <a:rPr lang="hr-HR" sz="1300" dirty="0" smtClean="0">
                <a:latin typeface="+mj-lt"/>
              </a:rPr>
              <a:t>ukupne </a:t>
            </a:r>
            <a:r>
              <a:rPr lang="hr-HR" sz="1300" dirty="0">
                <a:latin typeface="+mj-lt"/>
              </a:rPr>
              <a:t>turističke ponude te </a:t>
            </a:r>
            <a:r>
              <a:rPr lang="hr-HR" sz="1300" dirty="0" smtClean="0">
                <a:latin typeface="+mj-lt"/>
              </a:rPr>
              <a:t>podizanja atraktivnosti i konkurentnosti destinacije</a:t>
            </a:r>
            <a:r>
              <a:rPr lang="hr-HR" sz="1300" dirty="0">
                <a:latin typeface="+mj-lt"/>
              </a:rPr>
              <a:t>.</a:t>
            </a:r>
          </a:p>
          <a:p>
            <a:pPr marL="0" indent="0">
              <a:buNone/>
            </a:pPr>
            <a:r>
              <a:rPr lang="hr-HR" sz="1300" dirty="0">
                <a:latin typeface="+mj-lt"/>
              </a:rPr>
              <a:t>Cilj potpora projektima i manifestacijama je razvijati ključne turističke </a:t>
            </a:r>
            <a:r>
              <a:rPr lang="hr-HR" sz="1300" dirty="0" smtClean="0">
                <a:latin typeface="+mj-lt"/>
              </a:rPr>
              <a:t>proizvode destinacije, </a:t>
            </a:r>
          </a:p>
          <a:p>
            <a:pPr marL="0" indent="0">
              <a:buNone/>
            </a:pPr>
            <a:r>
              <a:rPr lang="hr-HR" sz="1300" dirty="0" smtClean="0">
                <a:latin typeface="+mj-lt"/>
              </a:rPr>
              <a:t>inovativne </a:t>
            </a:r>
            <a:r>
              <a:rPr lang="hr-HR" sz="1300" dirty="0">
                <a:latin typeface="+mj-lt"/>
              </a:rPr>
              <a:t>i kreativne kulturne inicijative te aktivirati </a:t>
            </a:r>
            <a:r>
              <a:rPr lang="hr-HR" sz="1300" dirty="0" smtClean="0">
                <a:latin typeface="+mj-lt"/>
              </a:rPr>
              <a:t>nedovoljno iskorištene </a:t>
            </a:r>
            <a:r>
              <a:rPr lang="hr-HR" sz="1300" dirty="0">
                <a:latin typeface="+mj-lt"/>
              </a:rPr>
              <a:t>turističke </a:t>
            </a:r>
            <a:r>
              <a:rPr lang="hr-HR" sz="1300" dirty="0" smtClean="0">
                <a:latin typeface="+mj-lt"/>
              </a:rPr>
              <a:t>resurse</a:t>
            </a:r>
          </a:p>
          <a:p>
            <a:pPr marL="0" indent="0">
              <a:buNone/>
            </a:pPr>
            <a:r>
              <a:rPr lang="hr-HR" sz="1300" dirty="0" smtClean="0">
                <a:latin typeface="+mj-lt"/>
              </a:rPr>
              <a:t> koji </a:t>
            </a:r>
            <a:r>
              <a:rPr lang="hr-HR" sz="1300" dirty="0">
                <a:latin typeface="+mj-lt"/>
              </a:rPr>
              <a:t>utječu na produljenje boravka, diferenciranje </a:t>
            </a:r>
            <a:r>
              <a:rPr lang="hr-HR" sz="1300" dirty="0" smtClean="0">
                <a:latin typeface="+mj-lt"/>
              </a:rPr>
              <a:t>i obogaćivanje </a:t>
            </a:r>
            <a:r>
              <a:rPr lang="hr-HR" sz="1300" dirty="0">
                <a:latin typeface="+mj-lt"/>
              </a:rPr>
              <a:t>turističkog proizvoda te </a:t>
            </a:r>
            <a:endParaRPr lang="hr-HR" sz="1300" dirty="0" smtClean="0">
              <a:latin typeface="+mj-lt"/>
            </a:endParaRPr>
          </a:p>
          <a:p>
            <a:pPr marL="0" indent="0">
              <a:buNone/>
            </a:pPr>
            <a:r>
              <a:rPr lang="hr-HR" sz="1300" dirty="0" smtClean="0">
                <a:latin typeface="+mj-lt"/>
              </a:rPr>
              <a:t>promociju </a:t>
            </a:r>
            <a:r>
              <a:rPr lang="hr-HR" sz="1300" dirty="0">
                <a:latin typeface="+mj-lt"/>
              </a:rPr>
              <a:t>destinacije.</a:t>
            </a:r>
          </a:p>
          <a:p>
            <a:pPr marL="0" indent="0">
              <a:buNone/>
            </a:pPr>
            <a:r>
              <a:rPr lang="hr-HR" sz="1300" dirty="0">
                <a:latin typeface="+mj-lt"/>
              </a:rPr>
              <a:t>TZ </a:t>
            </a:r>
            <a:r>
              <a:rPr lang="hr-HR" sz="1300" dirty="0" smtClean="0">
                <a:latin typeface="+mj-lt"/>
              </a:rPr>
              <a:t>Općine Povljana </a:t>
            </a:r>
            <a:r>
              <a:rPr lang="hr-HR" sz="1300" dirty="0">
                <a:latin typeface="+mj-lt"/>
              </a:rPr>
              <a:t>surađuje s </a:t>
            </a:r>
            <a:r>
              <a:rPr lang="hr-HR" sz="1300" dirty="0" smtClean="0">
                <a:latin typeface="+mj-lt"/>
              </a:rPr>
              <a:t>partnerima kroz </a:t>
            </a:r>
            <a:r>
              <a:rPr lang="hr-HR" sz="1300" dirty="0">
                <a:latin typeface="+mj-lt"/>
              </a:rPr>
              <a:t>podršku u promidžbenom, </a:t>
            </a:r>
            <a:r>
              <a:rPr lang="hr-HR" sz="1300" dirty="0" smtClean="0">
                <a:latin typeface="+mj-lt"/>
              </a:rPr>
              <a:t>financijskom i </a:t>
            </a:r>
          </a:p>
          <a:p>
            <a:pPr marL="0" indent="0">
              <a:buNone/>
            </a:pPr>
            <a:r>
              <a:rPr lang="hr-HR" sz="1300" dirty="0" smtClean="0">
                <a:latin typeface="+mj-lt"/>
              </a:rPr>
              <a:t>savjetodavnom smislu</a:t>
            </a:r>
            <a:r>
              <a:rPr lang="hr-HR" sz="1300" dirty="0">
                <a:latin typeface="+mj-lt"/>
              </a:rPr>
              <a:t>, sukladno svojim zadaćama i ciljevima</a:t>
            </a:r>
            <a:r>
              <a:rPr lang="hr-HR" sz="1700" dirty="0">
                <a:latin typeface="+mj-lt"/>
              </a:rPr>
              <a:t>.</a:t>
            </a:r>
          </a:p>
          <a:p>
            <a:pPr marL="0" indent="0">
              <a:buNone/>
            </a:pPr>
            <a:r>
              <a:rPr lang="hr-HR" sz="1300" dirty="0">
                <a:latin typeface="+mj-lt"/>
              </a:rPr>
              <a:t>TZ </a:t>
            </a:r>
            <a:r>
              <a:rPr lang="hr-HR" sz="1300" dirty="0" smtClean="0">
                <a:latin typeface="+mj-lt"/>
              </a:rPr>
              <a:t>Općine Povljana </a:t>
            </a:r>
            <a:r>
              <a:rPr lang="hr-HR" sz="1300" dirty="0">
                <a:latin typeface="+mj-lt"/>
              </a:rPr>
              <a:t>organizator je </a:t>
            </a:r>
            <a:r>
              <a:rPr lang="hr-HR" sz="1300" dirty="0" smtClean="0">
                <a:latin typeface="+mj-lt"/>
              </a:rPr>
              <a:t>manifestacija poput susreta klapa ‘’Povljana u pismi’’, </a:t>
            </a:r>
          </a:p>
          <a:p>
            <a:pPr marL="0" indent="0">
              <a:buNone/>
            </a:pPr>
            <a:r>
              <a:rPr lang="hr-HR" sz="1300" dirty="0" smtClean="0">
                <a:latin typeface="+mj-lt"/>
              </a:rPr>
              <a:t>zabavnih večeri u okviru ‘’Povljanskog Lita’’, koncerata ozbiljne glazbe i izložbi. Osigurati </a:t>
            </a:r>
            <a:r>
              <a:rPr lang="hr-HR" sz="1300" dirty="0">
                <a:latin typeface="+mj-lt"/>
              </a:rPr>
              <a:t>će </a:t>
            </a:r>
            <a:r>
              <a:rPr lang="hr-HR" sz="1300" dirty="0" smtClean="0">
                <a:latin typeface="+mj-lt"/>
              </a:rPr>
              <a:t>se</a:t>
            </a:r>
          </a:p>
          <a:p>
            <a:pPr marL="0" indent="0">
              <a:buNone/>
            </a:pPr>
            <a:r>
              <a:rPr lang="hr-HR" sz="1300" dirty="0" smtClean="0">
                <a:latin typeface="+mj-lt"/>
              </a:rPr>
              <a:t> potrebna </a:t>
            </a:r>
            <a:r>
              <a:rPr lang="hr-HR" sz="1300" dirty="0">
                <a:latin typeface="+mj-lt"/>
              </a:rPr>
              <a:t>financijska sredstva, koja će se rasporediti </a:t>
            </a:r>
            <a:r>
              <a:rPr lang="hr-HR" sz="1300" dirty="0" smtClean="0">
                <a:latin typeface="+mj-lt"/>
              </a:rPr>
              <a:t>po projektima </a:t>
            </a:r>
            <a:r>
              <a:rPr lang="hr-HR" sz="1300" dirty="0">
                <a:latin typeface="+mj-lt"/>
              </a:rPr>
              <a:t>temeljem </a:t>
            </a:r>
            <a:r>
              <a:rPr lang="hr-HR" sz="1300" dirty="0" smtClean="0">
                <a:latin typeface="+mj-lt"/>
              </a:rPr>
              <a:t>raspisanog</a:t>
            </a:r>
          </a:p>
          <a:p>
            <a:pPr marL="0" indent="0">
              <a:buNone/>
            </a:pPr>
            <a:r>
              <a:rPr lang="hr-HR" sz="1300" dirty="0" smtClean="0">
                <a:latin typeface="+mj-lt"/>
              </a:rPr>
              <a:t> </a:t>
            </a:r>
            <a:r>
              <a:rPr lang="hr-HR" sz="1300" dirty="0">
                <a:latin typeface="+mj-lt"/>
              </a:rPr>
              <a:t>Javnog poziva za potpore događanjima </a:t>
            </a:r>
            <a:r>
              <a:rPr lang="hr-HR" sz="1300" dirty="0" smtClean="0">
                <a:latin typeface="+mj-lt"/>
              </a:rPr>
              <a:t>putem odluka </a:t>
            </a:r>
            <a:r>
              <a:rPr lang="hr-HR" sz="1300" dirty="0">
                <a:latin typeface="+mj-lt"/>
              </a:rPr>
              <a:t>Turističkog vijeća</a:t>
            </a:r>
            <a:r>
              <a:rPr lang="hr-HR" sz="1300" dirty="0" smtClean="0">
                <a:latin typeface="+mj-lt"/>
              </a:rPr>
              <a:t>. </a:t>
            </a:r>
            <a:r>
              <a:rPr lang="hr-HR" sz="1300" dirty="0">
                <a:solidFill>
                  <a:prstClr val="black"/>
                </a:solidFill>
                <a:latin typeface="+mj-lt"/>
              </a:rPr>
              <a:t>Javnim pozivom </a:t>
            </a:r>
            <a:endParaRPr lang="hr-HR" sz="1300" dirty="0" smtClean="0">
              <a:solidFill>
                <a:prstClr val="black"/>
              </a:solidFill>
              <a:latin typeface="+mj-lt"/>
            </a:endParaRPr>
          </a:p>
          <a:p>
            <a:pPr marL="0" indent="0">
              <a:buNone/>
            </a:pPr>
            <a:r>
              <a:rPr lang="hr-HR" sz="1300" dirty="0" smtClean="0">
                <a:solidFill>
                  <a:prstClr val="black"/>
                </a:solidFill>
                <a:latin typeface="+mj-lt"/>
              </a:rPr>
              <a:t>nastoji </a:t>
            </a:r>
            <a:r>
              <a:rPr lang="hr-HR" sz="1300" dirty="0">
                <a:solidFill>
                  <a:prstClr val="black"/>
                </a:solidFill>
                <a:latin typeface="+mj-lt"/>
              </a:rPr>
              <a:t>se privući organizatore </a:t>
            </a:r>
            <a:r>
              <a:rPr lang="hr-HR" sz="1300" dirty="0" smtClean="0">
                <a:solidFill>
                  <a:prstClr val="black"/>
                </a:solidFill>
                <a:latin typeface="+mj-lt"/>
              </a:rPr>
              <a:t>raznih događanja </a:t>
            </a:r>
            <a:r>
              <a:rPr lang="hr-HR" sz="1300" dirty="0">
                <a:solidFill>
                  <a:prstClr val="black"/>
                </a:solidFill>
                <a:latin typeface="+mj-lt"/>
              </a:rPr>
              <a:t>te im pomoći u realizaciji i provedbi projekata </a:t>
            </a:r>
            <a:endParaRPr lang="hr-HR" sz="1300" dirty="0" smtClean="0">
              <a:solidFill>
                <a:prstClr val="black"/>
              </a:solidFill>
              <a:latin typeface="+mj-lt"/>
            </a:endParaRPr>
          </a:p>
          <a:p>
            <a:pPr marL="0" indent="0">
              <a:buNone/>
            </a:pPr>
            <a:r>
              <a:rPr lang="hr-HR" sz="1300" dirty="0" smtClean="0">
                <a:solidFill>
                  <a:prstClr val="black"/>
                </a:solidFill>
                <a:latin typeface="+mj-lt"/>
              </a:rPr>
              <a:t>i </a:t>
            </a:r>
            <a:r>
              <a:rPr lang="hr-HR" sz="1300" dirty="0">
                <a:solidFill>
                  <a:prstClr val="black"/>
                </a:solidFill>
                <a:latin typeface="+mj-lt"/>
              </a:rPr>
              <a:t>programa koji </a:t>
            </a:r>
            <a:r>
              <a:rPr lang="hr-HR" sz="1300" dirty="0" smtClean="0">
                <a:solidFill>
                  <a:prstClr val="black"/>
                </a:solidFill>
                <a:latin typeface="+mj-lt"/>
              </a:rPr>
              <a:t>doprinose ukupnom </a:t>
            </a:r>
            <a:r>
              <a:rPr lang="hr-HR" sz="1300" dirty="0">
                <a:solidFill>
                  <a:prstClr val="black"/>
                </a:solidFill>
                <a:latin typeface="+mj-lt"/>
              </a:rPr>
              <a:t>razvoju turizma i </a:t>
            </a:r>
            <a:r>
              <a:rPr lang="hr-HR" sz="1300" dirty="0" smtClean="0">
                <a:solidFill>
                  <a:prstClr val="black"/>
                </a:solidFill>
                <a:latin typeface="+mj-lt"/>
              </a:rPr>
              <a:t>zadržavanja kvalitete sadržaja koji se </a:t>
            </a:r>
          </a:p>
          <a:p>
            <a:pPr marL="0" indent="0">
              <a:buNone/>
            </a:pPr>
            <a:r>
              <a:rPr lang="hr-HR" sz="1300" dirty="0" smtClean="0">
                <a:solidFill>
                  <a:prstClr val="black"/>
                </a:solidFill>
                <a:latin typeface="+mj-lt"/>
              </a:rPr>
              <a:t>nude turistima i koji doprinose </a:t>
            </a:r>
            <a:r>
              <a:rPr lang="hr-HR" sz="1300" dirty="0">
                <a:solidFill>
                  <a:prstClr val="black"/>
                </a:solidFill>
                <a:latin typeface="+mj-lt"/>
              </a:rPr>
              <a:t>podizanju atraktivnosti destinacijske turističke ponude</a:t>
            </a:r>
            <a:r>
              <a:rPr lang="hr-HR" sz="1200" dirty="0" smtClean="0">
                <a:solidFill>
                  <a:prstClr val="black"/>
                </a:solidFill>
              </a:rPr>
              <a:t>.</a:t>
            </a:r>
            <a:endParaRPr lang="hr-HR" sz="1200" dirty="0">
              <a:solidFill>
                <a:prstClr val="black"/>
              </a:solidFill>
            </a:endParaRPr>
          </a:p>
          <a:p>
            <a:pPr marL="0" indent="0">
              <a:buNone/>
            </a:pPr>
            <a:endParaRPr lang="hr-HR" sz="1300" dirty="0" smtClean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73284358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1488" y="654627"/>
            <a:ext cx="5915025" cy="767888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lang="hr-HR" sz="1300" dirty="0" smtClean="0">
              <a:latin typeface="+mj-lt"/>
            </a:endParaRPr>
          </a:p>
          <a:p>
            <a:pPr marL="0" indent="0">
              <a:buNone/>
            </a:pPr>
            <a:r>
              <a:rPr lang="hr-HR" sz="1300" dirty="0" smtClean="0">
                <a:latin typeface="+mj-lt"/>
              </a:rPr>
              <a:t>TZ Općine Povljana </a:t>
            </a:r>
            <a:r>
              <a:rPr lang="hr-HR" sz="1300" dirty="0">
                <a:latin typeface="+mj-lt"/>
              </a:rPr>
              <a:t>značajna financijska sredstva izdvaja za sljedeće manifestacije:</a:t>
            </a:r>
          </a:p>
          <a:p>
            <a:pPr marL="0" indent="0">
              <a:buNone/>
            </a:pPr>
            <a:r>
              <a:rPr lang="hr-HR" sz="1300" b="1" dirty="0" smtClean="0">
                <a:latin typeface="+mj-lt"/>
              </a:rPr>
              <a:t>Povljana u pismi </a:t>
            </a:r>
            <a:r>
              <a:rPr lang="hr-HR" sz="1300" dirty="0" smtClean="0">
                <a:latin typeface="+mj-lt"/>
              </a:rPr>
              <a:t>– manifestacija koja promovira kulturnu baštinu kroz promociju klapskog </a:t>
            </a:r>
          </a:p>
          <a:p>
            <a:pPr marL="0" indent="0">
              <a:buNone/>
            </a:pPr>
            <a:r>
              <a:rPr lang="hr-HR" sz="1300" dirty="0" smtClean="0">
                <a:latin typeface="+mj-lt"/>
              </a:rPr>
              <a:t>pjevanja; odvija se krajem predsezone. Jako posjećena od strane lokalnog stanovništva i </a:t>
            </a:r>
          </a:p>
          <a:p>
            <a:pPr marL="0" indent="0">
              <a:buNone/>
            </a:pPr>
            <a:r>
              <a:rPr lang="hr-HR" sz="1300" dirty="0" smtClean="0">
                <a:latin typeface="+mj-lt"/>
              </a:rPr>
              <a:t>vlasnika objekata za odmor.</a:t>
            </a:r>
            <a:endParaRPr lang="hr-HR" sz="1300" dirty="0">
              <a:latin typeface="+mj-lt"/>
            </a:endParaRPr>
          </a:p>
          <a:p>
            <a:pPr marL="0" indent="0">
              <a:buNone/>
            </a:pPr>
            <a:r>
              <a:rPr lang="hr-HR" sz="1300" b="1" dirty="0" smtClean="0">
                <a:latin typeface="+mj-lt"/>
              </a:rPr>
              <a:t>Stani! Na Gegić u Povljani </a:t>
            </a:r>
            <a:r>
              <a:rPr lang="hr-HR" sz="1300" dirty="0">
                <a:latin typeface="+mj-lt"/>
              </a:rPr>
              <a:t>– </a:t>
            </a:r>
            <a:r>
              <a:rPr lang="hr-HR" sz="1300" dirty="0" smtClean="0">
                <a:latin typeface="+mj-lt"/>
              </a:rPr>
              <a:t>cilj manifestacije je promocija OPG koji njeguju proizvodnju vina</a:t>
            </a:r>
          </a:p>
          <a:p>
            <a:pPr marL="0" indent="0">
              <a:buNone/>
            </a:pPr>
            <a:r>
              <a:rPr lang="hr-HR" sz="1300" dirty="0" smtClean="0">
                <a:latin typeface="+mj-lt"/>
              </a:rPr>
              <a:t> autohtonih Paških sorti grožđa. Jedna do donekle očuvanih sorti je Gegić od kojega se </a:t>
            </a:r>
          </a:p>
          <a:p>
            <a:pPr marL="0" indent="0">
              <a:buNone/>
            </a:pPr>
            <a:r>
              <a:rPr lang="hr-HR" sz="1300" dirty="0" smtClean="0">
                <a:latin typeface="+mj-lt"/>
              </a:rPr>
              <a:t>proizvodi monosortno vino. Iako se ne može govoriti o brojnim OPG-ima koji sudjeluju</a:t>
            </a:r>
          </a:p>
          <a:p>
            <a:pPr marL="0" indent="0">
              <a:buNone/>
            </a:pPr>
            <a:r>
              <a:rPr lang="hr-HR" sz="1300" dirty="0" smtClean="0">
                <a:latin typeface="+mj-lt"/>
              </a:rPr>
              <a:t>na manifestaciji, naš cilj je dati svoj doprinos turističkoj promociji ponude bez obzira što je ona </a:t>
            </a:r>
          </a:p>
          <a:p>
            <a:pPr marL="0" indent="0">
              <a:buNone/>
            </a:pPr>
            <a:r>
              <a:rPr lang="hr-HR" sz="1300" dirty="0" smtClean="0">
                <a:latin typeface="+mj-lt"/>
              </a:rPr>
              <a:t>trenutno nedostatna. Nadamo se vremenima kada će lokalna ponuda pokrivati potrebe </a:t>
            </a:r>
          </a:p>
          <a:p>
            <a:pPr marL="0" indent="0">
              <a:buNone/>
            </a:pPr>
            <a:r>
              <a:rPr lang="hr-HR" sz="1300" dirty="0" smtClean="0">
                <a:latin typeface="+mj-lt"/>
              </a:rPr>
              <a:t> tržišta, </a:t>
            </a:r>
            <a:endParaRPr lang="hr-HR" sz="1300" dirty="0">
              <a:latin typeface="+mj-lt"/>
            </a:endParaRPr>
          </a:p>
          <a:p>
            <a:pPr marL="0" indent="0">
              <a:buNone/>
            </a:pPr>
            <a:r>
              <a:rPr lang="hr-HR" sz="1300" b="1" dirty="0" smtClean="0">
                <a:latin typeface="+mj-lt"/>
              </a:rPr>
              <a:t>Izložbe u Domu kulture </a:t>
            </a:r>
            <a:r>
              <a:rPr lang="hr-HR" sz="1300" dirty="0" smtClean="0">
                <a:latin typeface="+mj-lt"/>
              </a:rPr>
              <a:t>– iako je prostor Doma kulture opremljen svim potrebnim za </a:t>
            </a:r>
          </a:p>
          <a:p>
            <a:pPr marL="0" indent="0">
              <a:buNone/>
            </a:pPr>
            <a:r>
              <a:rPr lang="hr-HR" sz="1300" dirty="0" smtClean="0">
                <a:latin typeface="+mj-lt"/>
              </a:rPr>
              <a:t>organizaciju izložbi, mišljenja smo da on ne udovoljava sigurnosnim kriterijima za </a:t>
            </a:r>
          </a:p>
          <a:p>
            <a:pPr marL="0" indent="0">
              <a:buNone/>
            </a:pPr>
            <a:r>
              <a:rPr lang="hr-HR" sz="1300" dirty="0" smtClean="0">
                <a:latin typeface="+mj-lt"/>
              </a:rPr>
              <a:t>održavanje istih. Nije postavljen odgovarajući model upravljanja tim prostorom, </a:t>
            </a:r>
            <a:endParaRPr lang="hr-HR" sz="1300" dirty="0">
              <a:latin typeface="+mj-lt"/>
            </a:endParaRPr>
          </a:p>
          <a:p>
            <a:pPr marL="0" indent="0">
              <a:buNone/>
            </a:pPr>
            <a:r>
              <a:rPr lang="hr-HR" sz="1300" b="1" dirty="0" smtClean="0">
                <a:latin typeface="+mj-lt"/>
              </a:rPr>
              <a:t>Ribarske večeri </a:t>
            </a:r>
            <a:r>
              <a:rPr lang="hr-HR" sz="1300" dirty="0" smtClean="0">
                <a:latin typeface="+mj-lt"/>
              </a:rPr>
              <a:t>– prostor za ovu aktivnost je riva Povljana. Cilj je ponuditi druženje posjetitelja</a:t>
            </a:r>
          </a:p>
          <a:p>
            <a:pPr marL="0" indent="0">
              <a:buNone/>
            </a:pPr>
            <a:r>
              <a:rPr lang="hr-HR" sz="1300" dirty="0" smtClean="0">
                <a:latin typeface="+mj-lt"/>
              </a:rPr>
              <a:t> Povljane sa lokalnim stanovništvom koje je kroz udruge (Boćarski klub Povljana i SRU Gaun) </a:t>
            </a:r>
          </a:p>
          <a:p>
            <a:pPr marL="0" indent="0">
              <a:buNone/>
            </a:pPr>
            <a:r>
              <a:rPr lang="hr-HR" sz="1300" dirty="0" smtClean="0">
                <a:latin typeface="+mj-lt"/>
              </a:rPr>
              <a:t>aktivno u pripremi jednog ribljeg jela. TZ Općine Povljana financira troškove zabavnog dijela </a:t>
            </a:r>
          </a:p>
          <a:p>
            <a:pPr marL="0" indent="0">
              <a:buNone/>
            </a:pPr>
            <a:r>
              <a:rPr lang="hr-HR" sz="1300" dirty="0" smtClean="0">
                <a:latin typeface="+mj-lt"/>
              </a:rPr>
              <a:t>manifestacije,</a:t>
            </a:r>
          </a:p>
          <a:p>
            <a:pPr marL="0" indent="0">
              <a:buNone/>
            </a:pPr>
            <a:r>
              <a:rPr lang="hr-HR" sz="1300" b="1" dirty="0" smtClean="0">
                <a:latin typeface="+mj-lt"/>
              </a:rPr>
              <a:t>Koncerti ozbiljne glazbe –</a:t>
            </a:r>
            <a:r>
              <a:rPr lang="hr-HR" sz="1300" dirty="0" smtClean="0">
                <a:latin typeface="+mj-lt"/>
              </a:rPr>
              <a:t> Jedan dio našeg programa su koncerti ozbiljne glazbe koji su </a:t>
            </a:r>
          </a:p>
          <a:p>
            <a:pPr marL="0" indent="0">
              <a:buNone/>
            </a:pPr>
            <a:r>
              <a:rPr lang="hr-HR" sz="1300" dirty="0" smtClean="0">
                <a:latin typeface="+mj-lt"/>
              </a:rPr>
              <a:t>traženi iako ne posebno dobro posjećeni. Smatramo da značajno obogaćuju našu ponudu,</a:t>
            </a:r>
            <a:endParaRPr lang="hr-HR" sz="1300" b="1" dirty="0" smtClean="0">
              <a:latin typeface="+mj-lt"/>
            </a:endParaRPr>
          </a:p>
          <a:p>
            <a:pPr marL="0" indent="0">
              <a:buNone/>
            </a:pPr>
            <a:r>
              <a:rPr lang="hr-HR" sz="1300" b="1" dirty="0" smtClean="0">
                <a:latin typeface="+mj-lt"/>
              </a:rPr>
              <a:t>Kazališne predstave za djecu </a:t>
            </a:r>
            <a:r>
              <a:rPr lang="hr-HR" sz="1300" dirty="0" smtClean="0">
                <a:latin typeface="+mj-lt"/>
              </a:rPr>
              <a:t>– bilo kroz ‘’Pričaonicu’’ ili nastupe kazališnih (ili lutkarskih </a:t>
            </a:r>
          </a:p>
          <a:p>
            <a:pPr marL="0" indent="0">
              <a:buNone/>
            </a:pPr>
            <a:r>
              <a:rPr lang="hr-HR" sz="1300" dirty="0" smtClean="0">
                <a:latin typeface="+mj-lt"/>
              </a:rPr>
              <a:t>družina) uvijek nastojimo naći prostora za animaciju djece (i s njima njihovih roditelja ili baka i </a:t>
            </a:r>
          </a:p>
          <a:p>
            <a:pPr marL="0" indent="0">
              <a:buNone/>
            </a:pPr>
            <a:r>
              <a:rPr lang="hr-HR" sz="1300" dirty="0" smtClean="0">
                <a:latin typeface="+mj-lt"/>
              </a:rPr>
              <a:t>djedova). U ljetnom periodu prostor održavanja predstava je terasa ‘’Galeb’’.</a:t>
            </a:r>
          </a:p>
          <a:p>
            <a:pPr marL="0" indent="0">
              <a:buNone/>
            </a:pPr>
            <a:r>
              <a:rPr lang="hr-HR" sz="1300" b="1" dirty="0" smtClean="0">
                <a:latin typeface="+mj-lt"/>
              </a:rPr>
              <a:t>Nastupi pop rock bendova ili klapa </a:t>
            </a:r>
            <a:r>
              <a:rPr lang="hr-HR" sz="1300" dirty="0" smtClean="0">
                <a:latin typeface="+mj-lt"/>
              </a:rPr>
              <a:t>–  vodimo brigu da posjetitelji budu zadovoljni programom </a:t>
            </a:r>
          </a:p>
          <a:p>
            <a:pPr marL="0" indent="0">
              <a:buNone/>
            </a:pPr>
            <a:r>
              <a:rPr lang="hr-HR" sz="1300" dirty="0" smtClean="0">
                <a:latin typeface="+mj-lt"/>
              </a:rPr>
              <a:t>bilo da vole klapski zvuk ili možda popularnu i rock glazbu. </a:t>
            </a:r>
          </a:p>
          <a:p>
            <a:pPr marL="0" indent="0">
              <a:buNone/>
            </a:pPr>
            <a:r>
              <a:rPr lang="hr-HR" sz="1300" b="1" dirty="0">
                <a:latin typeface="+mj-lt"/>
              </a:rPr>
              <a:t>Advent u Povljani </a:t>
            </a:r>
            <a:r>
              <a:rPr lang="hr-HR" sz="1300" dirty="0">
                <a:latin typeface="+mj-lt"/>
              </a:rPr>
              <a:t>- tijekom adventskih dana organiziramo jedanput tjedno prigodan Adventski </a:t>
            </a:r>
          </a:p>
          <a:p>
            <a:pPr marL="0" indent="0">
              <a:buNone/>
            </a:pPr>
            <a:r>
              <a:rPr lang="hr-HR" sz="1300" dirty="0">
                <a:latin typeface="+mj-lt"/>
              </a:rPr>
              <a:t>program bilo da se radi o kazališnoj predstavi za djecu ili o školskoj tj. vrtićkoj predstavi, bilo da </a:t>
            </a:r>
          </a:p>
          <a:p>
            <a:pPr marL="0" indent="0">
              <a:buNone/>
            </a:pPr>
            <a:r>
              <a:rPr lang="hr-HR" sz="1300" dirty="0">
                <a:latin typeface="+mj-lt"/>
              </a:rPr>
              <a:t>nastupa zbor sa Adventskim i Božićnim </a:t>
            </a:r>
            <a:r>
              <a:rPr lang="hr-HR" sz="1300" dirty="0" smtClean="0">
                <a:latin typeface="+mj-lt"/>
              </a:rPr>
              <a:t>pjesmama, zajedničko druženje.</a:t>
            </a:r>
            <a:endParaRPr lang="hr-HR" sz="1300" dirty="0">
              <a:latin typeface="+mj-lt"/>
            </a:endParaRPr>
          </a:p>
          <a:p>
            <a:pPr marL="0" indent="0">
              <a:buNone/>
            </a:pPr>
            <a:r>
              <a:rPr lang="hr-HR" sz="1300" b="1" dirty="0" smtClean="0">
                <a:latin typeface="+mj-lt"/>
              </a:rPr>
              <a:t>Od Luna do Fortice </a:t>
            </a:r>
            <a:r>
              <a:rPr lang="hr-HR" sz="1300" dirty="0" smtClean="0">
                <a:latin typeface="+mj-lt"/>
              </a:rPr>
              <a:t>– ljetna manifestacija koja promovira lokalnu proizvodnju hrane; tu se TZO</a:t>
            </a:r>
          </a:p>
          <a:p>
            <a:pPr marL="0" indent="0">
              <a:buNone/>
            </a:pPr>
            <a:r>
              <a:rPr lang="hr-HR" sz="1300" dirty="0" smtClean="0">
                <a:latin typeface="+mj-lt"/>
              </a:rPr>
              <a:t> Povljana pojavljuje kao sponzor manifestacije</a:t>
            </a:r>
          </a:p>
          <a:p>
            <a:pPr marL="0" indent="0">
              <a:buNone/>
            </a:pPr>
            <a:endParaRPr lang="hr-HR" sz="12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22007613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1488" y="602673"/>
            <a:ext cx="5915025" cy="763327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r-HR" sz="1200" dirty="0" smtClean="0">
                <a:latin typeface="+mj-lt"/>
              </a:rPr>
              <a:t>Naglasak </a:t>
            </a:r>
            <a:r>
              <a:rPr lang="hr-HR" sz="1200" dirty="0">
                <a:latin typeface="+mj-lt"/>
              </a:rPr>
              <a:t>je </a:t>
            </a:r>
            <a:r>
              <a:rPr lang="hr-HR" sz="1200" dirty="0" smtClean="0">
                <a:latin typeface="+mj-lt"/>
              </a:rPr>
              <a:t>na blagdanskom druženju svih malobrojnih stanovnika Povljane koji su uglavnom </a:t>
            </a:r>
          </a:p>
          <a:p>
            <a:pPr marL="0" indent="0">
              <a:buNone/>
            </a:pPr>
            <a:r>
              <a:rPr lang="hr-HR" sz="1200" dirty="0" smtClean="0">
                <a:latin typeface="+mj-lt"/>
              </a:rPr>
              <a:t>uključeni u turistička događanja u sezoni. Povezivanje svih onih koji čine identitet destinacije </a:t>
            </a:r>
            <a:r>
              <a:rPr lang="hr-HR" sz="1200" dirty="0">
                <a:latin typeface="+mj-lt"/>
              </a:rPr>
              <a:t>u</a:t>
            </a:r>
            <a:r>
              <a:rPr lang="hr-HR" sz="1200" dirty="0" smtClean="0">
                <a:latin typeface="+mj-lt"/>
              </a:rPr>
              <a:t> </a:t>
            </a:r>
          </a:p>
          <a:p>
            <a:pPr marL="0" indent="0">
              <a:buNone/>
            </a:pPr>
            <a:r>
              <a:rPr lang="hr-HR" sz="1200" dirty="0">
                <a:latin typeface="+mj-lt"/>
              </a:rPr>
              <a:t>b</a:t>
            </a:r>
            <a:r>
              <a:rPr lang="hr-HR" sz="1200" dirty="0" smtClean="0">
                <a:latin typeface="+mj-lt"/>
              </a:rPr>
              <a:t>lagdansko vrijeme kao što je vrijeme Adventa jako je korisno u smislu povezivanja. TZO </a:t>
            </a:r>
          </a:p>
          <a:p>
            <a:pPr marL="0" indent="0">
              <a:buNone/>
            </a:pPr>
            <a:r>
              <a:rPr lang="hr-HR" sz="1200" dirty="0" smtClean="0">
                <a:latin typeface="+mj-lt"/>
              </a:rPr>
              <a:t>Povljana je, uz Općinu, ‘’katalizator’’ okupljanja.</a:t>
            </a:r>
            <a:endParaRPr lang="hr-HR" sz="1200" dirty="0">
              <a:latin typeface="+mj-lt"/>
            </a:endParaRPr>
          </a:p>
          <a:p>
            <a:pPr marL="0" indent="0">
              <a:buNone/>
            </a:pPr>
            <a:endParaRPr lang="pl-PL" sz="1200" dirty="0" smtClean="0">
              <a:latin typeface="+mj-lt"/>
            </a:endParaRPr>
          </a:p>
          <a:p>
            <a:pPr marL="0" indent="0">
              <a:buNone/>
            </a:pPr>
            <a:r>
              <a:rPr lang="pl-PL" sz="1200" b="1" dirty="0" smtClean="0">
                <a:latin typeface="+mj-lt"/>
              </a:rPr>
              <a:t>Iznos </a:t>
            </a:r>
            <a:r>
              <a:rPr lang="pl-PL" sz="1200" b="1" dirty="0">
                <a:latin typeface="+mj-lt"/>
              </a:rPr>
              <a:t>potreban za realizaciju aktivnosti: </a:t>
            </a:r>
            <a:r>
              <a:rPr lang="pl-PL" sz="1200" b="1" dirty="0" smtClean="0">
                <a:latin typeface="+mj-lt"/>
              </a:rPr>
              <a:t>                     65.000,00 eura</a:t>
            </a:r>
          </a:p>
          <a:p>
            <a:pPr marL="0" indent="0">
              <a:buNone/>
            </a:pPr>
            <a:endParaRPr lang="pl-PL" sz="1200" dirty="0">
              <a:latin typeface="+mj-lt"/>
            </a:endParaRPr>
          </a:p>
          <a:p>
            <a:pPr marL="0" indent="0">
              <a:buNone/>
            </a:pPr>
            <a:r>
              <a:rPr lang="hr-HR" sz="1200" dirty="0" smtClean="0">
                <a:latin typeface="+mj-lt"/>
              </a:rPr>
              <a:t>             </a:t>
            </a:r>
            <a:r>
              <a:rPr lang="hr-HR" sz="1200" b="1" dirty="0" smtClean="0">
                <a:solidFill>
                  <a:srgbClr val="0070C0"/>
                </a:solidFill>
                <a:latin typeface="+mj-lt"/>
              </a:rPr>
              <a:t> 2.3.2</a:t>
            </a:r>
            <a:r>
              <a:rPr lang="hr-HR" sz="1200" b="1" dirty="0">
                <a:solidFill>
                  <a:srgbClr val="0070C0"/>
                </a:solidFill>
                <a:latin typeface="+mj-lt"/>
              </a:rPr>
              <a:t>. Sportske manifestacije</a:t>
            </a:r>
          </a:p>
          <a:p>
            <a:pPr marL="0" indent="0">
              <a:buNone/>
            </a:pPr>
            <a:r>
              <a:rPr lang="hr-HR" sz="1200" dirty="0" smtClean="0">
                <a:latin typeface="+mj-lt"/>
              </a:rPr>
              <a:t>Sportska aktivnost je nužna za ljudsko zdravlje. Zbog izvrsnih klimatskih uvjeta i uređenih staza</a:t>
            </a:r>
          </a:p>
          <a:p>
            <a:pPr marL="0" indent="0">
              <a:buNone/>
            </a:pPr>
            <a:r>
              <a:rPr lang="hr-HR" sz="1200" dirty="0" smtClean="0">
                <a:latin typeface="+mj-lt"/>
              </a:rPr>
              <a:t>za treking i bicikl (dvije na području naše Općine) imamo mogućnost produžiti sezonu. </a:t>
            </a:r>
          </a:p>
          <a:p>
            <a:pPr marL="0" indent="0">
              <a:buNone/>
            </a:pPr>
            <a:r>
              <a:rPr lang="hr-HR" sz="1200" dirty="0">
                <a:latin typeface="+mj-lt"/>
              </a:rPr>
              <a:t>Sportske </a:t>
            </a:r>
            <a:r>
              <a:rPr lang="hr-HR" sz="1200" dirty="0" smtClean="0">
                <a:latin typeface="+mj-lt"/>
              </a:rPr>
              <a:t>manifestacije, </a:t>
            </a:r>
            <a:r>
              <a:rPr lang="hr-HR" sz="1200" dirty="0">
                <a:latin typeface="+mj-lt"/>
              </a:rPr>
              <a:t>osim </a:t>
            </a:r>
            <a:r>
              <a:rPr lang="hr-HR" sz="1200" dirty="0" smtClean="0">
                <a:latin typeface="+mj-lt"/>
              </a:rPr>
              <a:t>što doprinose </a:t>
            </a:r>
            <a:r>
              <a:rPr lang="hr-HR" sz="1200" dirty="0">
                <a:latin typeface="+mj-lt"/>
              </a:rPr>
              <a:t>razvoju sporta, utječu na povećanje</a:t>
            </a:r>
          </a:p>
          <a:p>
            <a:pPr marL="0" indent="0">
              <a:buNone/>
            </a:pPr>
            <a:r>
              <a:rPr lang="hr-HR" sz="1200" dirty="0">
                <a:latin typeface="+mj-lt"/>
              </a:rPr>
              <a:t>broja dolazaka i noćenja posjetitelja, boljoj popunjenosti smještajnih kapaciteta te</a:t>
            </a:r>
          </a:p>
          <a:p>
            <a:pPr marL="0" indent="0">
              <a:buNone/>
            </a:pPr>
            <a:r>
              <a:rPr lang="hr-HR" sz="1200" dirty="0">
                <a:latin typeface="+mj-lt"/>
              </a:rPr>
              <a:t>povećanoj turističkoj potrošnji u vrijeme njihova održavanja</a:t>
            </a:r>
            <a:r>
              <a:rPr lang="hr-HR" sz="1200" dirty="0" smtClean="0">
                <a:latin typeface="+mj-lt"/>
              </a:rPr>
              <a:t>. Tu treba naglasiti da jedini </a:t>
            </a:r>
          </a:p>
          <a:p>
            <a:pPr marL="0" indent="0">
              <a:buNone/>
            </a:pPr>
            <a:r>
              <a:rPr lang="hr-HR" sz="1200" dirty="0" smtClean="0">
                <a:latin typeface="+mj-lt"/>
              </a:rPr>
              <a:t>kapaciteti koji su posjećeni u razdoblju pred i posezone su u camping resortu. </a:t>
            </a:r>
          </a:p>
          <a:p>
            <a:pPr marL="0" indent="0">
              <a:buNone/>
            </a:pPr>
            <a:r>
              <a:rPr lang="hr-HR" sz="1200" dirty="0" smtClean="0">
                <a:latin typeface="+mj-lt"/>
              </a:rPr>
              <a:t>Što se tiče udruga, one organiziraju turnire i druga događanja uglavnom ljeti. Ove 2025. </a:t>
            </a:r>
          </a:p>
          <a:p>
            <a:pPr marL="0" indent="0">
              <a:buNone/>
            </a:pPr>
            <a:r>
              <a:rPr lang="hr-HR" sz="1200" dirty="0" smtClean="0">
                <a:latin typeface="+mj-lt"/>
              </a:rPr>
              <a:t>godine sufinancirali smo troškove:</a:t>
            </a:r>
          </a:p>
          <a:p>
            <a:pPr>
              <a:buFontTx/>
              <a:buChar char="-"/>
            </a:pPr>
            <a:r>
              <a:rPr lang="hr-HR" sz="1200" dirty="0" smtClean="0">
                <a:latin typeface="+mj-lt"/>
              </a:rPr>
              <a:t>Malonogometni turnir MAM</a:t>
            </a:r>
          </a:p>
          <a:p>
            <a:pPr>
              <a:buFontTx/>
              <a:buChar char="-"/>
            </a:pPr>
            <a:r>
              <a:rPr lang="hr-HR" sz="1200" dirty="0" smtClean="0">
                <a:latin typeface="+mj-lt"/>
              </a:rPr>
              <a:t>Sportske igre mladih u Vlašićima</a:t>
            </a:r>
          </a:p>
          <a:p>
            <a:pPr>
              <a:buFontTx/>
              <a:buChar char="-"/>
            </a:pPr>
            <a:r>
              <a:rPr lang="hr-HR" sz="1200" dirty="0" smtClean="0">
                <a:latin typeface="+mj-lt"/>
              </a:rPr>
              <a:t>Boćarski turnir’’ Milivoj Pogorilić’’</a:t>
            </a:r>
          </a:p>
          <a:p>
            <a:pPr>
              <a:buFontTx/>
              <a:buChar char="-"/>
            </a:pPr>
            <a:r>
              <a:rPr lang="hr-HR" sz="1200" dirty="0" smtClean="0">
                <a:latin typeface="+mj-lt"/>
              </a:rPr>
              <a:t>Božićni turnir parova - boćanje (u planu)</a:t>
            </a:r>
          </a:p>
          <a:p>
            <a:pPr>
              <a:buFontTx/>
              <a:buChar char="-"/>
            </a:pPr>
            <a:r>
              <a:rPr lang="hr-HR" sz="1200" dirty="0" smtClean="0">
                <a:latin typeface="+mj-lt"/>
              </a:rPr>
              <a:t>Kadetski boćarski turnir parova (u planu).</a:t>
            </a:r>
          </a:p>
          <a:p>
            <a:pPr marL="0" indent="0">
              <a:buNone/>
            </a:pPr>
            <a:r>
              <a:rPr lang="hr-HR" sz="1200" dirty="0">
                <a:latin typeface="+mj-lt"/>
              </a:rPr>
              <a:t>Turistička zajednica Općine Povljana financijski će podržati mala sportska događanja</a:t>
            </a:r>
          </a:p>
          <a:p>
            <a:pPr marL="0" indent="0">
              <a:buNone/>
            </a:pPr>
            <a:r>
              <a:rPr lang="hr-HR" sz="1200" dirty="0">
                <a:latin typeface="+mj-lt"/>
              </a:rPr>
              <a:t>lokalnog karaktera, tim više ako predstavljaju napredak u marketinškoj prepoznatljivosti.</a:t>
            </a:r>
          </a:p>
          <a:p>
            <a:pPr marL="0" indent="0">
              <a:buNone/>
            </a:pPr>
            <a:r>
              <a:rPr lang="hr-HR" sz="1200" dirty="0">
                <a:latin typeface="+mj-lt"/>
              </a:rPr>
              <a:t>U sklopu sportskih manifestacija osigurat će se provođenje marketinških aktivnosti</a:t>
            </a:r>
          </a:p>
          <a:p>
            <a:pPr marL="0" indent="0">
              <a:buNone/>
            </a:pPr>
            <a:r>
              <a:rPr lang="hr-HR" sz="1200" dirty="0">
                <a:latin typeface="+mj-lt"/>
              </a:rPr>
              <a:t>s ciljem podizanja prepoznatljivosti turističke ponude destinacije, jer je upravo potpora</a:t>
            </a:r>
          </a:p>
          <a:p>
            <a:pPr marL="0" indent="0">
              <a:buNone/>
            </a:pPr>
            <a:r>
              <a:rPr lang="hr-HR" sz="1200" dirty="0">
                <a:latin typeface="+mj-lt"/>
              </a:rPr>
              <a:t>sportskim događanjima prilika da se u takvim prigodama podigne marketinška vidljivost.</a:t>
            </a:r>
          </a:p>
          <a:p>
            <a:pPr marL="0" indent="0">
              <a:buNone/>
            </a:pPr>
            <a:r>
              <a:rPr lang="pl-PL" sz="1200" b="1" dirty="0" smtClean="0">
                <a:latin typeface="+mj-lt"/>
              </a:rPr>
              <a:t>Iznos </a:t>
            </a:r>
            <a:r>
              <a:rPr lang="pl-PL" sz="1200" b="1" dirty="0">
                <a:latin typeface="+mj-lt"/>
              </a:rPr>
              <a:t>potreban za realizaciju aktivnosti: </a:t>
            </a:r>
            <a:r>
              <a:rPr lang="pl-PL" sz="1200" b="1" dirty="0" smtClean="0">
                <a:latin typeface="+mj-lt"/>
              </a:rPr>
              <a:t>                       3.000,00 eura</a:t>
            </a:r>
            <a:endParaRPr lang="hr-HR" sz="1200" b="1" dirty="0" smtClean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80333386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1488" y="592283"/>
            <a:ext cx="5915025" cy="5995553"/>
          </a:xfrm>
          <a:solidFill>
            <a:schemeClr val="bg1"/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r-HR" sz="1200" b="1" dirty="0" smtClean="0">
                <a:solidFill>
                  <a:srgbClr val="0070C0"/>
                </a:solidFill>
              </a:rPr>
              <a:t>      2.4.   Turistička infrastruktura</a:t>
            </a:r>
            <a:endParaRPr lang="hr-HR" sz="1200" b="1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hr-HR" sz="1200" b="1" dirty="0">
                <a:latin typeface="+mj-lt"/>
              </a:rPr>
              <a:t>Cilj aktivnosti: </a:t>
            </a:r>
            <a:r>
              <a:rPr lang="hr-HR" sz="1200" dirty="0">
                <a:latin typeface="+mj-lt"/>
              </a:rPr>
              <a:t>unapređenje kvalitete javne turističke infrastrukture</a:t>
            </a:r>
          </a:p>
          <a:p>
            <a:pPr marL="0" indent="0">
              <a:buNone/>
            </a:pPr>
            <a:r>
              <a:rPr lang="hr-HR" sz="1200" b="1" dirty="0">
                <a:latin typeface="+mj-lt"/>
              </a:rPr>
              <a:t>Nositelji aktivnosti i partneri</a:t>
            </a:r>
            <a:r>
              <a:rPr lang="hr-HR" sz="1200" dirty="0">
                <a:latin typeface="+mj-lt"/>
              </a:rPr>
              <a:t>: </a:t>
            </a:r>
            <a:r>
              <a:rPr lang="hr-HR" sz="1200" dirty="0" smtClean="0">
                <a:latin typeface="+mj-lt"/>
              </a:rPr>
              <a:t>Općina Povljana, </a:t>
            </a:r>
            <a:r>
              <a:rPr lang="hr-HR" sz="1200" dirty="0">
                <a:latin typeface="+mj-lt"/>
              </a:rPr>
              <a:t>TZ </a:t>
            </a:r>
            <a:r>
              <a:rPr lang="hr-HR" sz="1200" dirty="0" smtClean="0">
                <a:latin typeface="+mj-lt"/>
              </a:rPr>
              <a:t>Općine Povljana</a:t>
            </a:r>
            <a:r>
              <a:rPr lang="hr-HR" sz="1200" dirty="0">
                <a:latin typeface="+mj-lt"/>
              </a:rPr>
              <a:t>, </a:t>
            </a:r>
            <a:r>
              <a:rPr lang="hr-HR" sz="1200" dirty="0" smtClean="0">
                <a:latin typeface="+mj-lt"/>
              </a:rPr>
              <a:t>NATURA JADERA županijska </a:t>
            </a:r>
          </a:p>
          <a:p>
            <a:pPr marL="0" indent="0">
              <a:buNone/>
            </a:pPr>
            <a:r>
              <a:rPr lang="hr-HR" sz="1200" dirty="0" smtClean="0">
                <a:latin typeface="+mj-lt"/>
              </a:rPr>
              <a:t>ustanova za zaštićena područja</a:t>
            </a:r>
            <a:endParaRPr lang="hr-HR" sz="1200" dirty="0">
              <a:latin typeface="+mj-lt"/>
            </a:endParaRPr>
          </a:p>
          <a:p>
            <a:pPr marL="0" indent="0">
              <a:buNone/>
            </a:pPr>
            <a:r>
              <a:rPr lang="hr-HR" sz="1200" b="1" dirty="0">
                <a:latin typeface="+mj-lt"/>
              </a:rPr>
              <a:t>Iznos potreban za realizaciju aktivnosti: </a:t>
            </a:r>
            <a:r>
              <a:rPr lang="hr-HR" sz="1200" b="1" dirty="0" smtClean="0">
                <a:latin typeface="+mj-lt"/>
              </a:rPr>
              <a:t>        </a:t>
            </a:r>
            <a:r>
              <a:rPr lang="hr-HR" sz="1200" b="1" dirty="0">
                <a:latin typeface="+mj-lt"/>
              </a:rPr>
              <a:t>5</a:t>
            </a:r>
            <a:r>
              <a:rPr lang="hr-HR" sz="1200" b="1" dirty="0" smtClean="0">
                <a:latin typeface="+mj-lt"/>
              </a:rPr>
              <a:t>.000,00  eura</a:t>
            </a:r>
            <a:endParaRPr lang="hr-HR" sz="1200" b="1" dirty="0">
              <a:latin typeface="+mj-lt"/>
            </a:endParaRPr>
          </a:p>
          <a:p>
            <a:pPr marL="0" indent="0">
              <a:buNone/>
            </a:pPr>
            <a:r>
              <a:rPr lang="hr-HR" sz="1200" b="1" dirty="0">
                <a:latin typeface="+mj-lt"/>
              </a:rPr>
              <a:t>Rokovi realizacije aktivnosti: </a:t>
            </a:r>
            <a:r>
              <a:rPr lang="hr-HR" sz="1200" dirty="0">
                <a:latin typeface="+mj-lt"/>
              </a:rPr>
              <a:t>cijela </a:t>
            </a:r>
            <a:r>
              <a:rPr lang="hr-HR" sz="1200" dirty="0" smtClean="0">
                <a:latin typeface="+mj-lt"/>
              </a:rPr>
              <a:t>2026. godina</a:t>
            </a:r>
          </a:p>
          <a:p>
            <a:pPr marL="0" indent="0">
              <a:buNone/>
            </a:pPr>
            <a:endParaRPr lang="hr-HR" sz="1200" dirty="0" smtClean="0">
              <a:latin typeface="+mj-lt"/>
            </a:endParaRPr>
          </a:p>
          <a:p>
            <a:pPr marL="0" indent="0">
              <a:buNone/>
            </a:pPr>
            <a:r>
              <a:rPr lang="hr-HR" sz="1200" dirty="0" smtClean="0">
                <a:latin typeface="+mj-lt"/>
              </a:rPr>
              <a:t>CENTAR ZA POSJETITELJE ‘’VELIKO BLATO’’</a:t>
            </a:r>
          </a:p>
          <a:p>
            <a:pPr marL="0" indent="0">
              <a:buNone/>
            </a:pPr>
            <a:r>
              <a:rPr lang="hr-HR" sz="1200" dirty="0" smtClean="0">
                <a:latin typeface="+mj-lt"/>
              </a:rPr>
              <a:t>Izrada potrebne projektne dokumentacije za potrebe izgradnje objekta uz zaštićeni rezervat </a:t>
            </a:r>
          </a:p>
          <a:p>
            <a:pPr marL="0" indent="0">
              <a:buNone/>
            </a:pPr>
            <a:r>
              <a:rPr lang="hr-HR" sz="1200" dirty="0" smtClean="0">
                <a:latin typeface="+mj-lt"/>
              </a:rPr>
              <a:t>ptica ‘’Veliko Blato’’ koji bi bio u funkciji prihvata posjetitelja. Osim toga, olakšalo bi se </a:t>
            </a:r>
          </a:p>
          <a:p>
            <a:pPr marL="0" indent="0">
              <a:buNone/>
            </a:pPr>
            <a:r>
              <a:rPr lang="hr-HR" sz="1200" dirty="0" smtClean="0">
                <a:latin typeface="+mj-lt"/>
              </a:rPr>
              <a:t>upravljanje zaštićenim područjem tj. stekli bi se uvjeti za pravovremenu reakciju nakon što se</a:t>
            </a:r>
          </a:p>
          <a:p>
            <a:pPr marL="0" indent="0">
              <a:buNone/>
            </a:pPr>
            <a:r>
              <a:rPr lang="hr-HR" sz="1200" dirty="0" smtClean="0">
                <a:latin typeface="+mj-lt"/>
              </a:rPr>
              <a:t>utvrde nezakonite radnje u toj zoni.</a:t>
            </a:r>
          </a:p>
          <a:p>
            <a:pPr marL="0" indent="0">
              <a:buNone/>
            </a:pPr>
            <a:r>
              <a:rPr lang="hr-HR" sz="1200" dirty="0" smtClean="0">
                <a:latin typeface="+mj-lt"/>
              </a:rPr>
              <a:t>Konačno bi se stekli uvjeti da se puno kvalitetnije vodi briga o zaštićenom prostoru tim više </a:t>
            </a:r>
          </a:p>
          <a:p>
            <a:pPr marL="0" indent="0">
              <a:buNone/>
            </a:pPr>
            <a:r>
              <a:rPr lang="hr-HR" sz="1200" dirty="0" smtClean="0">
                <a:latin typeface="+mj-lt"/>
              </a:rPr>
              <a:t>što je utjecaj turizma na takve prostore sve veći i negativniji. </a:t>
            </a:r>
            <a:endParaRPr lang="hr-HR" sz="1200" dirty="0">
              <a:latin typeface="+mj-lt"/>
            </a:endParaRPr>
          </a:p>
          <a:p>
            <a:pPr marL="0" indent="0">
              <a:buNone/>
            </a:pPr>
            <a:endParaRPr lang="hr-HR" sz="1200" dirty="0">
              <a:latin typeface="+mj-lt"/>
            </a:endParaRPr>
          </a:p>
          <a:p>
            <a:pPr marL="0" indent="0">
              <a:buNone/>
            </a:pPr>
            <a:r>
              <a:rPr lang="hr-HR" sz="1200" b="1" dirty="0"/>
              <a:t>Iznos potreban za realizaciju aktivnosti:         </a:t>
            </a:r>
            <a:r>
              <a:rPr lang="hr-HR" sz="1200" dirty="0"/>
              <a:t>4</a:t>
            </a:r>
            <a:r>
              <a:rPr lang="hr-HR" sz="1200" dirty="0" smtClean="0"/>
              <a:t>.000,00  eura</a:t>
            </a:r>
          </a:p>
          <a:p>
            <a:pPr marL="0" indent="0">
              <a:buNone/>
            </a:pPr>
            <a:endParaRPr lang="hr-HR" sz="1200" dirty="0"/>
          </a:p>
          <a:p>
            <a:pPr marL="0" indent="0">
              <a:buNone/>
            </a:pPr>
            <a:r>
              <a:rPr lang="hr-HR" sz="1200" dirty="0" smtClean="0"/>
              <a:t>TABLE SMEĐE SIGNALIZACIJE</a:t>
            </a:r>
          </a:p>
          <a:p>
            <a:pPr marL="0" indent="0">
              <a:buNone/>
            </a:pPr>
            <a:r>
              <a:rPr lang="hr-HR" sz="1200" b="1" dirty="0"/>
              <a:t>Iznos potreban za realizaciju aktivnosti:         </a:t>
            </a:r>
            <a:r>
              <a:rPr lang="hr-HR" sz="1200" dirty="0" smtClean="0"/>
              <a:t>1.000,00  </a:t>
            </a:r>
            <a:r>
              <a:rPr lang="hr-HR" sz="1200" dirty="0"/>
              <a:t>eura</a:t>
            </a:r>
          </a:p>
          <a:p>
            <a:pPr marL="0" indent="0">
              <a:buNone/>
            </a:pPr>
            <a:endParaRPr lang="hr-HR" sz="1200" dirty="0"/>
          </a:p>
          <a:p>
            <a:pPr marL="0" indent="0">
              <a:buNone/>
            </a:pPr>
            <a:r>
              <a:rPr lang="hr-HR" sz="1200" b="1" dirty="0" smtClean="0">
                <a:solidFill>
                  <a:srgbClr val="0070C0"/>
                </a:solidFill>
                <a:latin typeface="+mj-lt"/>
              </a:rPr>
              <a:t>         2.5</a:t>
            </a:r>
            <a:r>
              <a:rPr lang="hr-HR" sz="1200" b="1" dirty="0">
                <a:solidFill>
                  <a:srgbClr val="0070C0"/>
                </a:solidFill>
                <a:latin typeface="+mj-lt"/>
              </a:rPr>
              <a:t>. Podrška turističkoj </a:t>
            </a:r>
            <a:r>
              <a:rPr lang="hr-HR" sz="1200" b="1" dirty="0" smtClean="0">
                <a:solidFill>
                  <a:srgbClr val="0070C0"/>
                </a:solidFill>
                <a:latin typeface="+mj-lt"/>
              </a:rPr>
              <a:t>industriji</a:t>
            </a:r>
            <a:endParaRPr lang="hr-HR" sz="1200" b="1" dirty="0">
              <a:solidFill>
                <a:srgbClr val="0070C0"/>
              </a:solidFill>
              <a:latin typeface="+mj-lt"/>
            </a:endParaRPr>
          </a:p>
          <a:p>
            <a:pPr marL="0" indent="0">
              <a:buNone/>
            </a:pPr>
            <a:r>
              <a:rPr lang="hr-HR" sz="1200" b="1" dirty="0"/>
              <a:t>Iznos potreban za realizaciju aktivnosti:         </a:t>
            </a:r>
            <a:r>
              <a:rPr lang="hr-HR" sz="1200" dirty="0"/>
              <a:t>0</a:t>
            </a:r>
            <a:r>
              <a:rPr lang="hr-HR" sz="1200" dirty="0" smtClean="0"/>
              <a:t> </a:t>
            </a:r>
            <a:r>
              <a:rPr lang="hr-HR" sz="1200" dirty="0"/>
              <a:t>eura</a:t>
            </a:r>
          </a:p>
          <a:p>
            <a:pPr marL="0" indent="0">
              <a:buNone/>
            </a:pPr>
            <a:endParaRPr lang="hr-HR" sz="1200" b="1" dirty="0" smtClean="0">
              <a:solidFill>
                <a:srgbClr val="0070C0"/>
              </a:solidFill>
              <a:latin typeface="+mj-lt"/>
            </a:endParaRPr>
          </a:p>
          <a:p>
            <a:pPr marL="0" indent="0">
              <a:buNone/>
            </a:pPr>
            <a:endParaRPr lang="hr-HR" sz="1200" b="1" dirty="0">
              <a:solidFill>
                <a:srgbClr val="0070C0"/>
              </a:solidFill>
              <a:latin typeface="+mj-lt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71488" y="6587836"/>
            <a:ext cx="2316147" cy="276999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hr-HR" sz="1200" b="1" dirty="0" smtClean="0">
                <a:latin typeface="+mj-lt"/>
              </a:rPr>
              <a:t>3. KOMUNIKACIJA I OGLAŠAVANJE</a:t>
            </a:r>
            <a:endParaRPr lang="hr-HR" sz="1200" b="1" dirty="0">
              <a:latin typeface="+mj-lt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71488" y="7200900"/>
            <a:ext cx="591502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1200" b="1" dirty="0" smtClean="0"/>
              <a:t>Iznos potreban za realizaciju aktivnosti:     64.700,00 eura </a:t>
            </a:r>
          </a:p>
          <a:p>
            <a:endParaRPr lang="hr-HR" sz="1200" b="1" dirty="0"/>
          </a:p>
          <a:p>
            <a:r>
              <a:rPr lang="hr-HR" sz="1200" b="1" dirty="0" smtClean="0"/>
              <a:t>         </a:t>
            </a:r>
            <a:r>
              <a:rPr lang="hr-HR" sz="1200" b="1" dirty="0" smtClean="0">
                <a:solidFill>
                  <a:srgbClr val="0070C0"/>
                </a:solidFill>
              </a:rPr>
              <a:t>3.1    Definiranje brending sustava i brend arhitekture </a:t>
            </a:r>
          </a:p>
          <a:p>
            <a:endParaRPr lang="hr-HR" sz="1200" b="1" dirty="0">
              <a:solidFill>
                <a:srgbClr val="0070C0"/>
              </a:solidFill>
            </a:endParaRPr>
          </a:p>
          <a:p>
            <a:r>
              <a:rPr lang="hr-HR" sz="1200" b="1" dirty="0" smtClean="0"/>
              <a:t>Iznos potreban za realizaciju aktivnosti:     0 eura </a:t>
            </a:r>
          </a:p>
        </p:txBody>
      </p:sp>
    </p:spTree>
    <p:extLst>
      <p:ext uri="{BB962C8B-B14F-4D97-AF65-F5344CB8AC3E}">
        <p14:creationId xmlns:p14="http://schemas.microsoft.com/office/powerpoint/2010/main" val="39364247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2067" y="673238"/>
            <a:ext cx="5915025" cy="7797521"/>
          </a:xfrm>
        </p:spPr>
        <p:txBody>
          <a:bodyPr>
            <a:normAutofit fontScale="90000"/>
          </a:bodyPr>
          <a:lstStyle/>
          <a:p>
            <a:r>
              <a:rPr lang="hr-HR" sz="1400" b="1" dirty="0" smtClean="0">
                <a:latin typeface="Arial Narrow" panose="020B0606020202030204" pitchFamily="34" charset="0"/>
              </a:rPr>
              <a:t>Sadržaj</a:t>
            </a:r>
            <a:br>
              <a:rPr lang="hr-HR" sz="1400" b="1" dirty="0" smtClean="0">
                <a:latin typeface="Arial Narrow" panose="020B0606020202030204" pitchFamily="34" charset="0"/>
              </a:rPr>
            </a:br>
            <a:r>
              <a:rPr lang="hr-HR" sz="1400" b="1" dirty="0">
                <a:latin typeface="Arial Narrow" panose="020B0606020202030204" pitchFamily="34" charset="0"/>
              </a:rPr>
              <a:t/>
            </a:r>
            <a:br>
              <a:rPr lang="hr-HR" sz="1400" b="1" dirty="0">
                <a:latin typeface="Arial Narrow" panose="020B0606020202030204" pitchFamily="34" charset="0"/>
              </a:rPr>
            </a:br>
            <a:r>
              <a:rPr lang="hr-HR" sz="1400" dirty="0" smtClean="0">
                <a:latin typeface="Arial Narrow" panose="020B0606020202030204" pitchFamily="34" charset="0"/>
              </a:rPr>
              <a:t>Uvod</a:t>
            </a:r>
            <a:br>
              <a:rPr lang="hr-HR" sz="1400" dirty="0" smtClean="0">
                <a:latin typeface="Arial Narrow" panose="020B0606020202030204" pitchFamily="34" charset="0"/>
              </a:rPr>
            </a:br>
            <a:r>
              <a:rPr lang="hr-HR" sz="1400" dirty="0" smtClean="0">
                <a:latin typeface="Arial Narrow" panose="020B0606020202030204" pitchFamily="34" charset="0"/>
              </a:rPr>
              <a:t>I  Polazište</a:t>
            </a:r>
            <a:br>
              <a:rPr lang="hr-HR" sz="1400" dirty="0" smtClean="0">
                <a:latin typeface="Arial Narrow" panose="020B0606020202030204" pitchFamily="34" charset="0"/>
              </a:rPr>
            </a:br>
            <a:r>
              <a:rPr lang="hr-HR" sz="1400" dirty="0" smtClean="0">
                <a:latin typeface="Arial Narrow" panose="020B0606020202030204" pitchFamily="34" charset="0"/>
              </a:rPr>
              <a:t>II Marketinške strategije</a:t>
            </a:r>
            <a:br>
              <a:rPr lang="hr-HR" sz="1400" dirty="0" smtClean="0">
                <a:latin typeface="Arial Narrow" panose="020B0606020202030204" pitchFamily="34" charset="0"/>
              </a:rPr>
            </a:br>
            <a:r>
              <a:rPr lang="hr-HR" sz="1400" dirty="0" smtClean="0">
                <a:latin typeface="Arial Narrow" panose="020B0606020202030204" pitchFamily="34" charset="0"/>
              </a:rPr>
              <a:t>III Planiranje prihoda</a:t>
            </a:r>
            <a:br>
              <a:rPr lang="hr-HR" sz="1400" dirty="0" smtClean="0">
                <a:latin typeface="Arial Narrow" panose="020B0606020202030204" pitchFamily="34" charset="0"/>
              </a:rPr>
            </a:br>
            <a:r>
              <a:rPr lang="hr-HR" sz="1400" dirty="0" smtClean="0">
                <a:latin typeface="Arial Narrow" panose="020B0606020202030204" pitchFamily="34" charset="0"/>
              </a:rPr>
              <a:t>IV Aktivnosti</a:t>
            </a:r>
            <a:br>
              <a:rPr lang="hr-HR" sz="1400" dirty="0" smtClean="0">
                <a:latin typeface="Arial Narrow" panose="020B0606020202030204" pitchFamily="34" charset="0"/>
              </a:rPr>
            </a:br>
            <a:r>
              <a:rPr lang="hr-HR" sz="1400" b="1" dirty="0" smtClean="0">
                <a:latin typeface="Arial Narrow" panose="020B0606020202030204" pitchFamily="34" charset="0"/>
              </a:rPr>
              <a:t>1. ISTRAŽIVANJE I STRATEŠKO PLANIRANJE</a:t>
            </a:r>
            <a:br>
              <a:rPr lang="hr-HR" sz="1400" b="1" dirty="0" smtClean="0">
                <a:latin typeface="Arial Narrow" panose="020B0606020202030204" pitchFamily="34" charset="0"/>
              </a:rPr>
            </a:br>
            <a:r>
              <a:rPr lang="hr-HR" sz="1400" dirty="0" smtClean="0">
                <a:latin typeface="Arial Narrow" panose="020B0606020202030204" pitchFamily="34" charset="0"/>
              </a:rPr>
              <a:t>1.1 Izrada strateških / operativnih / komunikacijskih / akcijskih dokumenata</a:t>
            </a:r>
            <a:br>
              <a:rPr lang="hr-HR" sz="1400" dirty="0" smtClean="0">
                <a:latin typeface="Arial Narrow" panose="020B0606020202030204" pitchFamily="34" charset="0"/>
              </a:rPr>
            </a:br>
            <a:r>
              <a:rPr lang="hr-HR" sz="1400" dirty="0" smtClean="0">
                <a:latin typeface="Arial Narrow" panose="020B0606020202030204" pitchFamily="34" charset="0"/>
              </a:rPr>
              <a:t>1.2 Istraživanje i analiza tržišta</a:t>
            </a:r>
            <a:br>
              <a:rPr lang="hr-HR" sz="1400" dirty="0" smtClean="0">
                <a:latin typeface="Arial Narrow" panose="020B0606020202030204" pitchFamily="34" charset="0"/>
              </a:rPr>
            </a:br>
            <a:r>
              <a:rPr lang="hr-HR" sz="1400" dirty="0" smtClean="0">
                <a:latin typeface="Arial Narrow" panose="020B0606020202030204" pitchFamily="34" charset="0"/>
              </a:rPr>
              <a:t>1.3 Mjerenje učinkovitosti promotivnih aktivnosti</a:t>
            </a:r>
            <a:br>
              <a:rPr lang="hr-HR" sz="1400" dirty="0" smtClean="0">
                <a:latin typeface="Arial Narrow" panose="020B0606020202030204" pitchFamily="34" charset="0"/>
              </a:rPr>
            </a:br>
            <a:r>
              <a:rPr lang="hr-HR" sz="1400" b="1" dirty="0" smtClean="0">
                <a:latin typeface="Arial Narrow" panose="020B0606020202030204" pitchFamily="34" charset="0"/>
              </a:rPr>
              <a:t>2. RAZVOJ TURISTIČKOG PROIZVODA</a:t>
            </a:r>
            <a:br>
              <a:rPr lang="hr-HR" sz="1400" b="1" dirty="0" smtClean="0">
                <a:latin typeface="Arial Narrow" panose="020B0606020202030204" pitchFamily="34" charset="0"/>
              </a:rPr>
            </a:br>
            <a:r>
              <a:rPr lang="hr-HR" sz="1400" dirty="0" smtClean="0">
                <a:latin typeface="Arial Narrow" panose="020B0606020202030204" pitchFamily="34" charset="0"/>
              </a:rPr>
              <a:t>2.1 Identifikacija i vrednovanje te strukturiranje turistiočkog proizvoda </a:t>
            </a:r>
            <a:br>
              <a:rPr lang="hr-HR" sz="1400" dirty="0" smtClean="0">
                <a:latin typeface="Arial Narrow" panose="020B0606020202030204" pitchFamily="34" charset="0"/>
              </a:rPr>
            </a:br>
            <a:r>
              <a:rPr lang="hr-HR" sz="1400" dirty="0" smtClean="0">
                <a:latin typeface="Arial Narrow" panose="020B0606020202030204" pitchFamily="34" charset="0"/>
              </a:rPr>
              <a:t>2.2 Sustavi označavanja kvalitete turističkog proizvoda</a:t>
            </a:r>
            <a:br>
              <a:rPr lang="hr-HR" sz="1400" dirty="0" smtClean="0">
                <a:latin typeface="Arial Narrow" panose="020B0606020202030204" pitchFamily="34" charset="0"/>
              </a:rPr>
            </a:br>
            <a:r>
              <a:rPr lang="hr-HR" sz="1400" dirty="0" smtClean="0">
                <a:latin typeface="Arial Narrow" panose="020B0606020202030204" pitchFamily="34" charset="0"/>
              </a:rPr>
              <a:t>2.3 Podrška razvoju turističkih događanja</a:t>
            </a:r>
            <a:br>
              <a:rPr lang="hr-HR" sz="1400" dirty="0" smtClean="0">
                <a:latin typeface="Arial Narrow" panose="020B0606020202030204" pitchFamily="34" charset="0"/>
              </a:rPr>
            </a:br>
            <a:r>
              <a:rPr lang="hr-HR" sz="1400" dirty="0" smtClean="0">
                <a:latin typeface="Arial Narrow" panose="020B0606020202030204" pitchFamily="34" charset="0"/>
              </a:rPr>
              <a:t>2.4 Turistička infrastruktura</a:t>
            </a:r>
            <a:br>
              <a:rPr lang="hr-HR" sz="1400" dirty="0" smtClean="0">
                <a:latin typeface="Arial Narrow" panose="020B0606020202030204" pitchFamily="34" charset="0"/>
              </a:rPr>
            </a:br>
            <a:r>
              <a:rPr lang="hr-HR" sz="1400" dirty="0" smtClean="0">
                <a:latin typeface="Arial Narrow" panose="020B0606020202030204" pitchFamily="34" charset="0"/>
              </a:rPr>
              <a:t>2.5 Podrška turističkoj industriji</a:t>
            </a:r>
            <a:br>
              <a:rPr lang="hr-HR" sz="1400" dirty="0" smtClean="0">
                <a:latin typeface="Arial Narrow" panose="020B0606020202030204" pitchFamily="34" charset="0"/>
              </a:rPr>
            </a:br>
            <a:r>
              <a:rPr lang="hr-HR" sz="1400" b="1" dirty="0" smtClean="0">
                <a:latin typeface="Arial Narrow" panose="020B0606020202030204" pitchFamily="34" charset="0"/>
              </a:rPr>
              <a:t>3. KOMUNIKACIJA I OGLAŠAVANJE</a:t>
            </a:r>
            <a:br>
              <a:rPr lang="hr-HR" sz="1400" b="1" dirty="0" smtClean="0">
                <a:latin typeface="Arial Narrow" panose="020B0606020202030204" pitchFamily="34" charset="0"/>
              </a:rPr>
            </a:br>
            <a:r>
              <a:rPr lang="hr-HR" sz="1400" dirty="0" smtClean="0">
                <a:latin typeface="Arial Narrow" panose="020B0606020202030204" pitchFamily="34" charset="0"/>
              </a:rPr>
              <a:t>3.1 Definiranje brending sustava, brand arhitekture</a:t>
            </a:r>
            <a:br>
              <a:rPr lang="hr-HR" sz="1400" dirty="0" smtClean="0">
                <a:latin typeface="Arial Narrow" panose="020B0606020202030204" pitchFamily="34" charset="0"/>
              </a:rPr>
            </a:br>
            <a:r>
              <a:rPr lang="hr-HR" sz="1400" dirty="0" smtClean="0">
                <a:latin typeface="Arial Narrow" panose="020B0606020202030204" pitchFamily="34" charset="0"/>
              </a:rPr>
              <a:t>3.2 Oglašavanje destinacijskog branda, turističke ponude i proizvoda</a:t>
            </a:r>
            <a:br>
              <a:rPr lang="hr-HR" sz="1400" dirty="0" smtClean="0">
                <a:latin typeface="Arial Narrow" panose="020B0606020202030204" pitchFamily="34" charset="0"/>
              </a:rPr>
            </a:br>
            <a:r>
              <a:rPr lang="hr-HR" sz="1400" dirty="0" smtClean="0">
                <a:latin typeface="Arial Narrow" panose="020B0606020202030204" pitchFamily="34" charset="0"/>
              </a:rPr>
              <a:t>3.3 Odnosi s javnošću </a:t>
            </a:r>
            <a:br>
              <a:rPr lang="hr-HR" sz="1400" dirty="0" smtClean="0">
                <a:latin typeface="Arial Narrow" panose="020B0606020202030204" pitchFamily="34" charset="0"/>
              </a:rPr>
            </a:br>
            <a:r>
              <a:rPr lang="hr-HR" sz="1400" dirty="0" smtClean="0">
                <a:latin typeface="Arial Narrow" panose="020B0606020202030204" pitchFamily="34" charset="0"/>
              </a:rPr>
              <a:t>3.4 Marketinške i poslovne suradnje</a:t>
            </a:r>
            <a:br>
              <a:rPr lang="hr-HR" sz="1400" dirty="0" smtClean="0">
                <a:latin typeface="Arial Narrow" panose="020B0606020202030204" pitchFamily="34" charset="0"/>
              </a:rPr>
            </a:br>
            <a:r>
              <a:rPr lang="hr-HR" sz="1400" dirty="0" smtClean="0">
                <a:latin typeface="Arial Narrow" panose="020B0606020202030204" pitchFamily="34" charset="0"/>
              </a:rPr>
              <a:t>3.5 Sajmovi, posebne prezentacije i poslovne radionice</a:t>
            </a:r>
            <a:br>
              <a:rPr lang="hr-HR" sz="1400" dirty="0" smtClean="0">
                <a:latin typeface="Arial Narrow" panose="020B0606020202030204" pitchFamily="34" charset="0"/>
              </a:rPr>
            </a:br>
            <a:r>
              <a:rPr lang="hr-HR" sz="1400" dirty="0" smtClean="0">
                <a:latin typeface="Arial Narrow" panose="020B0606020202030204" pitchFamily="34" charset="0"/>
              </a:rPr>
              <a:t>3.6 Suradnja s organizatorima putovanja</a:t>
            </a:r>
            <a:br>
              <a:rPr lang="hr-HR" sz="1400" dirty="0" smtClean="0">
                <a:latin typeface="Arial Narrow" panose="020B0606020202030204" pitchFamily="34" charset="0"/>
              </a:rPr>
            </a:br>
            <a:r>
              <a:rPr lang="hr-HR" sz="1400" dirty="0" smtClean="0">
                <a:latin typeface="Arial Narrow" panose="020B0606020202030204" pitchFamily="34" charset="0"/>
              </a:rPr>
              <a:t>3.7 Kreiranje promotivnog materijala</a:t>
            </a:r>
            <a:br>
              <a:rPr lang="hr-HR" sz="1400" dirty="0" smtClean="0">
                <a:latin typeface="Arial Narrow" panose="020B0606020202030204" pitchFamily="34" charset="0"/>
              </a:rPr>
            </a:br>
            <a:r>
              <a:rPr lang="hr-HR" sz="1400" dirty="0" smtClean="0">
                <a:latin typeface="Arial Narrow" panose="020B0606020202030204" pitchFamily="34" charset="0"/>
              </a:rPr>
              <a:t>3.8 Internetske stranice</a:t>
            </a:r>
            <a:br>
              <a:rPr lang="hr-HR" sz="1400" dirty="0" smtClean="0">
                <a:latin typeface="Arial Narrow" panose="020B0606020202030204" pitchFamily="34" charset="0"/>
              </a:rPr>
            </a:br>
            <a:r>
              <a:rPr lang="hr-HR" sz="1400" dirty="0" smtClean="0">
                <a:latin typeface="Arial Narrow" panose="020B0606020202030204" pitchFamily="34" charset="0"/>
              </a:rPr>
              <a:t>3.9 Kreiranje i upravljanje bazama turističkih podataka</a:t>
            </a:r>
            <a:br>
              <a:rPr lang="hr-HR" sz="1400" dirty="0" smtClean="0">
                <a:latin typeface="Arial Narrow" panose="020B0606020202030204" pitchFamily="34" charset="0"/>
              </a:rPr>
            </a:br>
            <a:r>
              <a:rPr lang="hr-HR" sz="1400" dirty="0" smtClean="0">
                <a:latin typeface="Arial Narrow" panose="020B0606020202030204" pitchFamily="34" charset="0"/>
              </a:rPr>
              <a:t>3.10 Turističko-informativne aktivnosti</a:t>
            </a:r>
            <a:br>
              <a:rPr lang="hr-HR" sz="1400" dirty="0" smtClean="0">
                <a:latin typeface="Arial Narrow" panose="020B0606020202030204" pitchFamily="34" charset="0"/>
              </a:rPr>
            </a:br>
            <a:r>
              <a:rPr lang="hr-HR" sz="1400" b="1" dirty="0" smtClean="0">
                <a:latin typeface="Arial Narrow" panose="020B0606020202030204" pitchFamily="34" charset="0"/>
              </a:rPr>
              <a:t>4. DESTINACIJSKI MENADŽMENT</a:t>
            </a:r>
            <a:br>
              <a:rPr lang="hr-HR" sz="1400" b="1" dirty="0" smtClean="0">
                <a:latin typeface="Arial Narrow" panose="020B0606020202030204" pitchFamily="34" charset="0"/>
              </a:rPr>
            </a:br>
            <a:r>
              <a:rPr lang="hr-HR" sz="1400" dirty="0" smtClean="0">
                <a:latin typeface="Arial Narrow" panose="020B0606020202030204" pitchFamily="34" charset="0"/>
              </a:rPr>
              <a:t>4.1 Turistički informacijski sustavi i aplikacije</a:t>
            </a:r>
            <a:br>
              <a:rPr lang="hr-HR" sz="1400" dirty="0" smtClean="0">
                <a:latin typeface="Arial Narrow" panose="020B0606020202030204" pitchFamily="34" charset="0"/>
              </a:rPr>
            </a:br>
            <a:r>
              <a:rPr lang="hr-HR" sz="1400" dirty="0" smtClean="0">
                <a:latin typeface="Arial Narrow" panose="020B0606020202030204" pitchFamily="34" charset="0"/>
              </a:rPr>
              <a:t>4.2 Upravljanje kvalitetom u destinaciji</a:t>
            </a:r>
            <a:br>
              <a:rPr lang="hr-HR" sz="1400" dirty="0" smtClean="0">
                <a:latin typeface="Arial Narrow" panose="020B0606020202030204" pitchFamily="34" charset="0"/>
              </a:rPr>
            </a:br>
            <a:r>
              <a:rPr lang="hr-HR" sz="1400" dirty="0" smtClean="0">
                <a:latin typeface="Arial Narrow" panose="020B0606020202030204" pitchFamily="34" charset="0"/>
              </a:rPr>
              <a:t>4.3 Poticanje na očuvanje i uređenje okoliša</a:t>
            </a:r>
            <a:br>
              <a:rPr lang="hr-HR" sz="1400" dirty="0" smtClean="0">
                <a:latin typeface="Arial Narrow" panose="020B0606020202030204" pitchFamily="34" charset="0"/>
              </a:rPr>
            </a:br>
            <a:r>
              <a:rPr lang="hr-HR" sz="1400" b="1" dirty="0" smtClean="0">
                <a:latin typeface="Arial Narrow" panose="020B0606020202030204" pitchFamily="34" charset="0"/>
              </a:rPr>
              <a:t>5. ČLANSTVO U STRUKOVNIM ORGANIZACIJAMA</a:t>
            </a:r>
            <a:r>
              <a:rPr lang="hr-HR" sz="1400" dirty="0" smtClean="0">
                <a:latin typeface="Arial Narrow" panose="020B0606020202030204" pitchFamily="34" charset="0"/>
              </a:rPr>
              <a:t/>
            </a:r>
            <a:br>
              <a:rPr lang="hr-HR" sz="1400" dirty="0" smtClean="0">
                <a:latin typeface="Arial Narrow" panose="020B0606020202030204" pitchFamily="34" charset="0"/>
              </a:rPr>
            </a:br>
            <a:r>
              <a:rPr lang="hr-HR" sz="1400" b="1" dirty="0" smtClean="0">
                <a:latin typeface="Arial Narrow" panose="020B0606020202030204" pitchFamily="34" charset="0"/>
              </a:rPr>
              <a:t>6. ADMINISTRATIVNI POSLOVI</a:t>
            </a:r>
            <a:br>
              <a:rPr lang="hr-HR" sz="1400" b="1" dirty="0" smtClean="0">
                <a:latin typeface="Arial Narrow" panose="020B0606020202030204" pitchFamily="34" charset="0"/>
              </a:rPr>
            </a:br>
            <a:r>
              <a:rPr lang="hr-HR" sz="1400" dirty="0" smtClean="0">
                <a:latin typeface="Arial Narrow" panose="020B0606020202030204" pitchFamily="34" charset="0"/>
              </a:rPr>
              <a:t>6.1 Rashodi za zaposlenike</a:t>
            </a:r>
            <a:br>
              <a:rPr lang="hr-HR" sz="1400" dirty="0" smtClean="0">
                <a:latin typeface="Arial Narrow" panose="020B0606020202030204" pitchFamily="34" charset="0"/>
              </a:rPr>
            </a:br>
            <a:r>
              <a:rPr lang="hr-HR" sz="1400" dirty="0" smtClean="0">
                <a:latin typeface="Arial Narrow" panose="020B0606020202030204" pitchFamily="34" charset="0"/>
              </a:rPr>
              <a:t>6.2 Materijalni troškovi</a:t>
            </a:r>
            <a:br>
              <a:rPr lang="hr-HR" sz="1400" dirty="0" smtClean="0">
                <a:latin typeface="Arial Narrow" panose="020B0606020202030204" pitchFamily="34" charset="0"/>
              </a:rPr>
            </a:br>
            <a:r>
              <a:rPr lang="hr-HR" sz="1400" dirty="0" smtClean="0">
                <a:latin typeface="Arial Narrow" panose="020B0606020202030204" pitchFamily="34" charset="0"/>
              </a:rPr>
              <a:t>6.3 Tijela turističke zajednice </a:t>
            </a:r>
            <a:br>
              <a:rPr lang="hr-HR" sz="1400" dirty="0" smtClean="0">
                <a:latin typeface="Arial Narrow" panose="020B0606020202030204" pitchFamily="34" charset="0"/>
              </a:rPr>
            </a:br>
            <a:r>
              <a:rPr lang="hr-HR" sz="1400" dirty="0" smtClean="0">
                <a:latin typeface="Arial Narrow" panose="020B0606020202030204" pitchFamily="34" charset="0"/>
              </a:rPr>
              <a:t>7. REZERVA</a:t>
            </a:r>
            <a:br>
              <a:rPr lang="hr-HR" sz="1400" dirty="0" smtClean="0">
                <a:latin typeface="Arial Narrow" panose="020B0606020202030204" pitchFamily="34" charset="0"/>
              </a:rPr>
            </a:br>
            <a:r>
              <a:rPr lang="hr-HR" sz="1400" dirty="0" smtClean="0">
                <a:latin typeface="Arial Narrow" panose="020B0606020202030204" pitchFamily="34" charset="0"/>
              </a:rPr>
              <a:t>8. POKRIVANJE MANJKA IZ PRETHODNE GODINE</a:t>
            </a:r>
            <a:br>
              <a:rPr lang="hr-HR" sz="1400" dirty="0" smtClean="0">
                <a:latin typeface="Arial Narrow" panose="020B0606020202030204" pitchFamily="34" charset="0"/>
              </a:rPr>
            </a:br>
            <a:r>
              <a:rPr lang="hr-HR" sz="1400" dirty="0" smtClean="0">
                <a:latin typeface="Arial Narrow" panose="020B0606020202030204" pitchFamily="34" charset="0"/>
              </a:rPr>
              <a:t>V  FINANCIJSKI PLAN – tablični prikaz</a:t>
            </a:r>
            <a:br>
              <a:rPr lang="hr-HR" sz="1400" dirty="0" smtClean="0">
                <a:latin typeface="Arial Narrow" panose="020B0606020202030204" pitchFamily="34" charset="0"/>
              </a:rPr>
            </a:br>
            <a:r>
              <a:rPr lang="hr-HR" sz="1400" dirty="0" smtClean="0">
                <a:latin typeface="Arial Narrow" panose="020B0606020202030204" pitchFamily="34" charset="0"/>
              </a:rPr>
              <a:t>Zaključak</a:t>
            </a:r>
            <a:endParaRPr lang="hr-HR" sz="1400" b="1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059349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1488" y="602672"/>
            <a:ext cx="5915025" cy="785552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hr-HR" sz="1200" b="1" dirty="0" smtClean="0">
                <a:solidFill>
                  <a:srgbClr val="0070C0"/>
                </a:solidFill>
                <a:latin typeface="+mj-lt"/>
              </a:rPr>
              <a:t>         3.2</a:t>
            </a:r>
            <a:r>
              <a:rPr lang="hr-HR" sz="1200" b="1" dirty="0">
                <a:solidFill>
                  <a:srgbClr val="0070C0"/>
                </a:solidFill>
                <a:latin typeface="+mj-lt"/>
              </a:rPr>
              <a:t>. Oglašavanje destinacijskog branda, turističke ponude i </a:t>
            </a:r>
            <a:r>
              <a:rPr lang="hr-HR" sz="1200" b="1" dirty="0" smtClean="0">
                <a:solidFill>
                  <a:srgbClr val="0070C0"/>
                </a:solidFill>
                <a:latin typeface="+mj-lt"/>
              </a:rPr>
              <a:t>proizvoda</a:t>
            </a:r>
            <a:endParaRPr lang="hr-HR" sz="1200" b="1" dirty="0">
              <a:solidFill>
                <a:srgbClr val="0070C0"/>
              </a:solidFill>
              <a:latin typeface="+mj-lt"/>
            </a:endParaRPr>
          </a:p>
          <a:p>
            <a:pPr marL="0" indent="0">
              <a:buNone/>
            </a:pPr>
            <a:r>
              <a:rPr lang="hr-HR" sz="1200" dirty="0">
                <a:latin typeface="+mj-lt"/>
              </a:rPr>
              <a:t>Sukladno </a:t>
            </a:r>
            <a:r>
              <a:rPr lang="hr-HR" sz="1200" dirty="0" smtClean="0">
                <a:latin typeface="+mj-lt"/>
              </a:rPr>
              <a:t>iskustvima iz 2025. godine Turistička  </a:t>
            </a:r>
            <a:r>
              <a:rPr lang="hr-HR" sz="1200" dirty="0">
                <a:latin typeface="+mj-lt"/>
              </a:rPr>
              <a:t>zajednica </a:t>
            </a:r>
            <a:r>
              <a:rPr lang="hr-HR" sz="1200" dirty="0" smtClean="0">
                <a:latin typeface="+mj-lt"/>
              </a:rPr>
              <a:t>Općine Povljana </a:t>
            </a:r>
            <a:r>
              <a:rPr lang="hr-HR" sz="1200" dirty="0">
                <a:latin typeface="+mj-lt"/>
              </a:rPr>
              <a:t>nastavit će s </a:t>
            </a:r>
            <a:endParaRPr lang="hr-HR" sz="1200" dirty="0" smtClean="0">
              <a:latin typeface="+mj-lt"/>
            </a:endParaRPr>
          </a:p>
          <a:p>
            <a:pPr marL="0" indent="0">
              <a:buNone/>
            </a:pPr>
            <a:r>
              <a:rPr lang="hr-HR" sz="1200" dirty="0" smtClean="0">
                <a:latin typeface="+mj-lt"/>
              </a:rPr>
              <a:t>sa sudjelovanjem </a:t>
            </a:r>
            <a:r>
              <a:rPr lang="hr-HR" sz="1200" dirty="0">
                <a:latin typeface="+mj-lt"/>
              </a:rPr>
              <a:t>u </a:t>
            </a:r>
            <a:r>
              <a:rPr lang="hr-HR" sz="1200" dirty="0" smtClean="0">
                <a:latin typeface="+mj-lt"/>
              </a:rPr>
              <a:t>zajedničkom modelu udruženog oglašavanja </a:t>
            </a:r>
            <a:r>
              <a:rPr lang="hr-HR" sz="1200" dirty="0">
                <a:latin typeface="+mj-lt"/>
              </a:rPr>
              <a:t>u suradnji s </a:t>
            </a:r>
            <a:r>
              <a:rPr lang="hr-HR" sz="1200" dirty="0" smtClean="0">
                <a:latin typeface="+mj-lt"/>
              </a:rPr>
              <a:t>Aminess </a:t>
            </a:r>
          </a:p>
          <a:p>
            <a:pPr marL="0" indent="0">
              <a:buNone/>
            </a:pPr>
            <a:r>
              <a:rPr lang="hr-HR" sz="1200" dirty="0" smtClean="0">
                <a:latin typeface="+mj-lt"/>
              </a:rPr>
              <a:t>Avalona camping resortom i Turističkom  </a:t>
            </a:r>
            <a:r>
              <a:rPr lang="hr-HR" sz="1200" dirty="0">
                <a:latin typeface="+mj-lt"/>
              </a:rPr>
              <a:t>zajednicom Zadarske županije. Fokus će </a:t>
            </a:r>
            <a:r>
              <a:rPr lang="hr-HR" sz="1200" dirty="0" smtClean="0">
                <a:latin typeface="+mj-lt"/>
              </a:rPr>
              <a:t>biti </a:t>
            </a:r>
          </a:p>
          <a:p>
            <a:pPr marL="0" indent="0">
              <a:buNone/>
            </a:pPr>
            <a:r>
              <a:rPr lang="hr-HR" sz="1200" dirty="0" smtClean="0">
                <a:latin typeface="+mj-lt"/>
              </a:rPr>
              <a:t>na strategiji  </a:t>
            </a:r>
            <a:r>
              <a:rPr lang="hr-HR" sz="1200" dirty="0">
                <a:latin typeface="+mj-lt"/>
              </a:rPr>
              <a:t>ciljanih </a:t>
            </a:r>
            <a:r>
              <a:rPr lang="hr-HR" sz="1200" dirty="0" smtClean="0">
                <a:latin typeface="+mj-lt"/>
              </a:rPr>
              <a:t>tržišta </a:t>
            </a:r>
            <a:r>
              <a:rPr lang="hr-HR" sz="1200" dirty="0">
                <a:latin typeface="+mj-lt"/>
              </a:rPr>
              <a:t>i primjeni </a:t>
            </a:r>
            <a:r>
              <a:rPr lang="hr-HR" sz="1200" dirty="0" smtClean="0">
                <a:latin typeface="+mj-lt"/>
              </a:rPr>
              <a:t>digitalnih  </a:t>
            </a:r>
            <a:r>
              <a:rPr lang="hr-HR" sz="1200" dirty="0">
                <a:latin typeface="+mj-lt"/>
              </a:rPr>
              <a:t>komunikacijskih alata.</a:t>
            </a:r>
          </a:p>
          <a:p>
            <a:pPr marL="0" indent="0">
              <a:buNone/>
            </a:pPr>
            <a:r>
              <a:rPr lang="hr-HR" sz="1200" dirty="0" smtClean="0">
                <a:latin typeface="+mj-lt"/>
              </a:rPr>
              <a:t>Aminess grupa, koja je vlasnik Aminess Avalona camping resorta u Povljani, realizira </a:t>
            </a:r>
          </a:p>
          <a:p>
            <a:pPr marL="0" indent="0">
              <a:buNone/>
            </a:pPr>
            <a:r>
              <a:rPr lang="hr-HR" sz="1200" dirty="0" smtClean="0">
                <a:latin typeface="+mj-lt"/>
              </a:rPr>
              <a:t>oglašavanje sukladno medija planu za određenu godinu. Realizacija oglašavanja ide na dva </a:t>
            </a:r>
          </a:p>
          <a:p>
            <a:pPr marL="0" indent="0">
              <a:buNone/>
            </a:pPr>
            <a:r>
              <a:rPr lang="hr-HR" sz="1200" dirty="0" smtClean="0">
                <a:latin typeface="+mj-lt"/>
              </a:rPr>
              <a:t>načina:  samostalno ili preko promotivnih agencija.</a:t>
            </a:r>
          </a:p>
          <a:p>
            <a:pPr marL="0" indent="0">
              <a:buNone/>
            </a:pPr>
            <a:endParaRPr lang="hr-HR" sz="1200" b="1" dirty="0">
              <a:latin typeface="+mj-lt"/>
            </a:endParaRPr>
          </a:p>
          <a:p>
            <a:pPr marL="0" indent="0">
              <a:buNone/>
            </a:pPr>
            <a:r>
              <a:rPr lang="hr-HR" sz="1200" b="1" dirty="0">
                <a:latin typeface="+mj-lt"/>
              </a:rPr>
              <a:t>Cilj aktivnosti: </a:t>
            </a:r>
            <a:r>
              <a:rPr lang="hr-HR" sz="1200" dirty="0">
                <a:latin typeface="+mj-lt"/>
              </a:rPr>
              <a:t>provođenje marketinških kampanja, kvalitetna vidljivost </a:t>
            </a:r>
            <a:r>
              <a:rPr lang="hr-HR" sz="1200" dirty="0" smtClean="0">
                <a:latin typeface="+mj-lt"/>
              </a:rPr>
              <a:t>destinacije</a:t>
            </a:r>
          </a:p>
          <a:p>
            <a:pPr marL="0" indent="0">
              <a:buNone/>
            </a:pPr>
            <a:r>
              <a:rPr lang="hr-HR" sz="1200" b="1" dirty="0" smtClean="0">
                <a:latin typeface="+mj-lt"/>
              </a:rPr>
              <a:t>Nositelji </a:t>
            </a:r>
            <a:r>
              <a:rPr lang="hr-HR" sz="1200" b="1" dirty="0">
                <a:latin typeface="+mj-lt"/>
              </a:rPr>
              <a:t>aktivnosti i partneri</a:t>
            </a:r>
            <a:r>
              <a:rPr lang="hr-HR" sz="1200" dirty="0">
                <a:latin typeface="+mj-lt"/>
              </a:rPr>
              <a:t>: </a:t>
            </a:r>
            <a:r>
              <a:rPr lang="hr-HR" sz="1200" dirty="0" smtClean="0">
                <a:latin typeface="+mj-lt"/>
              </a:rPr>
              <a:t> </a:t>
            </a:r>
            <a:r>
              <a:rPr lang="hr-HR" sz="1200" dirty="0">
                <a:latin typeface="+mj-lt"/>
              </a:rPr>
              <a:t>TZ Općine Povljana, </a:t>
            </a:r>
            <a:r>
              <a:rPr lang="hr-HR" sz="1200" dirty="0" smtClean="0">
                <a:latin typeface="+mj-lt"/>
              </a:rPr>
              <a:t>Nova Camping d.o.o., TZ Zadarske </a:t>
            </a:r>
          </a:p>
          <a:p>
            <a:pPr marL="0" indent="0">
              <a:buNone/>
            </a:pPr>
            <a:r>
              <a:rPr lang="hr-HR" sz="1200" dirty="0">
                <a:latin typeface="+mj-lt"/>
              </a:rPr>
              <a:t> </a:t>
            </a:r>
            <a:r>
              <a:rPr lang="hr-HR" sz="1200" dirty="0" smtClean="0">
                <a:latin typeface="+mj-lt"/>
              </a:rPr>
              <a:t>                                                   županije</a:t>
            </a:r>
            <a:endParaRPr lang="hr-HR" sz="1200" dirty="0">
              <a:latin typeface="+mj-lt"/>
            </a:endParaRPr>
          </a:p>
          <a:p>
            <a:pPr marL="0" indent="0">
              <a:buNone/>
            </a:pPr>
            <a:r>
              <a:rPr lang="hr-HR" sz="1200" b="1" dirty="0">
                <a:latin typeface="+mj-lt"/>
              </a:rPr>
              <a:t>Iznos potreban za realizaciju aktivnosti:         </a:t>
            </a:r>
            <a:r>
              <a:rPr lang="hr-HR" sz="1200" dirty="0">
                <a:latin typeface="+mj-lt"/>
              </a:rPr>
              <a:t> </a:t>
            </a:r>
            <a:r>
              <a:rPr lang="hr-HR" sz="1200" dirty="0" smtClean="0">
                <a:latin typeface="+mj-lt"/>
              </a:rPr>
              <a:t>    </a:t>
            </a:r>
            <a:r>
              <a:rPr lang="hr-HR" sz="1200" b="1" dirty="0" smtClean="0">
                <a:latin typeface="+mj-lt"/>
              </a:rPr>
              <a:t>5.000,00  </a:t>
            </a:r>
            <a:r>
              <a:rPr lang="hr-HR" sz="1200" b="1" dirty="0">
                <a:latin typeface="+mj-lt"/>
              </a:rPr>
              <a:t>eura</a:t>
            </a:r>
          </a:p>
          <a:p>
            <a:pPr marL="0" indent="0">
              <a:buNone/>
            </a:pPr>
            <a:r>
              <a:rPr lang="hr-HR" sz="1200" b="1" dirty="0" smtClean="0">
                <a:latin typeface="+mj-lt"/>
              </a:rPr>
              <a:t>Rok </a:t>
            </a:r>
            <a:r>
              <a:rPr lang="hr-HR" sz="1200" b="1" dirty="0">
                <a:latin typeface="+mj-lt"/>
              </a:rPr>
              <a:t>realizacije aktivnosti: </a:t>
            </a:r>
            <a:r>
              <a:rPr lang="hr-HR" sz="1200" dirty="0">
                <a:latin typeface="+mj-lt"/>
              </a:rPr>
              <a:t>cijela 2026. </a:t>
            </a:r>
            <a:r>
              <a:rPr lang="hr-HR" sz="1200" dirty="0" smtClean="0">
                <a:latin typeface="+mj-lt"/>
              </a:rPr>
              <a:t>godina</a:t>
            </a:r>
          </a:p>
          <a:p>
            <a:pPr marL="0" indent="0">
              <a:buNone/>
            </a:pPr>
            <a:endParaRPr lang="hr-HR" sz="1200" dirty="0">
              <a:latin typeface="+mj-lt"/>
            </a:endParaRPr>
          </a:p>
          <a:p>
            <a:pPr marL="0" indent="0">
              <a:buNone/>
            </a:pPr>
            <a:r>
              <a:rPr lang="hr-HR" sz="1200" b="1" dirty="0" smtClean="0">
                <a:solidFill>
                  <a:srgbClr val="0070C0"/>
                </a:solidFill>
                <a:latin typeface="+mj-lt"/>
              </a:rPr>
              <a:t>           3.3. </a:t>
            </a:r>
            <a:r>
              <a:rPr lang="pl-PL" sz="1200" b="1" dirty="0">
                <a:solidFill>
                  <a:srgbClr val="0070C0"/>
                </a:solidFill>
                <a:latin typeface="+mj-lt"/>
              </a:rPr>
              <a:t>Odnosi s javnošću: globalni i domaći PR</a:t>
            </a:r>
          </a:p>
          <a:p>
            <a:pPr marL="0" indent="0">
              <a:buNone/>
            </a:pPr>
            <a:r>
              <a:rPr lang="hr-HR" sz="1200" b="1" dirty="0">
                <a:latin typeface="+mj-lt"/>
              </a:rPr>
              <a:t> </a:t>
            </a:r>
            <a:r>
              <a:rPr lang="hr-HR" sz="1200" dirty="0">
                <a:latin typeface="+mj-lt"/>
              </a:rPr>
              <a:t>Distribucija informacija </a:t>
            </a:r>
            <a:r>
              <a:rPr lang="hr-HR" sz="1200" dirty="0" smtClean="0">
                <a:latin typeface="+mj-lt"/>
              </a:rPr>
              <a:t>s </a:t>
            </a:r>
            <a:r>
              <a:rPr lang="hr-HR" sz="1200" dirty="0">
                <a:latin typeface="+mj-lt"/>
              </a:rPr>
              <a:t>medijima </a:t>
            </a:r>
            <a:r>
              <a:rPr lang="hr-HR" sz="1200" dirty="0" smtClean="0">
                <a:latin typeface="+mj-lt"/>
              </a:rPr>
              <a:t>omogućuje povećanje vidljivosti. </a:t>
            </a:r>
            <a:r>
              <a:rPr lang="hr-HR" sz="1200" dirty="0">
                <a:latin typeface="+mj-lt"/>
              </a:rPr>
              <a:t>Odnosi s </a:t>
            </a:r>
            <a:r>
              <a:rPr lang="hr-HR" sz="1200" dirty="0" smtClean="0">
                <a:latin typeface="+mj-lt"/>
              </a:rPr>
              <a:t>javnošću</a:t>
            </a:r>
          </a:p>
          <a:p>
            <a:pPr marL="0" indent="0">
              <a:buNone/>
            </a:pPr>
            <a:r>
              <a:rPr lang="hr-HR" sz="1200" dirty="0" smtClean="0">
                <a:latin typeface="+mj-lt"/>
              </a:rPr>
              <a:t> i komunikacija </a:t>
            </a:r>
            <a:r>
              <a:rPr lang="hr-HR" sz="1200" dirty="0">
                <a:latin typeface="+mj-lt"/>
              </a:rPr>
              <a:t>s predstavnicima medija ključni su za izgradnju imidža </a:t>
            </a:r>
            <a:r>
              <a:rPr lang="hr-HR" sz="1200" dirty="0" smtClean="0">
                <a:latin typeface="+mj-lt"/>
              </a:rPr>
              <a:t>destinacije (na </a:t>
            </a:r>
          </a:p>
          <a:p>
            <a:pPr marL="0" indent="0">
              <a:buNone/>
            </a:pPr>
            <a:r>
              <a:rPr lang="hr-HR" sz="1200" dirty="0" smtClean="0">
                <a:latin typeface="+mj-lt"/>
              </a:rPr>
              <a:t>razini RH a pogotovo na razini županije – u slučaju medija koji pokrivaju područje </a:t>
            </a:r>
          </a:p>
          <a:p>
            <a:pPr marL="0" indent="0">
              <a:buNone/>
            </a:pPr>
            <a:r>
              <a:rPr lang="hr-HR" sz="1200" dirty="0" smtClean="0">
                <a:latin typeface="+mj-lt"/>
              </a:rPr>
              <a:t>županije). Iako smo mišljenja da TZ Zadarske županije izvrsno obavlja poslove </a:t>
            </a:r>
          </a:p>
          <a:p>
            <a:pPr marL="0" indent="0">
              <a:buNone/>
            </a:pPr>
            <a:r>
              <a:rPr lang="hr-HR" sz="1200" dirty="0" smtClean="0">
                <a:latin typeface="+mj-lt"/>
              </a:rPr>
              <a:t>promocije na razini Zadarske županije, TZ Općine Povljana će pokrivati prostor internog </a:t>
            </a:r>
          </a:p>
          <a:p>
            <a:pPr marL="0" indent="0">
              <a:buNone/>
            </a:pPr>
            <a:r>
              <a:rPr lang="hr-HR" sz="1200" dirty="0" smtClean="0">
                <a:latin typeface="+mj-lt"/>
              </a:rPr>
              <a:t>marketinga tj. komunikaciju sa  domaćim novinarima i dalje, ali i prihvatu studijskih </a:t>
            </a:r>
          </a:p>
          <a:p>
            <a:pPr marL="0" indent="0">
              <a:buNone/>
            </a:pPr>
            <a:r>
              <a:rPr lang="hr-HR" sz="1200" dirty="0" smtClean="0">
                <a:latin typeface="+mj-lt"/>
              </a:rPr>
              <a:t>Grupa.</a:t>
            </a:r>
          </a:p>
          <a:p>
            <a:pPr marL="0" indent="0">
              <a:buNone/>
            </a:pPr>
            <a:r>
              <a:rPr lang="hr-HR" sz="1200" b="1" dirty="0" smtClean="0">
                <a:solidFill>
                  <a:prstClr val="black"/>
                </a:solidFill>
                <a:latin typeface="Calibri Light" panose="020F0302020204030204"/>
              </a:rPr>
              <a:t>Cilj aktivnosti:   </a:t>
            </a:r>
            <a:r>
              <a:rPr lang="hr-HR" sz="1200" dirty="0" smtClean="0">
                <a:solidFill>
                  <a:prstClr val="black"/>
                </a:solidFill>
                <a:latin typeface="Calibri Light" panose="020F0302020204030204"/>
              </a:rPr>
              <a:t>lokalni marketing</a:t>
            </a:r>
          </a:p>
          <a:p>
            <a:pPr marL="0" indent="0">
              <a:buNone/>
            </a:pPr>
            <a:r>
              <a:rPr lang="hr-HR" sz="1200" b="1" dirty="0" smtClean="0">
                <a:solidFill>
                  <a:prstClr val="black"/>
                </a:solidFill>
                <a:latin typeface="Calibri Light" panose="020F0302020204030204"/>
              </a:rPr>
              <a:t>Nositelji </a:t>
            </a:r>
            <a:r>
              <a:rPr lang="hr-HR" sz="1200" b="1" dirty="0">
                <a:solidFill>
                  <a:prstClr val="black"/>
                </a:solidFill>
                <a:latin typeface="Calibri Light" panose="020F0302020204030204"/>
              </a:rPr>
              <a:t>aktivnosti i partneri</a:t>
            </a:r>
            <a:r>
              <a:rPr lang="hr-HR" sz="1200" dirty="0">
                <a:solidFill>
                  <a:prstClr val="black"/>
                </a:solidFill>
                <a:latin typeface="Calibri Light" panose="020F0302020204030204"/>
              </a:rPr>
              <a:t>:  TZ Općine Povljana</a:t>
            </a:r>
            <a:endParaRPr lang="hr-HR" sz="1200" dirty="0" smtClean="0">
              <a:latin typeface="+mj-lt"/>
            </a:endParaRPr>
          </a:p>
          <a:p>
            <a:pPr marL="0" lvl="0" indent="0">
              <a:buNone/>
            </a:pPr>
            <a:r>
              <a:rPr lang="hr-HR" sz="1200" b="1" dirty="0">
                <a:solidFill>
                  <a:prstClr val="black"/>
                </a:solidFill>
                <a:latin typeface="Calibri Light" panose="020F0302020204030204"/>
              </a:rPr>
              <a:t>Iznos potreban za realizaciju aktivnosti:         </a:t>
            </a:r>
            <a:r>
              <a:rPr lang="hr-HR" sz="1200" dirty="0">
                <a:solidFill>
                  <a:prstClr val="black"/>
                </a:solidFill>
                <a:latin typeface="Calibri Light" panose="020F0302020204030204"/>
              </a:rPr>
              <a:t>     </a:t>
            </a:r>
            <a:r>
              <a:rPr lang="hr-HR" sz="1200" b="1" dirty="0" smtClean="0">
                <a:solidFill>
                  <a:prstClr val="black"/>
                </a:solidFill>
                <a:latin typeface="Calibri Light" panose="020F0302020204030204"/>
              </a:rPr>
              <a:t>500,00  </a:t>
            </a:r>
            <a:r>
              <a:rPr lang="hr-HR" sz="1200" b="1" dirty="0">
                <a:solidFill>
                  <a:prstClr val="black"/>
                </a:solidFill>
                <a:latin typeface="Calibri Light" panose="020F0302020204030204"/>
              </a:rPr>
              <a:t>eura</a:t>
            </a:r>
          </a:p>
          <a:p>
            <a:pPr marL="0" lvl="0" indent="0">
              <a:buNone/>
            </a:pPr>
            <a:r>
              <a:rPr lang="hr-HR" sz="1200" b="1" dirty="0">
                <a:solidFill>
                  <a:prstClr val="black"/>
                </a:solidFill>
                <a:latin typeface="Calibri Light" panose="020F0302020204030204"/>
              </a:rPr>
              <a:t>Rok realizacije aktivnosti: </a:t>
            </a:r>
            <a:r>
              <a:rPr lang="hr-HR" sz="1200" dirty="0">
                <a:solidFill>
                  <a:prstClr val="black"/>
                </a:solidFill>
                <a:latin typeface="Calibri Light" panose="020F0302020204030204"/>
              </a:rPr>
              <a:t>cijela 2026. </a:t>
            </a:r>
            <a:r>
              <a:rPr lang="hr-HR" sz="1200" dirty="0" smtClean="0">
                <a:solidFill>
                  <a:prstClr val="black"/>
                </a:solidFill>
                <a:latin typeface="Calibri Light" panose="020F0302020204030204"/>
              </a:rPr>
              <a:t>godina</a:t>
            </a:r>
            <a:endParaRPr lang="hr-HR" sz="1200" dirty="0">
              <a:latin typeface="+mj-lt"/>
            </a:endParaRPr>
          </a:p>
          <a:p>
            <a:pPr marL="0" lvl="0" indent="0">
              <a:buNone/>
            </a:pPr>
            <a:r>
              <a:rPr lang="hr-HR" sz="1200" dirty="0">
                <a:solidFill>
                  <a:prstClr val="black"/>
                </a:solidFill>
                <a:latin typeface="+mj-lt"/>
              </a:rPr>
              <a:t> </a:t>
            </a:r>
            <a:r>
              <a:rPr lang="hr-HR" sz="1200" dirty="0" smtClean="0">
                <a:solidFill>
                  <a:prstClr val="black"/>
                </a:solidFill>
                <a:latin typeface="+mj-lt"/>
              </a:rPr>
              <a:t>         </a:t>
            </a:r>
          </a:p>
          <a:p>
            <a:pPr marL="0" lvl="0" indent="0">
              <a:buNone/>
            </a:pPr>
            <a:r>
              <a:rPr lang="hr-HR" sz="1200" dirty="0" smtClean="0">
                <a:solidFill>
                  <a:prstClr val="black"/>
                </a:solidFill>
                <a:latin typeface="+mj-lt"/>
              </a:rPr>
              <a:t> </a:t>
            </a:r>
            <a:r>
              <a:rPr lang="hr-HR" sz="1200" b="1" dirty="0" smtClean="0">
                <a:solidFill>
                  <a:srgbClr val="0070C0"/>
                </a:solidFill>
                <a:latin typeface="+mj-lt"/>
              </a:rPr>
              <a:t>3.4</a:t>
            </a:r>
            <a:r>
              <a:rPr lang="hr-HR" sz="1200" b="1" dirty="0">
                <a:solidFill>
                  <a:srgbClr val="0070C0"/>
                </a:solidFill>
                <a:latin typeface="+mj-lt"/>
              </a:rPr>
              <a:t>. Marketinške i poslovne </a:t>
            </a:r>
            <a:r>
              <a:rPr lang="hr-HR" sz="1200" b="1" dirty="0" smtClean="0">
                <a:solidFill>
                  <a:srgbClr val="0070C0"/>
                </a:solidFill>
                <a:latin typeface="+mj-lt"/>
              </a:rPr>
              <a:t>suradnje</a:t>
            </a:r>
            <a:endParaRPr lang="hr-HR" sz="1200" dirty="0">
              <a:solidFill>
                <a:prstClr val="black"/>
              </a:solidFill>
              <a:latin typeface="+mj-lt"/>
            </a:endParaRPr>
          </a:p>
          <a:p>
            <a:pPr marL="0" lvl="0" indent="0">
              <a:buNone/>
            </a:pPr>
            <a:r>
              <a:rPr lang="hr-HR" sz="1200" b="1" dirty="0">
                <a:solidFill>
                  <a:prstClr val="black"/>
                </a:solidFill>
                <a:latin typeface="+mj-lt"/>
              </a:rPr>
              <a:t>           </a:t>
            </a:r>
            <a:endParaRPr lang="hr-HR" sz="12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74694906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1488" y="550718"/>
            <a:ext cx="5915025" cy="7685233"/>
          </a:xfrm>
        </p:spPr>
        <p:txBody>
          <a:bodyPr>
            <a:normAutofit lnSpcReduction="10000"/>
          </a:bodyPr>
          <a:lstStyle/>
          <a:p>
            <a:pPr marL="0" lvl="0" indent="0">
              <a:buNone/>
            </a:pPr>
            <a:r>
              <a:rPr lang="hr-HR" sz="1200" b="1" dirty="0">
                <a:solidFill>
                  <a:prstClr val="black"/>
                </a:solidFill>
                <a:latin typeface="Calibri Light" panose="020F0302020204030204"/>
              </a:rPr>
              <a:t>Iznos potreban za realizaciju aktivnosti</a:t>
            </a:r>
            <a:r>
              <a:rPr lang="hr-HR" sz="1200" dirty="0">
                <a:solidFill>
                  <a:prstClr val="black"/>
                </a:solidFill>
                <a:latin typeface="Calibri Light" panose="020F0302020204030204"/>
              </a:rPr>
              <a:t>:            </a:t>
            </a:r>
            <a:r>
              <a:rPr lang="hr-HR" sz="1200" b="1" dirty="0" smtClean="0">
                <a:solidFill>
                  <a:prstClr val="black"/>
                </a:solidFill>
                <a:latin typeface="Calibri Light" panose="020F0302020204030204"/>
              </a:rPr>
              <a:t>7.000,00 </a:t>
            </a:r>
            <a:r>
              <a:rPr lang="hr-HR" sz="1200" b="1" dirty="0">
                <a:solidFill>
                  <a:prstClr val="black"/>
                </a:solidFill>
                <a:latin typeface="Calibri Light" panose="020F0302020204030204"/>
              </a:rPr>
              <a:t>eura</a:t>
            </a:r>
          </a:p>
          <a:p>
            <a:pPr marL="0" indent="0">
              <a:buNone/>
            </a:pPr>
            <a:endParaRPr lang="hr-HR" sz="1200" dirty="0" smtClean="0">
              <a:latin typeface="+mj-lt"/>
            </a:endParaRPr>
          </a:p>
          <a:p>
            <a:pPr marL="0" indent="0">
              <a:buNone/>
            </a:pPr>
            <a:r>
              <a:rPr lang="hr-HR" sz="1200" dirty="0">
                <a:latin typeface="+mj-lt"/>
              </a:rPr>
              <a:t> </a:t>
            </a:r>
            <a:r>
              <a:rPr lang="hr-HR" sz="1200" dirty="0" smtClean="0">
                <a:latin typeface="+mj-lt"/>
              </a:rPr>
              <a:t>                         </a:t>
            </a:r>
            <a:r>
              <a:rPr lang="hr-HR" sz="1200" b="1" dirty="0" smtClean="0">
                <a:solidFill>
                  <a:schemeClr val="accent1">
                    <a:lumMod val="50000"/>
                  </a:schemeClr>
                </a:solidFill>
                <a:latin typeface="+mj-lt"/>
              </a:rPr>
              <a:t>3.4.1</a:t>
            </a:r>
            <a:r>
              <a:rPr lang="hr-HR" sz="1200" b="1" dirty="0">
                <a:solidFill>
                  <a:schemeClr val="accent1">
                    <a:lumMod val="50000"/>
                  </a:schemeClr>
                </a:solidFill>
                <a:latin typeface="+mj-lt"/>
              </a:rPr>
              <a:t>. Strateški projekti (suradnja s avioprijevoznicima)</a:t>
            </a:r>
          </a:p>
          <a:p>
            <a:pPr marL="0" indent="0">
              <a:buNone/>
            </a:pPr>
            <a:r>
              <a:rPr lang="hr-HR" sz="1200" dirty="0">
                <a:latin typeface="+mj-lt"/>
              </a:rPr>
              <a:t>Turistička zajednica </a:t>
            </a:r>
            <a:r>
              <a:rPr lang="hr-HR" sz="1200" dirty="0" smtClean="0">
                <a:latin typeface="+mj-lt"/>
              </a:rPr>
              <a:t>Općine Povljana </a:t>
            </a:r>
            <a:r>
              <a:rPr lang="hr-HR" sz="1200" dirty="0">
                <a:latin typeface="+mj-lt"/>
              </a:rPr>
              <a:t>sudjelovat će u sufinanciranju </a:t>
            </a:r>
            <a:r>
              <a:rPr lang="hr-HR" sz="1200" dirty="0" smtClean="0">
                <a:latin typeface="+mj-lt"/>
              </a:rPr>
              <a:t>strateških projekata  </a:t>
            </a:r>
            <a:r>
              <a:rPr lang="hr-HR" sz="1200" dirty="0">
                <a:latin typeface="+mj-lt"/>
              </a:rPr>
              <a:t>s</a:t>
            </a:r>
          </a:p>
          <a:p>
            <a:pPr marL="0" indent="0">
              <a:buNone/>
            </a:pPr>
            <a:r>
              <a:rPr lang="hr-HR" sz="1200" dirty="0">
                <a:latin typeface="+mj-lt"/>
              </a:rPr>
              <a:t>ciljem bolje avio povezanosti Zadarske županije, povećanja broja avio putnika </a:t>
            </a:r>
            <a:r>
              <a:rPr lang="hr-HR" sz="1200" dirty="0" smtClean="0">
                <a:latin typeface="+mj-lt"/>
              </a:rPr>
              <a:t>uz tendenciju</a:t>
            </a:r>
          </a:p>
          <a:p>
            <a:pPr marL="0" indent="0">
              <a:buNone/>
            </a:pPr>
            <a:r>
              <a:rPr lang="hr-HR" sz="1200" dirty="0" smtClean="0">
                <a:latin typeface="+mj-lt"/>
              </a:rPr>
              <a:t> </a:t>
            </a:r>
            <a:r>
              <a:rPr lang="hr-HR" sz="1200" dirty="0">
                <a:latin typeface="+mj-lt"/>
              </a:rPr>
              <a:t>povećanja turističkog prometa u predsezoni i posezoni.</a:t>
            </a:r>
          </a:p>
          <a:p>
            <a:pPr marL="0" indent="0">
              <a:buNone/>
            </a:pPr>
            <a:r>
              <a:rPr lang="hr-HR" sz="1200" dirty="0" smtClean="0">
                <a:latin typeface="+mj-lt"/>
              </a:rPr>
              <a:t>Intencija je od 2026. godine </a:t>
            </a:r>
            <a:r>
              <a:rPr lang="hr-HR" sz="1200" dirty="0">
                <a:latin typeface="+mj-lt"/>
              </a:rPr>
              <a:t>usmjerena </a:t>
            </a:r>
            <a:r>
              <a:rPr lang="hr-HR" sz="1200" dirty="0" smtClean="0">
                <a:latin typeface="+mj-lt"/>
              </a:rPr>
              <a:t>na </a:t>
            </a:r>
            <a:r>
              <a:rPr lang="hr-HR" sz="1200" dirty="0">
                <a:latin typeface="+mj-lt"/>
              </a:rPr>
              <a:t>uvođenje cjelogodišnjih linija, s </a:t>
            </a:r>
            <a:r>
              <a:rPr lang="hr-HR" sz="1200" dirty="0" smtClean="0">
                <a:latin typeface="+mj-lt"/>
              </a:rPr>
              <a:t>posebnim</a:t>
            </a:r>
          </a:p>
          <a:p>
            <a:pPr marL="0" indent="0">
              <a:buNone/>
            </a:pPr>
            <a:r>
              <a:rPr lang="hr-HR" sz="1200" dirty="0" smtClean="0">
                <a:latin typeface="+mj-lt"/>
              </a:rPr>
              <a:t>naglaskom na zimski period te povećanje broja direktnih avio linija iz ključnih europskih </a:t>
            </a:r>
          </a:p>
          <a:p>
            <a:pPr marL="0" indent="0">
              <a:buNone/>
            </a:pPr>
            <a:r>
              <a:rPr lang="hr-HR" sz="1200" dirty="0" smtClean="0">
                <a:latin typeface="+mj-lt"/>
              </a:rPr>
              <a:t>destinacija. Cilj je povećanje broja direktnih avionskih linija koje povezuju Zadar s drugim </a:t>
            </a:r>
          </a:p>
          <a:p>
            <a:pPr marL="0" indent="0">
              <a:buNone/>
            </a:pPr>
            <a:r>
              <a:rPr lang="hr-HR" sz="1200" dirty="0" smtClean="0">
                <a:latin typeface="+mj-lt"/>
              </a:rPr>
              <a:t>uglavnom europskim destinacijama. Tako Zadar i Zadarska županija postaju još dostupniji.</a:t>
            </a:r>
          </a:p>
          <a:p>
            <a:pPr marL="0" indent="0">
              <a:buNone/>
            </a:pPr>
            <a:endParaRPr lang="hr-HR" sz="1200" dirty="0">
              <a:latin typeface="+mj-lt"/>
            </a:endParaRPr>
          </a:p>
          <a:p>
            <a:pPr marL="0" indent="0">
              <a:buNone/>
            </a:pPr>
            <a:r>
              <a:rPr lang="hr-HR" sz="1200" b="1" dirty="0" smtClean="0">
                <a:latin typeface="+mj-lt"/>
              </a:rPr>
              <a:t>Cilj </a:t>
            </a:r>
            <a:r>
              <a:rPr lang="hr-HR" sz="1200" b="1" dirty="0">
                <a:latin typeface="+mj-lt"/>
              </a:rPr>
              <a:t>aktivnosti</a:t>
            </a:r>
            <a:r>
              <a:rPr lang="hr-HR" sz="1200" dirty="0">
                <a:latin typeface="+mj-lt"/>
              </a:rPr>
              <a:t>: povećanje broja avio letova i avio gostiju u destinaciju</a:t>
            </a:r>
          </a:p>
          <a:p>
            <a:pPr marL="0" indent="0">
              <a:buNone/>
            </a:pPr>
            <a:r>
              <a:rPr lang="hr-HR" sz="1200" b="1" dirty="0">
                <a:latin typeface="+mj-lt"/>
              </a:rPr>
              <a:t>Nositelji aktivnosti i partneri</a:t>
            </a:r>
            <a:r>
              <a:rPr lang="hr-HR" sz="1200" dirty="0">
                <a:latin typeface="+mj-lt"/>
              </a:rPr>
              <a:t>: TZ </a:t>
            </a:r>
            <a:r>
              <a:rPr lang="hr-HR" sz="1200" dirty="0" smtClean="0">
                <a:latin typeface="+mj-lt"/>
              </a:rPr>
              <a:t>Općine Povljana, Općina Povljana, HTZ</a:t>
            </a:r>
            <a:r>
              <a:rPr lang="hr-HR" sz="1200" dirty="0">
                <a:latin typeface="+mj-lt"/>
              </a:rPr>
              <a:t>, TZZŽ, jedinice </a:t>
            </a:r>
            <a:r>
              <a:rPr lang="hr-HR" sz="1200" dirty="0" smtClean="0">
                <a:latin typeface="+mj-lt"/>
              </a:rPr>
              <a:t>lokalne</a:t>
            </a:r>
          </a:p>
          <a:p>
            <a:pPr marL="0" indent="0">
              <a:buNone/>
            </a:pPr>
            <a:r>
              <a:rPr lang="hr-HR" sz="1200" dirty="0">
                <a:latin typeface="+mj-lt"/>
              </a:rPr>
              <a:t> </a:t>
            </a:r>
            <a:r>
              <a:rPr lang="hr-HR" sz="1200" dirty="0" smtClean="0">
                <a:latin typeface="+mj-lt"/>
              </a:rPr>
              <a:t>                                                 samouprave, gospodarski </a:t>
            </a:r>
            <a:r>
              <a:rPr lang="hr-HR" sz="1200" dirty="0">
                <a:latin typeface="+mj-lt"/>
              </a:rPr>
              <a:t>subjekti</a:t>
            </a:r>
          </a:p>
          <a:p>
            <a:pPr marL="0" indent="0">
              <a:buNone/>
            </a:pPr>
            <a:r>
              <a:rPr lang="hr-HR" sz="1200" b="1" dirty="0">
                <a:latin typeface="+mj-lt"/>
              </a:rPr>
              <a:t>Iznos potreban za realizaciju aktivnosti</a:t>
            </a:r>
            <a:r>
              <a:rPr lang="hr-HR" sz="1200" dirty="0">
                <a:latin typeface="+mj-lt"/>
              </a:rPr>
              <a:t>: </a:t>
            </a:r>
            <a:r>
              <a:rPr lang="hr-HR" sz="1200" dirty="0" smtClean="0">
                <a:latin typeface="+mj-lt"/>
              </a:rPr>
              <a:t>           </a:t>
            </a:r>
            <a:r>
              <a:rPr lang="hr-HR" sz="1200" b="1" dirty="0" smtClean="0">
                <a:latin typeface="+mj-lt"/>
              </a:rPr>
              <a:t>4.000,00 eura</a:t>
            </a:r>
            <a:endParaRPr lang="hr-HR" sz="1200" b="1" dirty="0">
              <a:latin typeface="+mj-lt"/>
            </a:endParaRPr>
          </a:p>
          <a:p>
            <a:pPr marL="0" indent="0">
              <a:buNone/>
            </a:pPr>
            <a:r>
              <a:rPr lang="hr-HR" sz="1200" b="1" dirty="0" smtClean="0">
                <a:latin typeface="+mj-lt"/>
              </a:rPr>
              <a:t>Rok realizacije </a:t>
            </a:r>
            <a:r>
              <a:rPr lang="hr-HR" sz="1200" b="1" dirty="0">
                <a:latin typeface="+mj-lt"/>
              </a:rPr>
              <a:t>aktivnosti</a:t>
            </a:r>
            <a:r>
              <a:rPr lang="hr-HR" sz="1200" dirty="0" smtClean="0">
                <a:latin typeface="+mj-lt"/>
              </a:rPr>
              <a:t>:         </a:t>
            </a:r>
            <a:r>
              <a:rPr lang="hr-HR" sz="1200" dirty="0">
                <a:latin typeface="+mj-lt"/>
              </a:rPr>
              <a:t>cijela </a:t>
            </a:r>
            <a:r>
              <a:rPr lang="hr-HR" sz="1200" dirty="0" smtClean="0">
                <a:latin typeface="+mj-lt"/>
              </a:rPr>
              <a:t>2026 </a:t>
            </a:r>
            <a:r>
              <a:rPr lang="hr-HR" sz="1200" dirty="0">
                <a:latin typeface="+mj-lt"/>
              </a:rPr>
              <a:t>. g</a:t>
            </a:r>
            <a:r>
              <a:rPr lang="hr-HR" sz="1200" dirty="0" smtClean="0">
                <a:latin typeface="+mj-lt"/>
              </a:rPr>
              <a:t>odina</a:t>
            </a:r>
          </a:p>
          <a:p>
            <a:pPr marL="0" indent="0">
              <a:buNone/>
            </a:pPr>
            <a:endParaRPr lang="hr-HR" sz="1200" dirty="0" smtClean="0">
              <a:latin typeface="+mj-lt"/>
            </a:endParaRPr>
          </a:p>
          <a:p>
            <a:pPr marL="0" indent="0">
              <a:buNone/>
            </a:pPr>
            <a:r>
              <a:rPr lang="hr-HR" sz="1200" dirty="0" smtClean="0">
                <a:latin typeface="+mj-lt"/>
              </a:rPr>
              <a:t>                         </a:t>
            </a:r>
            <a:r>
              <a:rPr lang="hr-HR" sz="1200" b="1" dirty="0" smtClean="0">
                <a:solidFill>
                  <a:schemeClr val="accent1">
                    <a:lumMod val="50000"/>
                  </a:schemeClr>
                </a:solidFill>
                <a:latin typeface="+mj-lt"/>
              </a:rPr>
              <a:t>3.4.2</a:t>
            </a:r>
            <a:r>
              <a:rPr lang="hr-HR" sz="1200" b="1" dirty="0">
                <a:solidFill>
                  <a:schemeClr val="accent1">
                    <a:lumMod val="50000"/>
                  </a:schemeClr>
                </a:solidFill>
                <a:latin typeface="+mj-lt"/>
              </a:rPr>
              <a:t>. Udruženo oglašavanje</a:t>
            </a:r>
          </a:p>
          <a:p>
            <a:pPr marL="0" indent="0">
              <a:buNone/>
            </a:pPr>
            <a:r>
              <a:rPr lang="hr-HR" sz="1200" dirty="0">
                <a:latin typeface="+mj-lt"/>
              </a:rPr>
              <a:t>U </a:t>
            </a:r>
            <a:r>
              <a:rPr lang="hr-HR" sz="1200" dirty="0" smtClean="0">
                <a:latin typeface="+mj-lt"/>
              </a:rPr>
              <a:t>2026. </a:t>
            </a:r>
            <a:r>
              <a:rPr lang="hr-HR" sz="1200" dirty="0">
                <a:latin typeface="+mj-lt"/>
              </a:rPr>
              <a:t>godini nastavit će se </a:t>
            </a:r>
            <a:r>
              <a:rPr lang="hr-HR" sz="1200" dirty="0" smtClean="0">
                <a:latin typeface="+mj-lt"/>
              </a:rPr>
              <a:t>suradnja u domeni udruženog </a:t>
            </a:r>
            <a:r>
              <a:rPr lang="hr-HR" sz="1200" dirty="0">
                <a:latin typeface="+mj-lt"/>
              </a:rPr>
              <a:t>oglašavanja kroz zajedničke</a:t>
            </a:r>
          </a:p>
          <a:p>
            <a:pPr marL="0" indent="0">
              <a:buNone/>
            </a:pPr>
            <a:r>
              <a:rPr lang="hr-HR" sz="1200" dirty="0">
                <a:latin typeface="+mj-lt"/>
              </a:rPr>
              <a:t>promotivne kampanje dionika javnog i privatnog sektora</a:t>
            </a:r>
            <a:r>
              <a:rPr lang="hr-HR" sz="1200" dirty="0" smtClean="0">
                <a:latin typeface="+mj-lt"/>
              </a:rPr>
              <a:t>. Suradnja Turističke zajednice Općine</a:t>
            </a:r>
          </a:p>
          <a:p>
            <a:pPr marL="0" indent="0">
              <a:buNone/>
            </a:pPr>
            <a:r>
              <a:rPr lang="hr-HR" sz="1200" dirty="0" smtClean="0">
                <a:latin typeface="+mj-lt"/>
              </a:rPr>
              <a:t> Povljana sa drugim TZ otoka Paga i TZ Zadarske županije odvije se kroz prostor na mrežnoj </a:t>
            </a:r>
          </a:p>
          <a:p>
            <a:pPr marL="0" indent="0">
              <a:buNone/>
            </a:pPr>
            <a:r>
              <a:rPr lang="hr-HR" sz="1200" dirty="0" smtClean="0">
                <a:latin typeface="+mj-lt"/>
              </a:rPr>
              <a:t>stranici </a:t>
            </a:r>
            <a:r>
              <a:rPr lang="hr-HR" sz="1200" dirty="0" smtClean="0">
                <a:latin typeface="+mj-lt"/>
                <a:hlinkClick r:id="rId2"/>
              </a:rPr>
              <a:t>www.zadar.hr</a:t>
            </a:r>
            <a:endParaRPr lang="hr-HR" sz="1200" dirty="0" smtClean="0">
              <a:latin typeface="+mj-lt"/>
            </a:endParaRPr>
          </a:p>
          <a:p>
            <a:pPr marL="0" indent="0">
              <a:buNone/>
            </a:pPr>
            <a:r>
              <a:rPr lang="hr-HR" sz="1200" dirty="0" smtClean="0">
                <a:latin typeface="+mj-lt"/>
              </a:rPr>
              <a:t>Ova </a:t>
            </a:r>
            <a:r>
              <a:rPr lang="hr-HR" sz="1200" dirty="0">
                <a:latin typeface="+mj-lt"/>
              </a:rPr>
              <a:t>zajednička promocija omogućava efikasniju komunikaciju i jaču vidljivost</a:t>
            </a:r>
          </a:p>
          <a:p>
            <a:pPr marL="0" indent="0">
              <a:buNone/>
            </a:pPr>
            <a:r>
              <a:rPr lang="hr-HR" sz="1200" dirty="0">
                <a:latin typeface="+mj-lt"/>
              </a:rPr>
              <a:t>turističke ponude, čime se povećava prisutnost na ključnim emitivnim tržištima.</a:t>
            </a:r>
          </a:p>
          <a:p>
            <a:pPr marL="0" indent="0">
              <a:buNone/>
            </a:pPr>
            <a:r>
              <a:rPr lang="hr-HR" sz="1200" dirty="0" smtClean="0">
                <a:latin typeface="+mj-lt"/>
              </a:rPr>
              <a:t>Glavni </a:t>
            </a:r>
            <a:r>
              <a:rPr lang="hr-HR" sz="1200" dirty="0">
                <a:latin typeface="+mj-lt"/>
              </a:rPr>
              <a:t>cilj ostaje povećanje broja dolazaka, </a:t>
            </a:r>
            <a:r>
              <a:rPr lang="hr-HR" sz="1200" dirty="0" smtClean="0">
                <a:latin typeface="+mj-lt"/>
              </a:rPr>
              <a:t>tj. produžetak turističke sezone.</a:t>
            </a:r>
          </a:p>
          <a:p>
            <a:pPr marL="0" lvl="0" indent="0">
              <a:buNone/>
            </a:pPr>
            <a:endParaRPr lang="hr-HR" sz="1200" b="1" dirty="0" smtClean="0">
              <a:solidFill>
                <a:prstClr val="black"/>
              </a:solidFill>
              <a:latin typeface="Calibri Light" panose="020F0302020204030204"/>
            </a:endParaRPr>
          </a:p>
          <a:p>
            <a:pPr marL="0" lvl="0" indent="0">
              <a:buNone/>
            </a:pPr>
            <a:r>
              <a:rPr lang="hr-HR" sz="1200" b="1" dirty="0" smtClean="0">
                <a:solidFill>
                  <a:prstClr val="black"/>
                </a:solidFill>
                <a:latin typeface="Calibri Light" panose="020F0302020204030204"/>
              </a:rPr>
              <a:t>Cilj </a:t>
            </a:r>
            <a:r>
              <a:rPr lang="hr-HR" sz="1200" b="1" dirty="0">
                <a:solidFill>
                  <a:prstClr val="black"/>
                </a:solidFill>
                <a:latin typeface="Calibri Light" panose="020F0302020204030204"/>
              </a:rPr>
              <a:t>aktivnosti: </a:t>
            </a:r>
            <a:r>
              <a:rPr lang="hr-HR" sz="1200" dirty="0">
                <a:solidFill>
                  <a:prstClr val="black"/>
                </a:solidFill>
                <a:latin typeface="Calibri Light" panose="020F0302020204030204"/>
              </a:rPr>
              <a:t>marketinška vidljivost smještajne ponude destinacije i ostalih oblika turističke </a:t>
            </a:r>
          </a:p>
          <a:p>
            <a:pPr marL="0" lvl="0" indent="0">
              <a:buNone/>
            </a:pPr>
            <a:r>
              <a:rPr lang="hr-HR" sz="1200" dirty="0">
                <a:solidFill>
                  <a:prstClr val="black"/>
                </a:solidFill>
                <a:latin typeface="Calibri Light" panose="020F0302020204030204"/>
              </a:rPr>
              <a:t>                        ponude</a:t>
            </a:r>
          </a:p>
          <a:p>
            <a:pPr marL="0" lvl="0" indent="0">
              <a:buNone/>
            </a:pPr>
            <a:r>
              <a:rPr lang="hr-HR" sz="1200" b="1" dirty="0">
                <a:solidFill>
                  <a:prstClr val="black"/>
                </a:solidFill>
                <a:latin typeface="Calibri Light" panose="020F0302020204030204"/>
              </a:rPr>
              <a:t>Nositelji aktivnosti i partneri: </a:t>
            </a:r>
            <a:r>
              <a:rPr lang="hr-HR" sz="1200" dirty="0">
                <a:solidFill>
                  <a:prstClr val="black"/>
                </a:solidFill>
                <a:latin typeface="Calibri Light" panose="020F0302020204030204"/>
              </a:rPr>
              <a:t>TZ Općine Povljana, TZZŽ, ostale TZ otoka Paga </a:t>
            </a:r>
          </a:p>
          <a:p>
            <a:pPr marL="0" lvl="0" indent="0">
              <a:buNone/>
            </a:pPr>
            <a:r>
              <a:rPr lang="hr-HR" sz="1200" b="1" dirty="0">
                <a:solidFill>
                  <a:prstClr val="black"/>
                </a:solidFill>
                <a:latin typeface="Calibri Light" panose="020F0302020204030204"/>
              </a:rPr>
              <a:t>Iznos potreban za realizaciju aktivnosti</a:t>
            </a:r>
            <a:r>
              <a:rPr lang="hr-HR" sz="1200" dirty="0">
                <a:solidFill>
                  <a:prstClr val="black"/>
                </a:solidFill>
                <a:latin typeface="Calibri Light" panose="020F0302020204030204"/>
              </a:rPr>
              <a:t>:          </a:t>
            </a:r>
            <a:r>
              <a:rPr lang="hr-HR" sz="1200" b="1" dirty="0">
                <a:solidFill>
                  <a:prstClr val="black"/>
                </a:solidFill>
                <a:latin typeface="Calibri Light" panose="020F0302020204030204"/>
              </a:rPr>
              <a:t>3.000,00 eura</a:t>
            </a:r>
          </a:p>
          <a:p>
            <a:pPr marL="0" lvl="0" indent="0">
              <a:buNone/>
            </a:pPr>
            <a:r>
              <a:rPr lang="hr-HR" sz="1200" b="1" dirty="0">
                <a:solidFill>
                  <a:prstClr val="black"/>
                </a:solidFill>
                <a:latin typeface="Calibri Light" panose="020F0302020204030204"/>
              </a:rPr>
              <a:t>Rokovi realizacije aktivnosti</a:t>
            </a:r>
            <a:r>
              <a:rPr lang="hr-HR" sz="1200" dirty="0">
                <a:solidFill>
                  <a:prstClr val="black"/>
                </a:solidFill>
                <a:latin typeface="Calibri Light" panose="020F0302020204030204"/>
              </a:rPr>
              <a:t>: cijela 2026. g.</a:t>
            </a:r>
          </a:p>
          <a:p>
            <a:pPr marL="0" indent="0">
              <a:buNone/>
            </a:pPr>
            <a:endParaRPr lang="hr-HR" sz="12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22110774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1488" y="602673"/>
            <a:ext cx="5915025" cy="763327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hr-HR" sz="1200" dirty="0" smtClean="0">
              <a:latin typeface="+mj-lt"/>
            </a:endParaRPr>
          </a:p>
          <a:p>
            <a:pPr marL="0" indent="0">
              <a:buNone/>
            </a:pPr>
            <a:r>
              <a:rPr lang="hr-HR" sz="1200" b="1" dirty="0" smtClean="0">
                <a:solidFill>
                  <a:srgbClr val="0070C0"/>
                </a:solidFill>
                <a:latin typeface="+mj-lt"/>
              </a:rPr>
              <a:t>              3.5</a:t>
            </a:r>
            <a:r>
              <a:rPr lang="hr-HR" sz="1200" b="1" dirty="0">
                <a:solidFill>
                  <a:srgbClr val="0070C0"/>
                </a:solidFill>
                <a:latin typeface="+mj-lt"/>
              </a:rPr>
              <a:t>. Sajmovi, posebne prezentacije i poslovne </a:t>
            </a:r>
            <a:r>
              <a:rPr lang="hr-HR" sz="1200" b="1" dirty="0" smtClean="0">
                <a:solidFill>
                  <a:srgbClr val="0070C0"/>
                </a:solidFill>
                <a:latin typeface="+mj-lt"/>
              </a:rPr>
              <a:t>radionice</a:t>
            </a:r>
            <a:endParaRPr lang="hr-HR" sz="1200" dirty="0" smtClean="0">
              <a:latin typeface="+mj-lt"/>
            </a:endParaRPr>
          </a:p>
          <a:p>
            <a:pPr marL="0" indent="0">
              <a:buNone/>
            </a:pPr>
            <a:r>
              <a:rPr lang="hr-HR" sz="1200" dirty="0" smtClean="0">
                <a:latin typeface="+mj-lt"/>
              </a:rPr>
              <a:t>Sajmovi </a:t>
            </a:r>
            <a:r>
              <a:rPr lang="hr-HR" sz="1200" dirty="0">
                <a:latin typeface="+mj-lt"/>
              </a:rPr>
              <a:t>predstavljaju vitalni kanal za </a:t>
            </a:r>
            <a:r>
              <a:rPr lang="hr-HR" sz="1200" dirty="0" smtClean="0">
                <a:latin typeface="+mj-lt"/>
              </a:rPr>
              <a:t>distribuciju informacija</a:t>
            </a:r>
            <a:r>
              <a:rPr lang="hr-HR" sz="1200" dirty="0">
                <a:latin typeface="+mj-lt"/>
              </a:rPr>
              <a:t>, omogućujući izravnu </a:t>
            </a:r>
            <a:endParaRPr lang="hr-HR" sz="1200" dirty="0" smtClean="0">
              <a:latin typeface="+mj-lt"/>
            </a:endParaRPr>
          </a:p>
          <a:p>
            <a:pPr marL="0" indent="0">
              <a:buNone/>
            </a:pPr>
            <a:r>
              <a:rPr lang="hr-HR" sz="1200" dirty="0" smtClean="0">
                <a:latin typeface="+mj-lt"/>
              </a:rPr>
              <a:t>komunikaciju </a:t>
            </a:r>
            <a:r>
              <a:rPr lang="hr-HR" sz="1200" dirty="0">
                <a:latin typeface="+mj-lt"/>
              </a:rPr>
              <a:t>s potrošačima i stručnjacima </a:t>
            </a:r>
            <a:r>
              <a:rPr lang="hr-HR" sz="1200" dirty="0" smtClean="0">
                <a:latin typeface="+mj-lt"/>
              </a:rPr>
              <a:t>te pružaju </a:t>
            </a:r>
            <a:r>
              <a:rPr lang="hr-HR" sz="1200" dirty="0">
                <a:latin typeface="+mj-lt"/>
              </a:rPr>
              <a:t>priliku za praćenje novosti na </a:t>
            </a:r>
            <a:r>
              <a:rPr lang="hr-HR" sz="1200" dirty="0" smtClean="0">
                <a:latin typeface="+mj-lt"/>
              </a:rPr>
              <a:t>globalnom</a:t>
            </a:r>
          </a:p>
          <a:p>
            <a:pPr marL="0" indent="0">
              <a:buNone/>
            </a:pPr>
            <a:r>
              <a:rPr lang="hr-HR" sz="1200" dirty="0" smtClean="0">
                <a:latin typeface="+mj-lt"/>
              </a:rPr>
              <a:t> </a:t>
            </a:r>
            <a:r>
              <a:rPr lang="hr-HR" sz="1200" dirty="0">
                <a:latin typeface="+mj-lt"/>
              </a:rPr>
              <a:t>turističkom tržištu. Kroz njih </a:t>
            </a:r>
            <a:r>
              <a:rPr lang="hr-HR" sz="1200" dirty="0" smtClean="0">
                <a:latin typeface="+mj-lt"/>
              </a:rPr>
              <a:t>se nastoji </a:t>
            </a:r>
            <a:r>
              <a:rPr lang="hr-HR" sz="1200" dirty="0">
                <a:latin typeface="+mj-lt"/>
              </a:rPr>
              <a:t>dodatno informirati javnost o širokoj turističkoj </a:t>
            </a:r>
            <a:r>
              <a:rPr lang="hr-HR" sz="1200" dirty="0" smtClean="0">
                <a:latin typeface="+mj-lt"/>
              </a:rPr>
              <a:t>ponudi</a:t>
            </a:r>
          </a:p>
          <a:p>
            <a:pPr marL="0" indent="0">
              <a:buNone/>
            </a:pPr>
            <a:r>
              <a:rPr lang="hr-HR" sz="1200" dirty="0" smtClean="0">
                <a:latin typeface="+mj-lt"/>
              </a:rPr>
              <a:t> Zadarske županije i otoka Paga, </a:t>
            </a:r>
            <a:r>
              <a:rPr lang="hr-HR" sz="1200" dirty="0">
                <a:latin typeface="+mj-lt"/>
              </a:rPr>
              <a:t>čime se povećava prepoznatljivost destinacije.</a:t>
            </a:r>
          </a:p>
          <a:p>
            <a:pPr marL="0" indent="0">
              <a:buNone/>
            </a:pPr>
            <a:r>
              <a:rPr lang="hr-HR" sz="1200" dirty="0">
                <a:latin typeface="+mj-lt"/>
              </a:rPr>
              <a:t>Sajmovi su izvrsna prilika za uspostavljanje novih poslovnih kontakata i jačanje</a:t>
            </a:r>
          </a:p>
          <a:p>
            <a:pPr marL="0" indent="0">
              <a:buNone/>
            </a:pPr>
            <a:r>
              <a:rPr lang="hr-HR" sz="1200" dirty="0">
                <a:latin typeface="+mj-lt"/>
              </a:rPr>
              <a:t>odnosa s ključnim predstavnicima medija, agencija i drugih poslovnih partnera.</a:t>
            </a:r>
          </a:p>
          <a:p>
            <a:pPr marL="0" indent="0">
              <a:buNone/>
            </a:pPr>
            <a:r>
              <a:rPr lang="hr-HR" sz="1200" dirty="0">
                <a:latin typeface="+mj-lt"/>
              </a:rPr>
              <a:t>Planira se dalje </a:t>
            </a:r>
            <a:r>
              <a:rPr lang="hr-HR" sz="1200" dirty="0" smtClean="0">
                <a:latin typeface="+mj-lt"/>
              </a:rPr>
              <a:t>razvijati suradnja sa otočkim TZ u slučaju Odluke o zajedničkom nastupu na </a:t>
            </a:r>
          </a:p>
          <a:p>
            <a:pPr marL="0" indent="0">
              <a:buNone/>
            </a:pPr>
            <a:r>
              <a:rPr lang="hr-HR" sz="1200" dirty="0" smtClean="0">
                <a:latin typeface="+mj-lt"/>
              </a:rPr>
              <a:t>sajmu (sajmovima!). U turističku promociju Općine Povljana će uz TZ Povljana obavezno biti</a:t>
            </a:r>
          </a:p>
          <a:p>
            <a:pPr marL="0" indent="0">
              <a:buNone/>
            </a:pPr>
            <a:r>
              <a:rPr lang="hr-HR" sz="1200" dirty="0" smtClean="0">
                <a:latin typeface="+mj-lt"/>
              </a:rPr>
              <a:t> uključen Aminess s obzirom na rezultate koje taj subjekt ostvari na području Općine Povljana.</a:t>
            </a:r>
          </a:p>
          <a:p>
            <a:pPr marL="0" indent="0">
              <a:buNone/>
            </a:pPr>
            <a:r>
              <a:rPr lang="hr-HR" sz="1200" dirty="0" smtClean="0">
                <a:latin typeface="+mj-lt"/>
              </a:rPr>
              <a:t> Osim toga, Aminess ima provjerene kanale oglašavanja koji su i dosad davali rezultate. </a:t>
            </a:r>
            <a:endParaRPr lang="hr-HR" sz="1200" dirty="0">
              <a:latin typeface="+mj-lt"/>
            </a:endParaRPr>
          </a:p>
          <a:p>
            <a:pPr marL="0" indent="0">
              <a:buNone/>
            </a:pPr>
            <a:endParaRPr lang="hr-HR" sz="1200" dirty="0" smtClean="0">
              <a:latin typeface="+mj-lt"/>
            </a:endParaRPr>
          </a:p>
          <a:p>
            <a:pPr marL="0" indent="0">
              <a:buNone/>
            </a:pPr>
            <a:r>
              <a:rPr lang="hr-HR" sz="1200" b="1" dirty="0" smtClean="0">
                <a:latin typeface="+mj-lt"/>
              </a:rPr>
              <a:t>Cilj </a:t>
            </a:r>
            <a:r>
              <a:rPr lang="hr-HR" sz="1200" b="1" dirty="0">
                <a:latin typeface="+mj-lt"/>
              </a:rPr>
              <a:t>aktivnosti: </a:t>
            </a:r>
            <a:r>
              <a:rPr lang="hr-HR" sz="1200" dirty="0">
                <a:latin typeface="+mj-lt"/>
              </a:rPr>
              <a:t>izravno predstavljanje i komuniciranje na stranim emitivnim </a:t>
            </a:r>
            <a:r>
              <a:rPr lang="hr-HR" sz="1200" dirty="0" smtClean="0">
                <a:latin typeface="+mj-lt"/>
              </a:rPr>
              <a:t>tržištima</a:t>
            </a:r>
          </a:p>
          <a:p>
            <a:pPr marL="0" indent="0">
              <a:buNone/>
            </a:pPr>
            <a:r>
              <a:rPr lang="hr-HR" sz="1200" dirty="0" smtClean="0">
                <a:latin typeface="+mj-lt"/>
              </a:rPr>
              <a:t>                        o </a:t>
            </a:r>
            <a:r>
              <a:rPr lang="hr-HR" sz="1200" dirty="0">
                <a:latin typeface="+mj-lt"/>
              </a:rPr>
              <a:t>cjelokupnoj turističkoj ponudi destinacije</a:t>
            </a:r>
          </a:p>
          <a:p>
            <a:pPr marL="0" indent="0">
              <a:buNone/>
            </a:pPr>
            <a:r>
              <a:rPr lang="hr-HR" sz="1200" b="1" dirty="0">
                <a:latin typeface="+mj-lt"/>
              </a:rPr>
              <a:t>Nositelji aktivnosti i partneri: </a:t>
            </a:r>
            <a:r>
              <a:rPr lang="hr-HR" sz="1200" b="1" dirty="0" smtClean="0">
                <a:latin typeface="+mj-lt"/>
              </a:rPr>
              <a:t>  </a:t>
            </a:r>
            <a:r>
              <a:rPr lang="hr-HR" sz="1200" dirty="0" smtClean="0">
                <a:latin typeface="+mj-lt"/>
              </a:rPr>
              <a:t>TZ Općine Povljana, TZ-e otoka Paga </a:t>
            </a:r>
            <a:r>
              <a:rPr lang="hr-HR" sz="1200" dirty="0">
                <a:latin typeface="+mj-lt"/>
              </a:rPr>
              <a:t>TZZŽ, gospodarski subjekti</a:t>
            </a:r>
          </a:p>
          <a:p>
            <a:pPr marL="0" indent="0">
              <a:buNone/>
            </a:pPr>
            <a:r>
              <a:rPr lang="hr-HR" sz="1200" b="1" dirty="0">
                <a:latin typeface="+mj-lt"/>
              </a:rPr>
              <a:t>Iznos potreban za realizaciju aktivnosti</a:t>
            </a:r>
            <a:r>
              <a:rPr lang="hr-HR" sz="1200" b="1" dirty="0" smtClean="0">
                <a:latin typeface="+mj-lt"/>
              </a:rPr>
              <a:t>:      3.000,00 eura</a:t>
            </a:r>
            <a:endParaRPr lang="hr-HR" sz="1200" b="1" dirty="0">
              <a:latin typeface="+mj-lt"/>
            </a:endParaRPr>
          </a:p>
          <a:p>
            <a:pPr marL="0" indent="0">
              <a:buNone/>
            </a:pPr>
            <a:r>
              <a:rPr lang="hr-HR" sz="1200" b="1" dirty="0">
                <a:latin typeface="+mj-lt"/>
              </a:rPr>
              <a:t>Rokovi realizacije aktivnosti</a:t>
            </a:r>
            <a:r>
              <a:rPr lang="hr-HR" sz="1200" dirty="0">
                <a:latin typeface="+mj-lt"/>
              </a:rPr>
              <a:t>: pred i posezona </a:t>
            </a:r>
            <a:r>
              <a:rPr lang="hr-HR" sz="1200" dirty="0" smtClean="0">
                <a:latin typeface="+mj-lt"/>
              </a:rPr>
              <a:t>2026 </a:t>
            </a:r>
            <a:r>
              <a:rPr lang="hr-HR" sz="1200" dirty="0">
                <a:latin typeface="+mj-lt"/>
              </a:rPr>
              <a:t>. g.</a:t>
            </a:r>
          </a:p>
          <a:p>
            <a:pPr marL="0" indent="0">
              <a:buNone/>
            </a:pPr>
            <a:endParaRPr lang="hr-HR" sz="1200" b="1" dirty="0" smtClean="0">
              <a:solidFill>
                <a:srgbClr val="0070C0"/>
              </a:solidFill>
              <a:latin typeface="+mj-lt"/>
            </a:endParaRPr>
          </a:p>
          <a:p>
            <a:pPr marL="0" indent="0">
              <a:buNone/>
            </a:pPr>
            <a:r>
              <a:rPr lang="hr-HR" sz="1200" b="1" dirty="0">
                <a:solidFill>
                  <a:srgbClr val="0070C0"/>
                </a:solidFill>
                <a:latin typeface="+mj-lt"/>
              </a:rPr>
              <a:t> </a:t>
            </a:r>
            <a:r>
              <a:rPr lang="hr-HR" sz="1200" b="1" dirty="0" smtClean="0">
                <a:solidFill>
                  <a:srgbClr val="0070C0"/>
                </a:solidFill>
                <a:latin typeface="+mj-lt"/>
              </a:rPr>
              <a:t>             </a:t>
            </a:r>
            <a:r>
              <a:rPr lang="pt-BR" sz="1200" b="1" dirty="0" smtClean="0">
                <a:solidFill>
                  <a:srgbClr val="0070C0"/>
                </a:solidFill>
                <a:latin typeface="+mj-lt"/>
              </a:rPr>
              <a:t>3.6</a:t>
            </a:r>
            <a:r>
              <a:rPr lang="pt-BR" sz="1200" b="1" dirty="0">
                <a:solidFill>
                  <a:srgbClr val="0070C0"/>
                </a:solidFill>
                <a:latin typeface="+mj-lt"/>
              </a:rPr>
              <a:t>. Suradnja s organizatorima </a:t>
            </a:r>
            <a:r>
              <a:rPr lang="pt-BR" sz="1200" b="1" dirty="0" smtClean="0">
                <a:solidFill>
                  <a:srgbClr val="0070C0"/>
                </a:solidFill>
                <a:latin typeface="+mj-lt"/>
              </a:rPr>
              <a:t>putovanja</a:t>
            </a:r>
            <a:endParaRPr lang="hr-HR" sz="1200" b="1" dirty="0" smtClean="0">
              <a:solidFill>
                <a:srgbClr val="0070C0"/>
              </a:solidFill>
              <a:latin typeface="+mj-lt"/>
            </a:endParaRPr>
          </a:p>
          <a:p>
            <a:pPr marL="0" indent="0">
              <a:buNone/>
            </a:pPr>
            <a:endParaRPr lang="hr-HR" sz="1200" b="1" dirty="0" smtClean="0"/>
          </a:p>
          <a:p>
            <a:pPr marL="0" indent="0">
              <a:buNone/>
            </a:pPr>
            <a:r>
              <a:rPr lang="hr-HR" sz="1200" b="1" dirty="0" smtClean="0"/>
              <a:t>Iznos </a:t>
            </a:r>
            <a:r>
              <a:rPr lang="hr-HR" sz="1200" b="1" dirty="0"/>
              <a:t>potreban za realizaciju aktivnosti:               0      </a:t>
            </a:r>
            <a:r>
              <a:rPr lang="hr-HR" sz="1200" b="1" dirty="0" smtClean="0"/>
              <a:t>eura</a:t>
            </a:r>
          </a:p>
          <a:p>
            <a:pPr marL="0" lvl="0" indent="0">
              <a:buNone/>
            </a:pPr>
            <a:endParaRPr lang="hr-HR" sz="1200" b="1" dirty="0" smtClean="0">
              <a:solidFill>
                <a:srgbClr val="0070C0"/>
              </a:solidFill>
              <a:latin typeface="Calibri Light" panose="020F0302020204030204"/>
            </a:endParaRPr>
          </a:p>
          <a:p>
            <a:pPr marL="0" lvl="0" indent="0">
              <a:buNone/>
            </a:pPr>
            <a:r>
              <a:rPr lang="hr-HR" sz="1200" b="1" dirty="0" smtClean="0">
                <a:solidFill>
                  <a:srgbClr val="0070C0"/>
                </a:solidFill>
                <a:latin typeface="Calibri Light" panose="020F0302020204030204"/>
              </a:rPr>
              <a:t>               3.7</a:t>
            </a:r>
            <a:r>
              <a:rPr lang="hr-HR" sz="1200" b="1" dirty="0">
                <a:solidFill>
                  <a:srgbClr val="0070C0"/>
                </a:solidFill>
                <a:latin typeface="Calibri Light" panose="020F0302020204030204"/>
              </a:rPr>
              <a:t>. Kreiranje promotivnih </a:t>
            </a:r>
            <a:r>
              <a:rPr lang="hr-HR" sz="1200" b="1" dirty="0" smtClean="0">
                <a:solidFill>
                  <a:srgbClr val="0070C0"/>
                </a:solidFill>
                <a:latin typeface="Calibri Light" panose="020F0302020204030204"/>
              </a:rPr>
              <a:t>materijala</a:t>
            </a:r>
            <a:endParaRPr lang="hr-HR" sz="1200" b="1" dirty="0">
              <a:solidFill>
                <a:srgbClr val="0070C0"/>
              </a:solidFill>
              <a:latin typeface="Calibri Light" panose="020F0302020204030204"/>
            </a:endParaRPr>
          </a:p>
          <a:p>
            <a:pPr marL="0" lvl="0" indent="0">
              <a:buNone/>
            </a:pPr>
            <a:r>
              <a:rPr lang="hr-HR" sz="1200" dirty="0">
                <a:solidFill>
                  <a:prstClr val="black"/>
                </a:solidFill>
                <a:latin typeface="Calibri Light" panose="020F0302020204030204"/>
              </a:rPr>
              <a:t>U 2026. godini nastavit će se dotiskom i distribucijom promotivnih materijala</a:t>
            </a:r>
          </a:p>
          <a:p>
            <a:pPr marL="0" lvl="0" indent="0">
              <a:buNone/>
            </a:pPr>
            <a:r>
              <a:rPr lang="hr-HR" sz="1200" dirty="0">
                <a:solidFill>
                  <a:prstClr val="black"/>
                </a:solidFill>
                <a:latin typeface="Calibri Light" panose="020F0302020204030204"/>
              </a:rPr>
              <a:t>namijenjenih posjetiteljima Povljane, temeljenih na prethodno dizajniranim</a:t>
            </a:r>
          </a:p>
          <a:p>
            <a:pPr marL="0" lvl="0" indent="0">
              <a:buNone/>
            </a:pPr>
            <a:r>
              <a:rPr lang="hr-HR" sz="1200" dirty="0">
                <a:solidFill>
                  <a:prstClr val="black"/>
                </a:solidFill>
                <a:latin typeface="Calibri Light" panose="020F0302020204030204"/>
              </a:rPr>
              <a:t>konceptima. Ovi materijali uključuju: glavnu destinacijsku image brošuru, brošure za bicikliste i </a:t>
            </a:r>
          </a:p>
          <a:p>
            <a:pPr marL="0" lvl="0" indent="0">
              <a:buNone/>
            </a:pPr>
            <a:r>
              <a:rPr lang="hr-HR" sz="1200" dirty="0">
                <a:solidFill>
                  <a:prstClr val="black"/>
                </a:solidFill>
                <a:latin typeface="Calibri Light" panose="020F0302020204030204"/>
              </a:rPr>
              <a:t>treking (pag outdoor).</a:t>
            </a:r>
            <a:endParaRPr lang="hr-HR" sz="1200" b="1" dirty="0"/>
          </a:p>
          <a:p>
            <a:pPr marL="0" indent="0">
              <a:buNone/>
            </a:pPr>
            <a:endParaRPr lang="hr-HR" sz="1200" b="1" dirty="0">
              <a:solidFill>
                <a:srgbClr val="0070C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88300073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1488" y="602673"/>
            <a:ext cx="5915025" cy="763327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r-HR" sz="1200" dirty="0" smtClean="0">
                <a:latin typeface="+mj-lt"/>
              </a:rPr>
              <a:t>Osim navedenih brošura, nastavit će se dotisak plana Povljane, kalendara događanja, letaka, </a:t>
            </a:r>
          </a:p>
          <a:p>
            <a:pPr marL="0" indent="0">
              <a:buNone/>
            </a:pPr>
            <a:r>
              <a:rPr lang="hr-HR" sz="1200" dirty="0" smtClean="0">
                <a:latin typeface="+mj-lt"/>
              </a:rPr>
              <a:t>suvenira, vrećica i drugih promotivnih materijala.</a:t>
            </a:r>
          </a:p>
          <a:p>
            <a:pPr marL="0" indent="0">
              <a:buNone/>
            </a:pPr>
            <a:r>
              <a:rPr lang="hr-HR" sz="1200" dirty="0" smtClean="0">
                <a:latin typeface="+mj-lt"/>
              </a:rPr>
              <a:t>Osim toga, u planu su projekti koji se tiču izrade novog promotivnog videa otoka Paga.</a:t>
            </a:r>
          </a:p>
          <a:p>
            <a:pPr marL="0" indent="0">
              <a:buNone/>
            </a:pPr>
            <a:endParaRPr lang="hr-HR" sz="1200" dirty="0" smtClean="0">
              <a:latin typeface="+mj-lt"/>
            </a:endParaRPr>
          </a:p>
          <a:p>
            <a:pPr marL="0" indent="0">
              <a:buNone/>
            </a:pPr>
            <a:r>
              <a:rPr lang="hr-HR" sz="1200" b="1" dirty="0" smtClean="0">
                <a:latin typeface="+mj-lt"/>
              </a:rPr>
              <a:t>Cilj </a:t>
            </a:r>
            <a:r>
              <a:rPr lang="hr-HR" sz="1200" b="1" dirty="0">
                <a:latin typeface="+mj-lt"/>
              </a:rPr>
              <a:t>aktivnosti: </a:t>
            </a:r>
            <a:r>
              <a:rPr lang="hr-HR" sz="1200" dirty="0">
                <a:latin typeface="+mj-lt"/>
              </a:rPr>
              <a:t>distribucija, dotisak i offline promidžba putem </a:t>
            </a:r>
            <a:r>
              <a:rPr lang="hr-HR" sz="1200" dirty="0" smtClean="0">
                <a:latin typeface="+mj-lt"/>
              </a:rPr>
              <a:t>tiskanih i video </a:t>
            </a:r>
            <a:r>
              <a:rPr lang="hr-HR" sz="1200" dirty="0">
                <a:latin typeface="+mj-lt"/>
              </a:rPr>
              <a:t>materijala</a:t>
            </a:r>
          </a:p>
          <a:p>
            <a:pPr marL="0" indent="0">
              <a:buNone/>
            </a:pPr>
            <a:r>
              <a:rPr lang="hr-HR" sz="1200" b="1" dirty="0">
                <a:latin typeface="+mj-lt"/>
              </a:rPr>
              <a:t>Nositelji aktivnosti i partneri: </a:t>
            </a:r>
            <a:r>
              <a:rPr lang="hr-HR" sz="1200" dirty="0">
                <a:latin typeface="+mj-lt"/>
              </a:rPr>
              <a:t>TZ </a:t>
            </a:r>
            <a:r>
              <a:rPr lang="hr-HR" sz="1200" dirty="0" smtClean="0">
                <a:latin typeface="+mj-lt"/>
              </a:rPr>
              <a:t>Općine Povljana, TZ-e otoka Paga</a:t>
            </a:r>
            <a:endParaRPr lang="hr-HR" sz="1200" dirty="0">
              <a:latin typeface="+mj-lt"/>
            </a:endParaRPr>
          </a:p>
          <a:p>
            <a:pPr marL="0" indent="0">
              <a:buNone/>
            </a:pPr>
            <a:r>
              <a:rPr lang="hr-HR" sz="1200" b="1" dirty="0">
                <a:latin typeface="+mj-lt"/>
              </a:rPr>
              <a:t>Iznos potreban za realizaciju aktivnosti: </a:t>
            </a:r>
            <a:r>
              <a:rPr lang="hr-HR" sz="1200" b="1" dirty="0" smtClean="0">
                <a:latin typeface="+mj-lt"/>
              </a:rPr>
              <a:t>      4.000,00 eura</a:t>
            </a:r>
            <a:endParaRPr lang="hr-HR" sz="1200" b="1" dirty="0">
              <a:latin typeface="+mj-lt"/>
            </a:endParaRPr>
          </a:p>
          <a:p>
            <a:pPr marL="0" indent="0">
              <a:buNone/>
            </a:pPr>
            <a:r>
              <a:rPr lang="hr-HR" sz="1200" b="1" dirty="0" smtClean="0">
                <a:latin typeface="+mj-lt"/>
              </a:rPr>
              <a:t>Rok </a:t>
            </a:r>
            <a:r>
              <a:rPr lang="hr-HR" sz="1200" b="1" dirty="0">
                <a:latin typeface="+mj-lt"/>
              </a:rPr>
              <a:t>realizacije aktivnosti</a:t>
            </a:r>
            <a:r>
              <a:rPr lang="hr-HR" sz="1200" dirty="0">
                <a:latin typeface="+mj-lt"/>
              </a:rPr>
              <a:t>: </a:t>
            </a:r>
            <a:r>
              <a:rPr lang="hr-HR" sz="1200" dirty="0" smtClean="0">
                <a:latin typeface="+mj-lt"/>
              </a:rPr>
              <a:t>       cijela 2026 </a:t>
            </a:r>
            <a:r>
              <a:rPr lang="hr-HR" sz="1200" dirty="0">
                <a:latin typeface="+mj-lt"/>
              </a:rPr>
              <a:t>. </a:t>
            </a:r>
            <a:r>
              <a:rPr lang="hr-HR" sz="1200" dirty="0" smtClean="0">
                <a:latin typeface="+mj-lt"/>
              </a:rPr>
              <a:t>g.</a:t>
            </a:r>
            <a:endParaRPr lang="hr-HR" sz="1200" dirty="0">
              <a:latin typeface="+mj-lt"/>
            </a:endParaRPr>
          </a:p>
          <a:p>
            <a:pPr marL="0" indent="0">
              <a:buNone/>
            </a:pPr>
            <a:r>
              <a:rPr lang="hr-HR" sz="1200" dirty="0" smtClean="0">
                <a:latin typeface="+mj-lt"/>
              </a:rPr>
              <a:t>               </a:t>
            </a:r>
          </a:p>
          <a:p>
            <a:pPr marL="0" indent="0">
              <a:buNone/>
            </a:pPr>
            <a:r>
              <a:rPr lang="hr-HR" sz="1200" dirty="0">
                <a:latin typeface="+mj-lt"/>
              </a:rPr>
              <a:t> </a:t>
            </a:r>
            <a:r>
              <a:rPr lang="hr-HR" sz="1200" dirty="0" smtClean="0">
                <a:latin typeface="+mj-lt"/>
              </a:rPr>
              <a:t>               </a:t>
            </a:r>
            <a:r>
              <a:rPr lang="hr-HR" sz="1200" b="1" dirty="0" smtClean="0">
                <a:solidFill>
                  <a:srgbClr val="0070C0"/>
                </a:solidFill>
                <a:latin typeface="+mj-lt"/>
              </a:rPr>
              <a:t>3.8</a:t>
            </a:r>
            <a:r>
              <a:rPr lang="hr-HR" sz="1200" b="1" dirty="0">
                <a:solidFill>
                  <a:srgbClr val="0070C0"/>
                </a:solidFill>
                <a:latin typeface="+mj-lt"/>
              </a:rPr>
              <a:t>. Internet stranice</a:t>
            </a:r>
          </a:p>
          <a:p>
            <a:pPr marL="0" indent="0">
              <a:buNone/>
            </a:pPr>
            <a:r>
              <a:rPr lang="hr-HR" sz="1200" dirty="0">
                <a:latin typeface="+mj-lt"/>
              </a:rPr>
              <a:t>Turistička zajednica </a:t>
            </a:r>
            <a:r>
              <a:rPr lang="hr-HR" sz="1200" dirty="0" smtClean="0">
                <a:latin typeface="+mj-lt"/>
              </a:rPr>
              <a:t>Općine Povljana </a:t>
            </a:r>
            <a:r>
              <a:rPr lang="hr-HR" sz="1200" dirty="0">
                <a:latin typeface="+mj-lt"/>
              </a:rPr>
              <a:t>upravlja </a:t>
            </a:r>
            <a:r>
              <a:rPr lang="hr-HR" sz="1200" dirty="0" smtClean="0">
                <a:latin typeface="+mj-lt"/>
              </a:rPr>
              <a:t>s mrežnom stranicom www.povljana.eu, a </a:t>
            </a:r>
          </a:p>
          <a:p>
            <a:pPr marL="0" indent="0">
              <a:buNone/>
            </a:pPr>
            <a:r>
              <a:rPr lang="hr-HR" sz="1200" dirty="0" smtClean="0">
                <a:latin typeface="+mj-lt"/>
              </a:rPr>
              <a:t>koja služi kao informativni portal za sve posjetitelje u dijelu koji je na engleskom jeziku, a </a:t>
            </a:r>
          </a:p>
          <a:p>
            <a:pPr marL="0" indent="0">
              <a:buNone/>
            </a:pPr>
            <a:r>
              <a:rPr lang="hr-HR" sz="1200" dirty="0" smtClean="0">
                <a:latin typeface="+mj-lt"/>
              </a:rPr>
              <a:t>imamo i dio na hrvatskom jeziku koji, osim što pruža osnovne turističke informacije,  sadrži</a:t>
            </a:r>
          </a:p>
          <a:p>
            <a:pPr marL="0" indent="0">
              <a:buNone/>
            </a:pPr>
            <a:r>
              <a:rPr lang="hr-HR" sz="1200" dirty="0">
                <a:latin typeface="+mj-lt"/>
              </a:rPr>
              <a:t>i</a:t>
            </a:r>
            <a:r>
              <a:rPr lang="hr-HR" sz="1200" dirty="0" smtClean="0">
                <a:latin typeface="+mj-lt"/>
              </a:rPr>
              <a:t> obavijesti za privredne subjekte i iznajmljivače. Tijekom 2025. prišlo se izmjenama fotografija </a:t>
            </a:r>
          </a:p>
          <a:p>
            <a:pPr marL="0" indent="0">
              <a:buNone/>
            </a:pPr>
            <a:r>
              <a:rPr lang="hr-HR" sz="1200" dirty="0" smtClean="0">
                <a:latin typeface="+mj-lt"/>
              </a:rPr>
              <a:t>ali u 2026. godini ići će se na promjenu koncepta stranice.</a:t>
            </a:r>
          </a:p>
          <a:p>
            <a:pPr marL="0" indent="0">
              <a:buNone/>
            </a:pPr>
            <a:endParaRPr lang="hr-HR" sz="1200" dirty="0" smtClean="0">
              <a:latin typeface="+mj-lt"/>
            </a:endParaRPr>
          </a:p>
          <a:p>
            <a:pPr marL="0" indent="0">
              <a:buNone/>
            </a:pPr>
            <a:r>
              <a:rPr lang="hr-HR" sz="1200" b="1" dirty="0">
                <a:latin typeface="+mj-lt"/>
              </a:rPr>
              <a:t>Cilj aktivnosti: </a:t>
            </a:r>
            <a:r>
              <a:rPr lang="hr-HR" sz="1200" dirty="0" smtClean="0">
                <a:latin typeface="+mj-lt"/>
              </a:rPr>
              <a:t>informiranje </a:t>
            </a:r>
            <a:r>
              <a:rPr lang="hr-HR" sz="1200" dirty="0">
                <a:latin typeface="+mj-lt"/>
              </a:rPr>
              <a:t>turista i javnosti o cjelokupnoj ponudi destinacije </a:t>
            </a:r>
            <a:r>
              <a:rPr lang="hr-HR" sz="1200" dirty="0" smtClean="0">
                <a:latin typeface="+mj-lt"/>
              </a:rPr>
              <a:t>i aktualnostima,</a:t>
            </a:r>
          </a:p>
          <a:p>
            <a:pPr marL="0" indent="0">
              <a:buNone/>
            </a:pPr>
            <a:r>
              <a:rPr lang="hr-HR" sz="1200" dirty="0" smtClean="0">
                <a:latin typeface="+mj-lt"/>
              </a:rPr>
              <a:t> </a:t>
            </a:r>
            <a:r>
              <a:rPr lang="hr-HR" sz="1200" dirty="0">
                <a:latin typeface="+mj-lt"/>
              </a:rPr>
              <a:t>bolja vidljivost informacija o destinaciji, turističkim proizvodima </a:t>
            </a:r>
            <a:r>
              <a:rPr lang="hr-HR" sz="1200" dirty="0" smtClean="0">
                <a:latin typeface="+mj-lt"/>
              </a:rPr>
              <a:t>i događanjima.</a:t>
            </a:r>
            <a:endParaRPr lang="hr-HR" sz="1200" dirty="0">
              <a:latin typeface="+mj-lt"/>
            </a:endParaRPr>
          </a:p>
          <a:p>
            <a:pPr marL="0" indent="0">
              <a:buNone/>
            </a:pPr>
            <a:r>
              <a:rPr lang="hr-HR" sz="1200" b="1" dirty="0">
                <a:latin typeface="+mj-lt"/>
              </a:rPr>
              <a:t>Nositelji aktivnosti i partneri: </a:t>
            </a:r>
            <a:r>
              <a:rPr lang="hr-HR" sz="1200" dirty="0">
                <a:latin typeface="+mj-lt"/>
              </a:rPr>
              <a:t>TZ </a:t>
            </a:r>
            <a:r>
              <a:rPr lang="hr-HR" sz="1200" dirty="0" smtClean="0">
                <a:latin typeface="+mj-lt"/>
              </a:rPr>
              <a:t>Općine Povljana</a:t>
            </a:r>
            <a:endParaRPr lang="hr-HR" sz="1200" dirty="0">
              <a:latin typeface="+mj-lt"/>
            </a:endParaRPr>
          </a:p>
          <a:p>
            <a:pPr marL="0" indent="0">
              <a:buNone/>
            </a:pPr>
            <a:r>
              <a:rPr lang="hr-HR" sz="1200" b="1" dirty="0" smtClean="0">
                <a:latin typeface="+mj-lt"/>
              </a:rPr>
              <a:t>Iznos </a:t>
            </a:r>
            <a:r>
              <a:rPr lang="hr-HR" sz="1200" b="1" dirty="0">
                <a:latin typeface="+mj-lt"/>
              </a:rPr>
              <a:t>potreban za realizaciju aktivnosti</a:t>
            </a:r>
            <a:r>
              <a:rPr lang="hr-HR" sz="1200" dirty="0">
                <a:latin typeface="+mj-lt"/>
              </a:rPr>
              <a:t>: </a:t>
            </a:r>
            <a:r>
              <a:rPr lang="hr-HR" sz="1200" b="1" dirty="0">
                <a:latin typeface="+mj-lt"/>
              </a:rPr>
              <a:t>4</a:t>
            </a:r>
            <a:r>
              <a:rPr lang="hr-HR" sz="1200" b="1" dirty="0" smtClean="0">
                <a:latin typeface="+mj-lt"/>
              </a:rPr>
              <a:t>.000,00 eura</a:t>
            </a:r>
          </a:p>
          <a:p>
            <a:pPr marL="0" indent="0">
              <a:buNone/>
            </a:pPr>
            <a:r>
              <a:rPr lang="hr-HR" sz="1200" b="1" dirty="0" smtClean="0">
                <a:latin typeface="+mj-lt"/>
              </a:rPr>
              <a:t>Rok realizacije aktivnosti: </a:t>
            </a:r>
            <a:r>
              <a:rPr lang="hr-HR" sz="1200" dirty="0" smtClean="0">
                <a:latin typeface="+mj-lt"/>
              </a:rPr>
              <a:t>cijela 2026. g.</a:t>
            </a:r>
          </a:p>
          <a:p>
            <a:pPr marL="0" indent="0">
              <a:buNone/>
            </a:pPr>
            <a:endParaRPr lang="hr-HR" sz="1200" dirty="0">
              <a:latin typeface="+mj-lt"/>
            </a:endParaRPr>
          </a:p>
          <a:p>
            <a:pPr marL="0" lvl="0" indent="0">
              <a:buNone/>
            </a:pPr>
            <a:r>
              <a:rPr lang="hr-HR" sz="1200" b="1" dirty="0" smtClean="0">
                <a:solidFill>
                  <a:srgbClr val="0070C0"/>
                </a:solidFill>
                <a:latin typeface="Calibri Light" panose="020F0302020204030204"/>
              </a:rPr>
              <a:t>               </a:t>
            </a:r>
            <a:r>
              <a:rPr lang="nn-NO" sz="1200" b="1" dirty="0" smtClean="0">
                <a:solidFill>
                  <a:srgbClr val="0070C0"/>
                </a:solidFill>
                <a:latin typeface="Calibri Light" panose="020F0302020204030204"/>
              </a:rPr>
              <a:t>3.9</a:t>
            </a:r>
            <a:r>
              <a:rPr lang="nn-NO" sz="1200" b="1" dirty="0">
                <a:solidFill>
                  <a:srgbClr val="0070C0"/>
                </a:solidFill>
                <a:latin typeface="Calibri Light" panose="020F0302020204030204"/>
              </a:rPr>
              <a:t>. Kreiranje i upravljanje bazama turističkih </a:t>
            </a:r>
            <a:r>
              <a:rPr lang="nn-NO" sz="1200" b="1" dirty="0" smtClean="0">
                <a:solidFill>
                  <a:srgbClr val="0070C0"/>
                </a:solidFill>
                <a:latin typeface="Calibri Light" panose="020F0302020204030204"/>
              </a:rPr>
              <a:t>podataka</a:t>
            </a:r>
            <a:endParaRPr lang="hr-HR" sz="1200" b="1" dirty="0">
              <a:solidFill>
                <a:srgbClr val="0070C0"/>
              </a:solidFill>
              <a:latin typeface="Calibri Light" panose="020F0302020204030204"/>
            </a:endParaRPr>
          </a:p>
          <a:p>
            <a:pPr marL="0" lvl="0" indent="0">
              <a:buNone/>
            </a:pPr>
            <a:r>
              <a:rPr lang="hr-HR" sz="1200" dirty="0">
                <a:solidFill>
                  <a:prstClr val="black"/>
                </a:solidFill>
                <a:latin typeface="Calibri Light" panose="020F0302020204030204"/>
              </a:rPr>
              <a:t>Izrada promotivnih materijala, uključujući oglase, plakate i brošure, obuhvaćat će</a:t>
            </a:r>
          </a:p>
          <a:p>
            <a:pPr marL="0" lvl="0" indent="0">
              <a:buNone/>
            </a:pPr>
            <a:r>
              <a:rPr lang="hr-HR" sz="1200" dirty="0">
                <a:solidFill>
                  <a:prstClr val="black"/>
                </a:solidFill>
                <a:latin typeface="Calibri Light" panose="020F0302020204030204"/>
              </a:rPr>
              <a:t>sve faze pripreme - od konceptualizacije i izrade sadržaja, preko prijevoda i lektura,</a:t>
            </a:r>
          </a:p>
          <a:p>
            <a:pPr marL="0" lvl="0" indent="0">
              <a:buNone/>
            </a:pPr>
            <a:r>
              <a:rPr lang="hr-HR" sz="1200" dirty="0">
                <a:solidFill>
                  <a:prstClr val="black"/>
                </a:solidFill>
                <a:latin typeface="Calibri Light" panose="020F0302020204030204"/>
              </a:rPr>
              <a:t>do dizajna i grafičke prilagodbe. Ovi materijali bit će prilagođeni različitim</a:t>
            </a:r>
          </a:p>
          <a:p>
            <a:pPr marL="0" lvl="0" indent="0">
              <a:buNone/>
            </a:pPr>
            <a:r>
              <a:rPr lang="hr-HR" sz="1200" dirty="0">
                <a:solidFill>
                  <a:prstClr val="black"/>
                </a:solidFill>
                <a:latin typeface="Calibri Light" panose="020F0302020204030204"/>
              </a:rPr>
              <a:t>Potrebama. Vizualni i video sadržaji ostat će ključni alati u promociji Povljane u okviru otoka </a:t>
            </a:r>
          </a:p>
          <a:p>
            <a:pPr marL="0" lvl="0" indent="0">
              <a:buNone/>
            </a:pPr>
            <a:r>
              <a:rPr lang="hr-HR" sz="1200" dirty="0">
                <a:solidFill>
                  <a:prstClr val="black"/>
                </a:solidFill>
                <a:latin typeface="Calibri Light" panose="020F0302020204030204"/>
              </a:rPr>
              <a:t>Paga kao destinacije.</a:t>
            </a:r>
          </a:p>
          <a:p>
            <a:pPr marL="0" indent="0">
              <a:buNone/>
            </a:pPr>
            <a:endParaRPr lang="hr-HR" sz="1200" dirty="0" smtClean="0">
              <a:latin typeface="+mj-lt"/>
            </a:endParaRPr>
          </a:p>
          <a:p>
            <a:pPr marL="0" indent="0">
              <a:buNone/>
            </a:pPr>
            <a:endParaRPr lang="hr-HR" sz="1200" dirty="0">
              <a:latin typeface="+mj-lt"/>
            </a:endParaRPr>
          </a:p>
          <a:p>
            <a:pPr marL="0" indent="0">
              <a:buNone/>
            </a:pPr>
            <a:endParaRPr lang="hr-HR" sz="12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05425754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1488" y="561109"/>
            <a:ext cx="5915025" cy="6317673"/>
          </a:xfrm>
          <a:solidFill>
            <a:schemeClr val="bg1"/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r-HR" sz="1200" dirty="0" smtClean="0">
                <a:latin typeface="+mj-lt"/>
              </a:rPr>
              <a:t>Turistička </a:t>
            </a:r>
            <a:r>
              <a:rPr lang="hr-HR" sz="1200" dirty="0">
                <a:latin typeface="+mj-lt"/>
              </a:rPr>
              <a:t>zajednica će kontinuirano raditi na stvaranju novih materijala koji će </a:t>
            </a:r>
            <a:r>
              <a:rPr lang="hr-HR" sz="1200" dirty="0" smtClean="0">
                <a:latin typeface="+mj-lt"/>
              </a:rPr>
              <a:t>biti korišteni </a:t>
            </a:r>
            <a:r>
              <a:rPr lang="hr-HR" sz="1200" dirty="0">
                <a:latin typeface="+mj-lt"/>
              </a:rPr>
              <a:t>za </a:t>
            </a:r>
            <a:endParaRPr lang="hr-HR" sz="1200" dirty="0" smtClean="0">
              <a:latin typeface="+mj-lt"/>
            </a:endParaRPr>
          </a:p>
          <a:p>
            <a:pPr marL="0" indent="0">
              <a:buNone/>
            </a:pPr>
            <a:r>
              <a:rPr lang="hr-HR" sz="1200" dirty="0" smtClean="0">
                <a:latin typeface="+mj-lt"/>
              </a:rPr>
              <a:t>internetske </a:t>
            </a:r>
            <a:r>
              <a:rPr lang="hr-HR" sz="1200" dirty="0">
                <a:latin typeface="+mj-lt"/>
              </a:rPr>
              <a:t>i tiskane kampanje, ažuriranje baze podataka i </a:t>
            </a:r>
            <a:r>
              <a:rPr lang="hr-HR" sz="1200" dirty="0" smtClean="0">
                <a:latin typeface="+mj-lt"/>
              </a:rPr>
              <a:t>ustupanje sadržaja medijskim</a:t>
            </a:r>
          </a:p>
          <a:p>
            <a:pPr marL="0" indent="0">
              <a:buNone/>
            </a:pPr>
            <a:r>
              <a:rPr lang="hr-HR" sz="1200" dirty="0" smtClean="0">
                <a:latin typeface="+mj-lt"/>
              </a:rPr>
              <a:t> </a:t>
            </a:r>
            <a:r>
              <a:rPr lang="hr-HR" sz="1200" dirty="0">
                <a:latin typeface="+mj-lt"/>
              </a:rPr>
              <a:t>kućama, partnerima, regionalnoj turističkoj zajednici </a:t>
            </a:r>
            <a:r>
              <a:rPr lang="hr-HR" sz="1200" dirty="0" smtClean="0">
                <a:latin typeface="+mj-lt"/>
              </a:rPr>
              <a:t>te Hrvatskoj </a:t>
            </a:r>
            <a:r>
              <a:rPr lang="hr-HR" sz="1200" dirty="0">
                <a:latin typeface="+mj-lt"/>
              </a:rPr>
              <a:t>turističkoj zajednici. </a:t>
            </a:r>
          </a:p>
          <a:p>
            <a:pPr marL="0" indent="0">
              <a:buNone/>
            </a:pPr>
            <a:endParaRPr lang="hr-HR" sz="1200" dirty="0" smtClean="0">
              <a:latin typeface="+mj-lt"/>
            </a:endParaRPr>
          </a:p>
          <a:p>
            <a:pPr marL="0" indent="0">
              <a:buNone/>
            </a:pPr>
            <a:r>
              <a:rPr lang="hr-HR" sz="1200" b="1" dirty="0" smtClean="0">
                <a:latin typeface="+mj-lt"/>
              </a:rPr>
              <a:t>Cilj </a:t>
            </a:r>
            <a:r>
              <a:rPr lang="hr-HR" sz="1200" b="1" dirty="0">
                <a:latin typeface="+mj-lt"/>
              </a:rPr>
              <a:t>aktivnosti: </a:t>
            </a:r>
            <a:r>
              <a:rPr lang="hr-HR" sz="1200" dirty="0">
                <a:latin typeface="+mj-lt"/>
              </a:rPr>
              <a:t>dopuna i ažuriranje baze podataka</a:t>
            </a:r>
          </a:p>
          <a:p>
            <a:pPr marL="0" indent="0">
              <a:buNone/>
            </a:pPr>
            <a:r>
              <a:rPr lang="hr-HR" sz="1200" b="1" dirty="0">
                <a:latin typeface="+mj-lt"/>
              </a:rPr>
              <a:t>Nositelji aktivnosti i partneri: </a:t>
            </a:r>
            <a:r>
              <a:rPr lang="hr-HR" sz="1200" dirty="0">
                <a:latin typeface="+mj-lt"/>
              </a:rPr>
              <a:t>TZ </a:t>
            </a:r>
            <a:r>
              <a:rPr lang="hr-HR" sz="1200" dirty="0" smtClean="0">
                <a:latin typeface="+mj-lt"/>
              </a:rPr>
              <a:t>Općine povljana</a:t>
            </a:r>
            <a:endParaRPr lang="hr-HR" sz="1200" dirty="0">
              <a:latin typeface="+mj-lt"/>
            </a:endParaRPr>
          </a:p>
          <a:p>
            <a:pPr marL="0" indent="0">
              <a:buNone/>
            </a:pPr>
            <a:r>
              <a:rPr lang="hr-HR" sz="1200" b="1" dirty="0">
                <a:latin typeface="+mj-lt"/>
              </a:rPr>
              <a:t>Iznos potreban za realizaciju aktivnosti:</a:t>
            </a:r>
            <a:r>
              <a:rPr lang="hr-HR" sz="1200" dirty="0">
                <a:latin typeface="+mj-lt"/>
              </a:rPr>
              <a:t> </a:t>
            </a:r>
            <a:r>
              <a:rPr lang="hr-HR" sz="1200" dirty="0" smtClean="0">
                <a:latin typeface="+mj-lt"/>
              </a:rPr>
              <a:t>    </a:t>
            </a:r>
            <a:r>
              <a:rPr lang="hr-HR" sz="1200" b="1" dirty="0" smtClean="0">
                <a:latin typeface="+mj-lt"/>
              </a:rPr>
              <a:t>1.000,00 eura</a:t>
            </a:r>
            <a:endParaRPr lang="hr-HR" sz="1200" b="1" dirty="0">
              <a:latin typeface="+mj-lt"/>
            </a:endParaRPr>
          </a:p>
          <a:p>
            <a:pPr marL="0" indent="0">
              <a:buNone/>
            </a:pPr>
            <a:r>
              <a:rPr lang="hr-HR" sz="1200" b="1" dirty="0" smtClean="0">
                <a:latin typeface="+mj-lt"/>
              </a:rPr>
              <a:t>Rok </a:t>
            </a:r>
            <a:r>
              <a:rPr lang="hr-HR" sz="1200" b="1" dirty="0">
                <a:latin typeface="+mj-lt"/>
              </a:rPr>
              <a:t>realizacije aktivnosti</a:t>
            </a:r>
            <a:r>
              <a:rPr lang="hr-HR" sz="1200" dirty="0">
                <a:latin typeface="+mj-lt"/>
              </a:rPr>
              <a:t>: cijela </a:t>
            </a:r>
            <a:r>
              <a:rPr lang="hr-HR" sz="1200" dirty="0" smtClean="0">
                <a:latin typeface="+mj-lt"/>
              </a:rPr>
              <a:t>2026 </a:t>
            </a:r>
            <a:r>
              <a:rPr lang="hr-HR" sz="1200" dirty="0">
                <a:latin typeface="+mj-lt"/>
              </a:rPr>
              <a:t>. </a:t>
            </a:r>
            <a:r>
              <a:rPr lang="hr-HR" sz="1200" dirty="0" smtClean="0">
                <a:latin typeface="+mj-lt"/>
              </a:rPr>
              <a:t>Godina</a:t>
            </a:r>
          </a:p>
          <a:p>
            <a:pPr marL="0" indent="0">
              <a:buNone/>
            </a:pPr>
            <a:endParaRPr lang="hr-HR" sz="1200" dirty="0">
              <a:latin typeface="+mj-lt"/>
            </a:endParaRPr>
          </a:p>
          <a:p>
            <a:pPr marL="0" indent="0">
              <a:buNone/>
            </a:pPr>
            <a:r>
              <a:rPr lang="hr-HR" sz="1200" dirty="0" smtClean="0">
                <a:latin typeface="+mj-lt"/>
              </a:rPr>
              <a:t>           </a:t>
            </a:r>
            <a:r>
              <a:rPr lang="hr-HR" sz="1200" b="1" dirty="0" smtClean="0">
                <a:solidFill>
                  <a:srgbClr val="0070C0"/>
                </a:solidFill>
                <a:latin typeface="+mj-lt"/>
              </a:rPr>
              <a:t>   3.10</a:t>
            </a:r>
            <a:r>
              <a:rPr lang="hr-HR" sz="1200" b="1" dirty="0">
                <a:solidFill>
                  <a:srgbClr val="0070C0"/>
                </a:solidFill>
                <a:latin typeface="+mj-lt"/>
              </a:rPr>
              <a:t>. Turističko – informativne aktivnosti</a:t>
            </a:r>
          </a:p>
          <a:p>
            <a:pPr marL="0" indent="0">
              <a:buNone/>
            </a:pPr>
            <a:r>
              <a:rPr lang="hr-HR" sz="1200" b="1" dirty="0">
                <a:latin typeface="+mj-lt"/>
              </a:rPr>
              <a:t>Cilj aktivnosti</a:t>
            </a:r>
            <a:r>
              <a:rPr lang="hr-HR" sz="1200" dirty="0">
                <a:latin typeface="+mj-lt"/>
              </a:rPr>
              <a:t>: upravljanje </a:t>
            </a:r>
            <a:r>
              <a:rPr lang="hr-HR" sz="1200" dirty="0" smtClean="0">
                <a:latin typeface="+mj-lt"/>
              </a:rPr>
              <a:t>Turističko – informativnim centrom, </a:t>
            </a:r>
            <a:r>
              <a:rPr lang="hr-HR" sz="1200" dirty="0">
                <a:latin typeface="+mj-lt"/>
              </a:rPr>
              <a:t>informiranje turista o </a:t>
            </a:r>
            <a:endParaRPr lang="hr-HR" sz="1200" dirty="0" smtClean="0">
              <a:latin typeface="+mj-lt"/>
            </a:endParaRPr>
          </a:p>
          <a:p>
            <a:pPr marL="0" indent="0">
              <a:buNone/>
            </a:pPr>
            <a:r>
              <a:rPr lang="hr-HR" sz="1200" dirty="0">
                <a:latin typeface="+mj-lt"/>
              </a:rPr>
              <a:t> </a:t>
            </a:r>
            <a:r>
              <a:rPr lang="hr-HR" sz="1200" dirty="0" smtClean="0">
                <a:latin typeface="+mj-lt"/>
              </a:rPr>
              <a:t>                                   cjelokupnoj </a:t>
            </a:r>
            <a:r>
              <a:rPr lang="hr-HR" sz="1200" dirty="0">
                <a:latin typeface="+mj-lt"/>
              </a:rPr>
              <a:t>ponudi</a:t>
            </a:r>
          </a:p>
          <a:p>
            <a:pPr marL="0" indent="0">
              <a:buNone/>
            </a:pPr>
            <a:r>
              <a:rPr lang="hr-HR" sz="1200" b="1" dirty="0" smtClean="0">
                <a:latin typeface="+mj-lt"/>
              </a:rPr>
              <a:t>Nositelji </a:t>
            </a:r>
            <a:r>
              <a:rPr lang="hr-HR" sz="1200" b="1" dirty="0">
                <a:latin typeface="+mj-lt"/>
              </a:rPr>
              <a:t>aktivnosti i partneri: </a:t>
            </a:r>
            <a:r>
              <a:rPr lang="hr-HR" sz="1200" dirty="0">
                <a:latin typeface="+mj-lt"/>
              </a:rPr>
              <a:t>TZ </a:t>
            </a:r>
            <a:r>
              <a:rPr lang="hr-HR" sz="1200" dirty="0" smtClean="0">
                <a:latin typeface="+mj-lt"/>
              </a:rPr>
              <a:t>Općine Povljana</a:t>
            </a:r>
            <a:endParaRPr lang="hr-HR" sz="1200" dirty="0">
              <a:latin typeface="+mj-lt"/>
            </a:endParaRPr>
          </a:p>
          <a:p>
            <a:pPr marL="0" indent="0">
              <a:buNone/>
            </a:pPr>
            <a:r>
              <a:rPr lang="hr-HR" sz="1200" b="1" dirty="0">
                <a:latin typeface="+mj-lt"/>
              </a:rPr>
              <a:t>Iznos potreban za realizaciju aktivnosti: </a:t>
            </a:r>
            <a:r>
              <a:rPr lang="hr-HR" sz="1200" b="1" dirty="0" smtClean="0">
                <a:latin typeface="+mj-lt"/>
              </a:rPr>
              <a:t>      40.200 eura</a:t>
            </a:r>
            <a:endParaRPr lang="hr-HR" sz="1200" b="1" dirty="0">
              <a:latin typeface="+mj-lt"/>
            </a:endParaRPr>
          </a:p>
          <a:p>
            <a:pPr marL="0" indent="0">
              <a:buNone/>
            </a:pPr>
            <a:r>
              <a:rPr lang="hr-HR" sz="1200" b="1" dirty="0">
                <a:latin typeface="+mj-lt"/>
              </a:rPr>
              <a:t>Rokovi realizacije aktivnosti</a:t>
            </a:r>
            <a:r>
              <a:rPr lang="hr-HR" sz="1200" dirty="0">
                <a:latin typeface="+mj-lt"/>
              </a:rPr>
              <a:t>: cijela 2025 . g</a:t>
            </a:r>
            <a:r>
              <a:rPr lang="hr-HR" sz="1200" dirty="0" smtClean="0">
                <a:latin typeface="+mj-lt"/>
              </a:rPr>
              <a:t>.</a:t>
            </a:r>
          </a:p>
          <a:p>
            <a:pPr marL="0" indent="0">
              <a:buNone/>
            </a:pPr>
            <a:endParaRPr lang="hr-HR" sz="1200" dirty="0">
              <a:latin typeface="+mj-lt"/>
            </a:endParaRPr>
          </a:p>
          <a:p>
            <a:pPr marL="0" indent="0">
              <a:buNone/>
            </a:pPr>
            <a:endParaRPr lang="hr-HR" sz="1200" dirty="0">
              <a:latin typeface="+mj-lt"/>
            </a:endParaRPr>
          </a:p>
          <a:p>
            <a:pPr marL="0" indent="0">
              <a:buNone/>
            </a:pPr>
            <a:endParaRPr lang="hr-HR" sz="1200" dirty="0">
              <a:latin typeface="+mj-lt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71488" y="4800600"/>
            <a:ext cx="2183931" cy="276999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hr-HR" sz="1200" b="1" dirty="0" smtClean="0">
                <a:latin typeface="+mj-lt"/>
              </a:rPr>
              <a:t>4.  DESTINACIJSKI MENADŽMENT</a:t>
            </a:r>
            <a:endParaRPr lang="hr-HR" sz="1200" b="1" dirty="0">
              <a:latin typeface="+mj-lt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98751" y="5378936"/>
            <a:ext cx="591502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200" b="1" dirty="0">
                <a:latin typeface="+mj-lt"/>
              </a:rPr>
              <a:t>Iznos potreban za realizaciju aktivnosti</a:t>
            </a:r>
            <a:r>
              <a:rPr lang="pl-PL" sz="1200" b="1" dirty="0" smtClean="0">
                <a:latin typeface="+mj-lt"/>
              </a:rPr>
              <a:t>:    8.500,00 eura</a:t>
            </a:r>
            <a:endParaRPr lang="hr-HR" sz="1200" b="1" dirty="0">
              <a:latin typeface="+mj-lt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914401" y="7013864"/>
            <a:ext cx="25499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hr-HR" dirty="0"/>
          </a:p>
        </p:txBody>
      </p:sp>
      <p:sp>
        <p:nvSpPr>
          <p:cNvPr id="8" name="TextBox 7"/>
          <p:cNvSpPr txBox="1"/>
          <p:nvPr/>
        </p:nvSpPr>
        <p:spPr>
          <a:xfrm>
            <a:off x="357421" y="5713360"/>
            <a:ext cx="5964069" cy="305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sz="1200" dirty="0" smtClean="0">
                <a:solidFill>
                  <a:prstClr val="black"/>
                </a:solidFill>
                <a:latin typeface="Calibri Light" panose="020F0302020204030204"/>
              </a:rPr>
              <a:t>                </a:t>
            </a:r>
            <a:r>
              <a:rPr lang="hr-HR" sz="1200" b="1" dirty="0" smtClean="0">
                <a:solidFill>
                  <a:srgbClr val="0070C0"/>
                </a:solidFill>
                <a:latin typeface="Calibri Light" panose="020F0302020204030204"/>
              </a:rPr>
              <a:t>4.1</a:t>
            </a:r>
            <a:r>
              <a:rPr lang="hr-HR" sz="1200" b="1" dirty="0">
                <a:solidFill>
                  <a:srgbClr val="0070C0"/>
                </a:solidFill>
                <a:latin typeface="Calibri Light" panose="020F0302020204030204"/>
              </a:rPr>
              <a:t>. Turistički informacijski sustavi i aplikacije / </a:t>
            </a:r>
            <a:r>
              <a:rPr lang="hr-HR" sz="1200" b="1" dirty="0" smtClean="0">
                <a:solidFill>
                  <a:srgbClr val="0070C0"/>
                </a:solidFill>
                <a:latin typeface="Calibri Light" panose="020F0302020204030204"/>
              </a:rPr>
              <a:t>eVisitor</a:t>
            </a:r>
          </a:p>
          <a:p>
            <a:pPr lvl="0" defTabSz="685800">
              <a:lnSpc>
                <a:spcPct val="90000"/>
              </a:lnSpc>
              <a:spcBef>
                <a:spcPts val="750"/>
              </a:spcBef>
            </a:pPr>
            <a:r>
              <a:rPr lang="hr-HR" dirty="0" smtClean="0"/>
              <a:t> </a:t>
            </a:r>
            <a:r>
              <a:rPr lang="hr-HR" sz="1200" dirty="0">
                <a:solidFill>
                  <a:prstClr val="black"/>
                </a:solidFill>
                <a:latin typeface="Calibri Light" panose="020F0302020204030204"/>
              </a:rPr>
              <a:t>Turistička zajednica Općine Povljana sudjelovat će u daljnjem razvoju i unapređenju sustava</a:t>
            </a:r>
          </a:p>
          <a:p>
            <a:pPr lvl="0" defTabSz="685800">
              <a:lnSpc>
                <a:spcPct val="90000"/>
              </a:lnSpc>
              <a:spcBef>
                <a:spcPts val="750"/>
              </a:spcBef>
            </a:pPr>
            <a:r>
              <a:rPr lang="hr-HR" sz="1200" dirty="0">
                <a:solidFill>
                  <a:prstClr val="black"/>
                </a:solidFill>
                <a:latin typeface="Calibri Light" panose="020F0302020204030204"/>
              </a:rPr>
              <a:t> eVisitor i ostalim turističkim informacijskim sustavima u suradnji i sukladno uputama Hrvatske</a:t>
            </a:r>
          </a:p>
          <a:p>
            <a:pPr lvl="0" defTabSz="685800">
              <a:lnSpc>
                <a:spcPct val="90000"/>
              </a:lnSpc>
              <a:spcBef>
                <a:spcPts val="750"/>
              </a:spcBef>
            </a:pPr>
            <a:r>
              <a:rPr lang="hr-HR" sz="1200" dirty="0">
                <a:solidFill>
                  <a:prstClr val="black"/>
                </a:solidFill>
                <a:latin typeface="Calibri Light" panose="020F0302020204030204"/>
              </a:rPr>
              <a:t> turističke zajednice i regionalne turističke zajednice.</a:t>
            </a:r>
          </a:p>
          <a:p>
            <a:pPr lvl="0" defTabSz="685800">
              <a:lnSpc>
                <a:spcPct val="90000"/>
              </a:lnSpc>
              <a:spcBef>
                <a:spcPts val="750"/>
              </a:spcBef>
            </a:pPr>
            <a:r>
              <a:rPr lang="hr-HR" sz="1200" dirty="0">
                <a:solidFill>
                  <a:prstClr val="black"/>
                </a:solidFill>
                <a:latin typeface="Calibri Light" panose="020F0302020204030204"/>
              </a:rPr>
              <a:t>Osim toga, TZ Općine Povljana priključila se projektu Hrvatske turističke zajednice pod</a:t>
            </a:r>
          </a:p>
          <a:p>
            <a:pPr lvl="0" defTabSz="685800">
              <a:lnSpc>
                <a:spcPct val="90000"/>
              </a:lnSpc>
              <a:spcBef>
                <a:spcPts val="750"/>
              </a:spcBef>
            </a:pPr>
            <a:r>
              <a:rPr lang="hr-HR" sz="1200" dirty="0">
                <a:solidFill>
                  <a:prstClr val="black"/>
                </a:solidFill>
                <a:latin typeface="Calibri Light" panose="020F0302020204030204"/>
              </a:rPr>
              <a:t> nazivom Hrvatski digitalni turizam u sklopu kojeg se razvija portal croatia.hr koji obuhvaća</a:t>
            </a:r>
          </a:p>
          <a:p>
            <a:pPr lvl="0" defTabSz="685800">
              <a:lnSpc>
                <a:spcPct val="90000"/>
              </a:lnSpc>
              <a:spcBef>
                <a:spcPts val="750"/>
              </a:spcBef>
            </a:pPr>
            <a:r>
              <a:rPr lang="hr-HR" sz="1200" dirty="0">
                <a:solidFill>
                  <a:prstClr val="black"/>
                </a:solidFill>
                <a:latin typeface="Calibri Light" panose="020F0302020204030204"/>
              </a:rPr>
              <a:t> cjelovitu turističku ponudu Hrvatske na jednom mjestu. Riječ je o modernizaciji, optimizaciji i</a:t>
            </a:r>
          </a:p>
          <a:p>
            <a:pPr lvl="0" defTabSz="685800">
              <a:lnSpc>
                <a:spcPct val="90000"/>
              </a:lnSpc>
              <a:spcBef>
                <a:spcPts val="750"/>
              </a:spcBef>
            </a:pPr>
            <a:r>
              <a:rPr lang="hr-HR" sz="1200" dirty="0">
                <a:solidFill>
                  <a:prstClr val="black"/>
                </a:solidFill>
                <a:latin typeface="Calibri Light" panose="020F0302020204030204"/>
              </a:rPr>
              <a:t> primjeni suvremenih tehnoloških trendova u turizmu</a:t>
            </a:r>
            <a:r>
              <a:rPr lang="hr-HR" sz="1200" dirty="0" smtClean="0">
                <a:solidFill>
                  <a:prstClr val="black"/>
                </a:solidFill>
                <a:latin typeface="Calibri Light" panose="020F0302020204030204"/>
              </a:rPr>
              <a:t>.</a:t>
            </a:r>
          </a:p>
          <a:p>
            <a:pPr lvl="0" defTabSz="685800">
              <a:lnSpc>
                <a:spcPct val="90000"/>
              </a:lnSpc>
              <a:spcBef>
                <a:spcPts val="750"/>
              </a:spcBef>
            </a:pPr>
            <a:r>
              <a:rPr lang="hr-HR" sz="1200" b="1" dirty="0" smtClean="0">
                <a:solidFill>
                  <a:prstClr val="black"/>
                </a:solidFill>
                <a:latin typeface="Calibri Light" panose="020F0302020204030204"/>
              </a:rPr>
              <a:t>Cilj aktivnosti: </a:t>
            </a:r>
            <a:r>
              <a:rPr lang="hr-HR" sz="1200" dirty="0" smtClean="0">
                <a:solidFill>
                  <a:prstClr val="black"/>
                </a:solidFill>
                <a:latin typeface="Calibri Light" panose="020F0302020204030204"/>
              </a:rPr>
              <a:t>unapređenje kvalitete prikupljanja podataka</a:t>
            </a:r>
          </a:p>
          <a:p>
            <a:pPr lvl="0" defTabSz="685800">
              <a:lnSpc>
                <a:spcPct val="90000"/>
              </a:lnSpc>
              <a:spcBef>
                <a:spcPts val="750"/>
              </a:spcBef>
            </a:pPr>
            <a:r>
              <a:rPr lang="it-IT" sz="1200" b="1" dirty="0">
                <a:solidFill>
                  <a:prstClr val="black"/>
                </a:solidFill>
                <a:latin typeface="Calibri Light" panose="020F0302020204030204"/>
              </a:rPr>
              <a:t>Nositelji aktivnosti i partneri:</a:t>
            </a:r>
            <a:r>
              <a:rPr lang="it-IT" sz="1200" dirty="0">
                <a:solidFill>
                  <a:prstClr val="black"/>
                </a:solidFill>
                <a:latin typeface="Calibri Light" panose="020F0302020204030204"/>
              </a:rPr>
              <a:t> TZ </a:t>
            </a:r>
            <a:r>
              <a:rPr lang="hr-HR" sz="1200" dirty="0" smtClean="0">
                <a:solidFill>
                  <a:prstClr val="black"/>
                </a:solidFill>
                <a:latin typeface="Calibri Light" panose="020F0302020204030204"/>
              </a:rPr>
              <a:t>Općine Povljana</a:t>
            </a:r>
            <a:r>
              <a:rPr lang="it-IT" sz="1200" dirty="0" smtClean="0">
                <a:solidFill>
                  <a:prstClr val="black"/>
                </a:solidFill>
                <a:latin typeface="Calibri Light" panose="020F0302020204030204"/>
              </a:rPr>
              <a:t>, </a:t>
            </a:r>
            <a:r>
              <a:rPr lang="it-IT" sz="1200" dirty="0">
                <a:solidFill>
                  <a:prstClr val="black"/>
                </a:solidFill>
                <a:latin typeface="Calibri Light" panose="020F0302020204030204"/>
              </a:rPr>
              <a:t>HTZ, TZZŽ</a:t>
            </a:r>
            <a:endParaRPr lang="hr-HR" sz="1200" dirty="0">
              <a:solidFill>
                <a:prstClr val="black"/>
              </a:solidFill>
              <a:latin typeface="Calibri Light" panose="020F0302020204030204"/>
            </a:endParaRP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95593160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1488" y="498764"/>
            <a:ext cx="5915025" cy="7737187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hr-HR" sz="1200" b="1" dirty="0" smtClean="0">
                <a:solidFill>
                  <a:prstClr val="black"/>
                </a:solidFill>
                <a:latin typeface="Calibri Light" panose="020F0302020204030204"/>
              </a:rPr>
              <a:t>Iznos </a:t>
            </a:r>
            <a:r>
              <a:rPr lang="hr-HR" sz="1200" b="1" dirty="0">
                <a:solidFill>
                  <a:prstClr val="black"/>
                </a:solidFill>
                <a:latin typeface="Calibri Light" panose="020F0302020204030204"/>
              </a:rPr>
              <a:t>potreban za realizaciju aktivnosti:         </a:t>
            </a:r>
            <a:r>
              <a:rPr lang="hr-HR" sz="1200" b="1" dirty="0" smtClean="0">
                <a:solidFill>
                  <a:prstClr val="black"/>
                </a:solidFill>
                <a:latin typeface="Calibri Light" panose="020F0302020204030204"/>
              </a:rPr>
              <a:t>600,00 </a:t>
            </a:r>
            <a:r>
              <a:rPr lang="hr-HR" sz="1200" b="1" dirty="0">
                <a:solidFill>
                  <a:prstClr val="black"/>
                </a:solidFill>
                <a:latin typeface="Calibri Light" panose="020F0302020204030204"/>
              </a:rPr>
              <a:t>eura</a:t>
            </a:r>
          </a:p>
          <a:p>
            <a:pPr marL="0" lvl="0" indent="0">
              <a:buNone/>
            </a:pPr>
            <a:r>
              <a:rPr lang="hr-HR" sz="1200" b="1" dirty="0">
                <a:solidFill>
                  <a:prstClr val="black"/>
                </a:solidFill>
                <a:latin typeface="Calibri Light" panose="020F0302020204030204"/>
              </a:rPr>
              <a:t>Rokovi realizacije aktivnosti:        </a:t>
            </a:r>
            <a:r>
              <a:rPr lang="hr-HR" sz="1200" dirty="0">
                <a:solidFill>
                  <a:prstClr val="black"/>
                </a:solidFill>
                <a:latin typeface="Calibri Light" panose="020F0302020204030204"/>
              </a:rPr>
              <a:t>     2026 . g</a:t>
            </a:r>
            <a:r>
              <a:rPr lang="hr-HR" sz="1200" dirty="0" smtClean="0">
                <a:solidFill>
                  <a:prstClr val="black"/>
                </a:solidFill>
                <a:latin typeface="Calibri Light" panose="020F0302020204030204"/>
              </a:rPr>
              <a:t>.</a:t>
            </a:r>
            <a:endParaRPr lang="hr-HR" sz="1200" dirty="0">
              <a:solidFill>
                <a:prstClr val="black"/>
              </a:solidFill>
              <a:latin typeface="Calibri Light" panose="020F0302020204030204"/>
            </a:endParaRPr>
          </a:p>
          <a:p>
            <a:pPr marL="0" indent="0">
              <a:buNone/>
            </a:pPr>
            <a:r>
              <a:rPr lang="hr-HR" sz="1200" dirty="0" smtClean="0"/>
              <a:t> </a:t>
            </a:r>
          </a:p>
          <a:p>
            <a:pPr marL="0" indent="0">
              <a:buNone/>
            </a:pPr>
            <a:r>
              <a:rPr lang="hr-HR" sz="1200" dirty="0" smtClean="0"/>
              <a:t>         </a:t>
            </a:r>
            <a:r>
              <a:rPr lang="hr-HR" sz="1200" b="1" dirty="0" smtClean="0">
                <a:solidFill>
                  <a:srgbClr val="0070C0"/>
                </a:solidFill>
              </a:rPr>
              <a:t> 4.2  Stručni skupovi i edukacije </a:t>
            </a:r>
          </a:p>
          <a:p>
            <a:pPr marL="0" indent="0">
              <a:spcAft>
                <a:spcPts val="0"/>
              </a:spcAft>
              <a:buNone/>
            </a:pPr>
            <a:r>
              <a:rPr lang="hr-HR" sz="1200" b="1" dirty="0"/>
              <a:t>Cilj aktivnosti: </a:t>
            </a:r>
            <a:r>
              <a:rPr lang="hr-HR" sz="1200" kern="150" dirty="0">
                <a:latin typeface="Calibri" panose="020F0502020204030204" pitchFamily="34" charset="0"/>
                <a:ea typeface="SimSun" panose="02010600030101010101" pitchFamily="2" charset="-122"/>
                <a:cs typeface="Mangal"/>
              </a:rPr>
              <a:t>Upoznati dionike sa fenomenom turizma kao interkulturalne </a:t>
            </a:r>
            <a:r>
              <a:rPr lang="hr-HR" sz="1200" kern="150" dirty="0" smtClean="0">
                <a:latin typeface="Calibri" panose="020F0502020204030204" pitchFamily="34" charset="0"/>
                <a:ea typeface="SimSun" panose="02010600030101010101" pitchFamily="2" charset="-122"/>
                <a:cs typeface="Mangal"/>
              </a:rPr>
              <a:t>komunikacije; </a:t>
            </a:r>
          </a:p>
          <a:p>
            <a:pPr marL="0" indent="0">
              <a:spcAft>
                <a:spcPts val="0"/>
              </a:spcAft>
              <a:buNone/>
            </a:pPr>
            <a:r>
              <a:rPr lang="hr-HR" sz="1200" kern="150" dirty="0">
                <a:latin typeface="Calibri" panose="020F0502020204030204" pitchFamily="34" charset="0"/>
                <a:ea typeface="SimSun" panose="02010600030101010101" pitchFamily="2" charset="-122"/>
                <a:cs typeface="Mangal"/>
              </a:rPr>
              <a:t> </a:t>
            </a:r>
            <a:r>
              <a:rPr lang="hr-HR" sz="1200" kern="150" dirty="0" smtClean="0">
                <a:latin typeface="Calibri" panose="020F0502020204030204" pitchFamily="34" charset="0"/>
                <a:ea typeface="SimSun" panose="02010600030101010101" pitchFamily="2" charset="-122"/>
                <a:cs typeface="Mangal"/>
              </a:rPr>
              <a:t>                        naglasak na kreativnosti  i inovativnosti te na </a:t>
            </a:r>
            <a:r>
              <a:rPr lang="hr-HR" sz="1200" kern="150" dirty="0">
                <a:latin typeface="Calibri" panose="020F0502020204030204" pitchFamily="34" charset="0"/>
                <a:ea typeface="SimSun" panose="02010600030101010101" pitchFamily="2" charset="-122"/>
                <a:cs typeface="Mangal"/>
              </a:rPr>
              <a:t>razvoju osobnosti i poznavanja </a:t>
            </a:r>
            <a:endParaRPr lang="hr-HR" sz="1200" kern="150" dirty="0" smtClean="0">
              <a:latin typeface="Calibri" panose="020F0502020204030204" pitchFamily="34" charset="0"/>
              <a:ea typeface="SimSun" panose="02010600030101010101" pitchFamily="2" charset="-122"/>
              <a:cs typeface="Mangal"/>
            </a:endParaRPr>
          </a:p>
          <a:p>
            <a:pPr marL="0" indent="0">
              <a:spcAft>
                <a:spcPts val="0"/>
              </a:spcAft>
              <a:buNone/>
            </a:pPr>
            <a:r>
              <a:rPr lang="hr-HR" sz="1200" kern="150" dirty="0">
                <a:latin typeface="Calibri" panose="020F0502020204030204" pitchFamily="34" charset="0"/>
                <a:ea typeface="SimSun" panose="02010600030101010101" pitchFamily="2" charset="-122"/>
                <a:cs typeface="Mangal"/>
              </a:rPr>
              <a:t> </a:t>
            </a:r>
            <a:r>
              <a:rPr lang="hr-HR" sz="1200" kern="150" dirty="0" smtClean="0">
                <a:latin typeface="Calibri" panose="020F0502020204030204" pitchFamily="34" charset="0"/>
                <a:ea typeface="SimSun" panose="02010600030101010101" pitchFamily="2" charset="-122"/>
                <a:cs typeface="Mangal"/>
              </a:rPr>
              <a:t>                        posebnih </a:t>
            </a:r>
            <a:r>
              <a:rPr lang="hr-HR" sz="1200" kern="150" dirty="0">
                <a:latin typeface="Calibri" panose="020F0502020204030204" pitchFamily="34" charset="0"/>
                <a:ea typeface="SimSun" panose="02010600030101010101" pitchFamily="2" charset="-122"/>
                <a:cs typeface="Mangal"/>
              </a:rPr>
              <a:t>oblika turizma</a:t>
            </a:r>
            <a:r>
              <a:rPr lang="hr-HR" sz="1200" kern="150" dirty="0" smtClean="0">
                <a:latin typeface="Calibri" panose="020F0502020204030204" pitchFamily="34" charset="0"/>
                <a:ea typeface="SimSun" panose="02010600030101010101" pitchFamily="2" charset="-122"/>
                <a:cs typeface="Mangal"/>
              </a:rPr>
              <a:t>.</a:t>
            </a:r>
            <a:r>
              <a:rPr lang="hr-HR" sz="1200" kern="150" dirty="0">
                <a:latin typeface="Calibri" panose="020F0502020204030204" pitchFamily="34" charset="0"/>
                <a:ea typeface="SimSun" panose="02010600030101010101" pitchFamily="2" charset="-122"/>
                <a:cs typeface="Mangal"/>
              </a:rPr>
              <a:t> </a:t>
            </a:r>
            <a:endParaRPr lang="hr-HR" sz="1100" kern="150" dirty="0">
              <a:latin typeface="Times New Roman" panose="02020603050405020304" pitchFamily="18" charset="0"/>
              <a:ea typeface="SimSun" panose="02010600030101010101" pitchFamily="2" charset="-122"/>
              <a:cs typeface="Mangal"/>
            </a:endParaRPr>
          </a:p>
          <a:p>
            <a:pPr marL="0" indent="0">
              <a:buNone/>
            </a:pPr>
            <a:r>
              <a:rPr lang="hr-HR" sz="1200" b="1" dirty="0" smtClean="0"/>
              <a:t>Nositelji </a:t>
            </a:r>
            <a:r>
              <a:rPr lang="hr-HR" sz="1200" b="1" dirty="0"/>
              <a:t>aktivnosti i partneri</a:t>
            </a:r>
            <a:r>
              <a:rPr lang="hr-HR" sz="1200" dirty="0" smtClean="0"/>
              <a:t>:  TZ Općine Povljana, TZ </a:t>
            </a:r>
            <a:r>
              <a:rPr lang="hr-HR" sz="1200" dirty="0"/>
              <a:t>grada </a:t>
            </a:r>
            <a:r>
              <a:rPr lang="hr-HR" sz="1200" dirty="0" smtClean="0"/>
              <a:t>Paga, TZŽ</a:t>
            </a:r>
            <a:endParaRPr lang="hr-HR" sz="1200" dirty="0"/>
          </a:p>
          <a:p>
            <a:pPr marL="0" indent="0">
              <a:buNone/>
            </a:pPr>
            <a:r>
              <a:rPr lang="hr-HR" sz="1200" b="1" dirty="0"/>
              <a:t>Iznos potreban za realizaciju aktivnosti: </a:t>
            </a:r>
            <a:r>
              <a:rPr lang="hr-HR" sz="1200" b="1" dirty="0" smtClean="0"/>
              <a:t>       2.000,00 eura</a:t>
            </a:r>
            <a:endParaRPr lang="hr-HR" sz="1200" b="1" dirty="0"/>
          </a:p>
          <a:p>
            <a:pPr marL="0" indent="0">
              <a:buNone/>
            </a:pPr>
            <a:r>
              <a:rPr lang="hr-HR" sz="1200" b="1" dirty="0" smtClean="0"/>
              <a:t>Rok realizacije </a:t>
            </a:r>
            <a:r>
              <a:rPr lang="hr-HR" sz="1200" b="1" dirty="0"/>
              <a:t>aktivnosti</a:t>
            </a:r>
            <a:r>
              <a:rPr lang="hr-HR" sz="1200" dirty="0"/>
              <a:t>:  </a:t>
            </a:r>
            <a:r>
              <a:rPr lang="hr-HR" sz="1200" dirty="0" smtClean="0"/>
              <a:t>cijela 2026 </a:t>
            </a:r>
            <a:r>
              <a:rPr lang="hr-HR" sz="1200" dirty="0"/>
              <a:t>. g</a:t>
            </a:r>
            <a:r>
              <a:rPr lang="hr-HR" sz="1200" dirty="0" smtClean="0"/>
              <a:t>.</a:t>
            </a:r>
            <a:endParaRPr lang="hr-HR" sz="1200" b="1" dirty="0" smtClean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hr-HR" sz="1200" b="1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hr-HR" sz="1200" b="1" dirty="0" smtClean="0">
                <a:solidFill>
                  <a:srgbClr val="0070C0"/>
                </a:solidFill>
              </a:rPr>
              <a:t>            4.3  Koordinacija i nadzor</a:t>
            </a:r>
            <a:endParaRPr lang="hr-HR" sz="1200" b="1" dirty="0">
              <a:solidFill>
                <a:srgbClr val="0070C0"/>
              </a:solidFill>
            </a:endParaRPr>
          </a:p>
          <a:p>
            <a:pPr marL="0" lvl="0" indent="0">
              <a:buNone/>
            </a:pPr>
            <a:r>
              <a:rPr lang="hr-HR" sz="1200" b="1" dirty="0">
                <a:solidFill>
                  <a:prstClr val="black"/>
                </a:solidFill>
                <a:latin typeface="Calibri Light" panose="020F0302020204030204"/>
              </a:rPr>
              <a:t>Iznos potreban za realizaciju aktivnosti:</a:t>
            </a:r>
            <a:r>
              <a:rPr lang="hr-HR" sz="1200" dirty="0">
                <a:solidFill>
                  <a:prstClr val="black"/>
                </a:solidFill>
                <a:latin typeface="Calibri Light" panose="020F0302020204030204"/>
              </a:rPr>
              <a:t>     </a:t>
            </a:r>
            <a:r>
              <a:rPr lang="hr-HR" sz="1200" b="1" dirty="0">
                <a:solidFill>
                  <a:prstClr val="black"/>
                </a:solidFill>
                <a:latin typeface="Calibri Light" panose="020F0302020204030204"/>
              </a:rPr>
              <a:t>0</a:t>
            </a:r>
            <a:r>
              <a:rPr lang="hr-HR" sz="1200" b="1" dirty="0" smtClean="0">
                <a:solidFill>
                  <a:prstClr val="black"/>
                </a:solidFill>
                <a:latin typeface="Calibri Light" panose="020F0302020204030204"/>
              </a:rPr>
              <a:t> eura</a:t>
            </a:r>
          </a:p>
          <a:p>
            <a:pPr marL="0" lvl="0" indent="0">
              <a:buNone/>
            </a:pPr>
            <a:endParaRPr lang="hr-HR" sz="1200" b="1" dirty="0">
              <a:solidFill>
                <a:prstClr val="black"/>
              </a:solidFill>
              <a:latin typeface="Calibri Light" panose="020F0302020204030204"/>
            </a:endParaRPr>
          </a:p>
          <a:p>
            <a:pPr marL="0" lvl="0" indent="0">
              <a:buNone/>
            </a:pPr>
            <a:r>
              <a:rPr lang="hr-HR" sz="1200" b="1" dirty="0">
                <a:solidFill>
                  <a:srgbClr val="0070C0"/>
                </a:solidFill>
                <a:latin typeface="Calibri Light" panose="020F0302020204030204"/>
              </a:rPr>
              <a:t> </a:t>
            </a:r>
            <a:r>
              <a:rPr lang="hr-HR" sz="1200" b="1" dirty="0" smtClean="0">
                <a:solidFill>
                  <a:srgbClr val="0070C0"/>
                </a:solidFill>
                <a:latin typeface="Calibri Light" panose="020F0302020204030204"/>
              </a:rPr>
              <a:t>            4.4</a:t>
            </a:r>
            <a:r>
              <a:rPr lang="hr-HR" sz="1200" b="1" dirty="0">
                <a:solidFill>
                  <a:srgbClr val="0070C0"/>
                </a:solidFill>
                <a:latin typeface="Calibri Light" panose="020F0302020204030204"/>
              </a:rPr>
              <a:t>. Upravljanje kvalitetom u destinaciji</a:t>
            </a:r>
            <a:endParaRPr lang="hr-HR" sz="1200" b="1" dirty="0">
              <a:solidFill>
                <a:prstClr val="black"/>
              </a:solidFill>
              <a:latin typeface="Calibri Light" panose="020F0302020204030204"/>
            </a:endParaRPr>
          </a:p>
          <a:p>
            <a:pPr marL="0" lvl="0" indent="0">
              <a:buNone/>
            </a:pPr>
            <a:r>
              <a:rPr lang="hr-HR" sz="1200" b="1" dirty="0">
                <a:solidFill>
                  <a:prstClr val="black"/>
                </a:solidFill>
                <a:latin typeface="Calibri Light" panose="020F0302020204030204"/>
              </a:rPr>
              <a:t>Cilj aktivnosti: </a:t>
            </a:r>
            <a:r>
              <a:rPr lang="hr-HR" sz="1200" dirty="0">
                <a:solidFill>
                  <a:prstClr val="black"/>
                </a:solidFill>
                <a:latin typeface="Calibri Light" panose="020F0302020204030204"/>
              </a:rPr>
              <a:t>nagrađivanje postignuća u turizmu, podizanje kvalitete turističkih</a:t>
            </a:r>
          </a:p>
          <a:p>
            <a:pPr marL="0" lvl="0" indent="0">
              <a:buNone/>
            </a:pPr>
            <a:r>
              <a:rPr lang="hr-HR" sz="1200" dirty="0">
                <a:solidFill>
                  <a:prstClr val="black"/>
                </a:solidFill>
                <a:latin typeface="Calibri Light" panose="020F0302020204030204"/>
              </a:rPr>
              <a:t>                         proizvoda i destinacije</a:t>
            </a:r>
          </a:p>
          <a:p>
            <a:pPr marL="0" lvl="0" indent="0">
              <a:buNone/>
            </a:pPr>
            <a:r>
              <a:rPr lang="hr-HR" sz="1200" b="1" dirty="0">
                <a:solidFill>
                  <a:prstClr val="black"/>
                </a:solidFill>
                <a:latin typeface="Calibri Light" panose="020F0302020204030204"/>
              </a:rPr>
              <a:t>Nositelji aktivnosti i partneri: </a:t>
            </a:r>
            <a:r>
              <a:rPr lang="hr-HR" sz="1200" dirty="0">
                <a:solidFill>
                  <a:prstClr val="black"/>
                </a:solidFill>
                <a:latin typeface="Calibri Light" panose="020F0302020204030204"/>
              </a:rPr>
              <a:t>TZ Općine Povljana</a:t>
            </a:r>
            <a:endParaRPr lang="hr-HR" sz="1200" b="1" dirty="0">
              <a:solidFill>
                <a:prstClr val="black"/>
              </a:solidFill>
              <a:latin typeface="Calibri Light" panose="020F0302020204030204"/>
            </a:endParaRPr>
          </a:p>
          <a:p>
            <a:pPr marL="0" lvl="0" indent="0">
              <a:buNone/>
            </a:pPr>
            <a:r>
              <a:rPr lang="hr-HR" sz="1200" b="1" dirty="0">
                <a:solidFill>
                  <a:prstClr val="black"/>
                </a:solidFill>
                <a:latin typeface="Calibri Light" panose="020F0302020204030204"/>
              </a:rPr>
              <a:t>Iznos potreban za realizaciju aktivnosti:         1.000,00 eura</a:t>
            </a:r>
          </a:p>
          <a:p>
            <a:pPr marL="0" lvl="0" indent="0">
              <a:buNone/>
            </a:pPr>
            <a:r>
              <a:rPr lang="hr-HR" sz="1200" b="1" dirty="0">
                <a:solidFill>
                  <a:prstClr val="black"/>
                </a:solidFill>
                <a:latin typeface="Calibri Light" panose="020F0302020204030204"/>
              </a:rPr>
              <a:t>Rokovi realizacije aktivnosti:        </a:t>
            </a:r>
            <a:r>
              <a:rPr lang="hr-HR" sz="1200" dirty="0">
                <a:solidFill>
                  <a:prstClr val="black"/>
                </a:solidFill>
                <a:latin typeface="Calibri Light" panose="020F0302020204030204"/>
              </a:rPr>
              <a:t>     2026 . g</a:t>
            </a:r>
            <a:r>
              <a:rPr lang="hr-HR" sz="1200" dirty="0" smtClean="0">
                <a:solidFill>
                  <a:prstClr val="black"/>
                </a:solidFill>
                <a:latin typeface="Calibri Light" panose="020F0302020204030204"/>
              </a:rPr>
              <a:t>.</a:t>
            </a:r>
          </a:p>
          <a:p>
            <a:pPr marL="0" lvl="0" indent="0">
              <a:buNone/>
            </a:pPr>
            <a:endParaRPr lang="hr-HR" sz="1200" dirty="0">
              <a:solidFill>
                <a:prstClr val="black"/>
              </a:solidFill>
              <a:latin typeface="Calibri Light" panose="020F0302020204030204"/>
            </a:endParaRPr>
          </a:p>
          <a:p>
            <a:pPr marL="0" lvl="0" indent="0">
              <a:buNone/>
            </a:pPr>
            <a:r>
              <a:rPr lang="hr-HR" sz="1200" b="1" dirty="0" smtClean="0">
                <a:solidFill>
                  <a:srgbClr val="0070C0"/>
                </a:solidFill>
                <a:latin typeface="Calibri Light" panose="020F0302020204030204"/>
              </a:rPr>
              <a:t>             4.5</a:t>
            </a:r>
            <a:r>
              <a:rPr lang="hr-HR" sz="1200" b="1" dirty="0">
                <a:solidFill>
                  <a:srgbClr val="0070C0"/>
                </a:solidFill>
                <a:latin typeface="Calibri Light" panose="020F0302020204030204"/>
              </a:rPr>
              <a:t>. Poticanje na očuvanje i uređenje okoliša</a:t>
            </a:r>
          </a:p>
          <a:p>
            <a:pPr marL="0" lvl="0" indent="0">
              <a:buNone/>
            </a:pPr>
            <a:r>
              <a:rPr lang="hr-HR" sz="1200" dirty="0">
                <a:solidFill>
                  <a:prstClr val="black"/>
                </a:solidFill>
                <a:latin typeface="Calibri Light" panose="020F0302020204030204"/>
              </a:rPr>
              <a:t>Turistička zajednica Općine Povljana podupire napore Općine s ciljem uređenja turističkih </a:t>
            </a:r>
          </a:p>
          <a:p>
            <a:pPr marL="0" lvl="0" indent="0">
              <a:buNone/>
            </a:pPr>
            <a:r>
              <a:rPr lang="hr-HR" sz="1200" dirty="0">
                <a:solidFill>
                  <a:prstClr val="black"/>
                </a:solidFill>
                <a:latin typeface="Calibri Light" panose="020F0302020204030204"/>
              </a:rPr>
              <a:t>zona podizanjem kvalitete turističkih usluga.</a:t>
            </a:r>
          </a:p>
          <a:p>
            <a:pPr marL="0" lvl="0" indent="0">
              <a:buNone/>
            </a:pPr>
            <a:r>
              <a:rPr lang="hr-HR" sz="1200" dirty="0">
                <a:solidFill>
                  <a:prstClr val="black"/>
                </a:solidFill>
                <a:latin typeface="Calibri Light" panose="020F0302020204030204"/>
              </a:rPr>
              <a:t>U 2025. godini Turistička zajednica Općine Povljana nije sudjelovala u projektu ‘’Hrvatska </a:t>
            </a:r>
          </a:p>
          <a:p>
            <a:pPr marL="0" lvl="0" indent="0">
              <a:buNone/>
            </a:pPr>
            <a:r>
              <a:rPr lang="hr-HR" sz="1200" dirty="0">
                <a:solidFill>
                  <a:prstClr val="black"/>
                </a:solidFill>
                <a:latin typeface="Calibri Light" panose="020F0302020204030204"/>
              </a:rPr>
              <a:t>prirodno tvoja’’ zbog opravdanih razloga. Pokazalo se da je tijekom 2024. i 2025. godine </a:t>
            </a:r>
          </a:p>
          <a:p>
            <a:pPr marL="0" lvl="0" indent="0">
              <a:buNone/>
            </a:pPr>
            <a:r>
              <a:rPr lang="hr-HR" sz="1200" dirty="0">
                <a:solidFill>
                  <a:prstClr val="black"/>
                </a:solidFill>
                <a:latin typeface="Calibri Light" panose="020F0302020204030204"/>
              </a:rPr>
              <a:t>određeni broj stabala posađenih unutar tog projekta, zbog nedovoljnog navodnjavanja u </a:t>
            </a:r>
          </a:p>
          <a:p>
            <a:pPr marL="0" lvl="0" indent="0">
              <a:buNone/>
            </a:pPr>
            <a:r>
              <a:rPr lang="hr-HR" sz="1200" dirty="0">
                <a:solidFill>
                  <a:prstClr val="black"/>
                </a:solidFill>
                <a:latin typeface="Calibri Light" panose="020F0302020204030204"/>
              </a:rPr>
              <a:t>glavnoj sezoni, nije primio. To je bio razlog da se, dok se ne stvore uvjeti, ne sudjeluje u </a:t>
            </a:r>
          </a:p>
          <a:p>
            <a:pPr marL="0" lvl="0" indent="0">
              <a:buNone/>
            </a:pPr>
            <a:r>
              <a:rPr lang="hr-HR" sz="1200" dirty="0" smtClean="0">
                <a:solidFill>
                  <a:prstClr val="black"/>
                </a:solidFill>
                <a:latin typeface="Calibri Light" panose="020F0302020204030204"/>
              </a:rPr>
              <a:t>Projektu. </a:t>
            </a:r>
            <a:endParaRPr lang="hr-HR" sz="1200" dirty="0">
              <a:solidFill>
                <a:prstClr val="black"/>
              </a:solidFill>
              <a:latin typeface="Calibri Light" panose="020F0302020204030204"/>
            </a:endParaRPr>
          </a:p>
          <a:p>
            <a:pPr marL="0" lvl="0" indent="0">
              <a:buNone/>
            </a:pPr>
            <a:endParaRPr lang="hr-HR" sz="1200" b="1" dirty="0">
              <a:solidFill>
                <a:prstClr val="black"/>
              </a:solidFill>
              <a:latin typeface="Calibri Light" panose="020F0302020204030204"/>
            </a:endParaRPr>
          </a:p>
          <a:p>
            <a:pPr marL="0" indent="0">
              <a:buNone/>
            </a:pPr>
            <a:endParaRPr lang="hr-HR" sz="12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374945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1488" y="602672"/>
            <a:ext cx="5915025" cy="3797243"/>
          </a:xfrm>
        </p:spPr>
        <p:txBody>
          <a:bodyPr>
            <a:normAutofit fontScale="92500" lnSpcReduction="10000"/>
          </a:bodyPr>
          <a:lstStyle/>
          <a:p>
            <a:pPr marL="0" lvl="0" indent="0">
              <a:buNone/>
            </a:pPr>
            <a:r>
              <a:rPr lang="hr-HR" sz="1300" dirty="0" smtClean="0">
                <a:latin typeface="+mj-lt"/>
              </a:rPr>
              <a:t> </a:t>
            </a:r>
            <a:r>
              <a:rPr lang="hr-HR" sz="1300" dirty="0" smtClean="0">
                <a:solidFill>
                  <a:prstClr val="black"/>
                </a:solidFill>
                <a:latin typeface="+mj-lt"/>
              </a:rPr>
              <a:t>Plan </a:t>
            </a:r>
            <a:r>
              <a:rPr lang="hr-HR" sz="1300" dirty="0">
                <a:solidFill>
                  <a:prstClr val="black"/>
                </a:solidFill>
                <a:latin typeface="+mj-lt"/>
              </a:rPr>
              <a:t>je da nadomjestimo aktivnost nabavkom opreme koja je trenutno potrebna na </a:t>
            </a:r>
            <a:r>
              <a:rPr lang="hr-HR" sz="1300" dirty="0" smtClean="0">
                <a:solidFill>
                  <a:prstClr val="black"/>
                </a:solidFill>
                <a:latin typeface="+mj-lt"/>
              </a:rPr>
              <a:t>javnim</a:t>
            </a:r>
          </a:p>
          <a:p>
            <a:pPr marL="0" lvl="0" indent="0">
              <a:buNone/>
            </a:pPr>
            <a:r>
              <a:rPr lang="hr-HR" sz="1300" dirty="0" smtClean="0">
                <a:solidFill>
                  <a:prstClr val="black"/>
                </a:solidFill>
                <a:latin typeface="+mj-lt"/>
              </a:rPr>
              <a:t>  </a:t>
            </a:r>
            <a:r>
              <a:rPr lang="hr-HR" sz="1300" dirty="0">
                <a:solidFill>
                  <a:prstClr val="black"/>
                </a:solidFill>
                <a:latin typeface="+mj-lt"/>
              </a:rPr>
              <a:t>površinama a doprinijeti će boljem očuvanju okoliša:</a:t>
            </a:r>
          </a:p>
          <a:p>
            <a:pPr marL="228600" lvl="0" indent="-228600">
              <a:buFont typeface="Arial" panose="020B0604020202020204" pitchFamily="34" charset="0"/>
              <a:buAutoNum type="arabicPeriod"/>
            </a:pPr>
            <a:r>
              <a:rPr lang="hr-HR" sz="1300" dirty="0">
                <a:solidFill>
                  <a:prstClr val="black"/>
                </a:solidFill>
                <a:latin typeface="+mj-lt"/>
              </a:rPr>
              <a:t>EKO KONTEJNER za staro ulje kapaciteta 500 litara</a:t>
            </a:r>
          </a:p>
          <a:p>
            <a:pPr marL="228600" lvl="0" indent="-228600">
              <a:buFont typeface="Arial" panose="020B0604020202020204" pitchFamily="34" charset="0"/>
              <a:buAutoNum type="arabicPeriod"/>
            </a:pPr>
            <a:r>
              <a:rPr lang="hr-HR" sz="1300" dirty="0">
                <a:solidFill>
                  <a:prstClr val="black"/>
                </a:solidFill>
                <a:latin typeface="+mj-lt"/>
              </a:rPr>
              <a:t>DRŽAČ ZA BICIKLE 2 komada </a:t>
            </a:r>
          </a:p>
          <a:p>
            <a:pPr marL="0" indent="0">
              <a:buNone/>
            </a:pPr>
            <a:r>
              <a:rPr lang="hr-HR" sz="1300" dirty="0" smtClean="0">
                <a:latin typeface="+mj-lt"/>
              </a:rPr>
              <a:t> TZ Općine i Općina Povljana svakako moraju značajno pridonijeti boljem i ugodnijem boravku </a:t>
            </a:r>
          </a:p>
          <a:p>
            <a:pPr marL="0" indent="0">
              <a:buNone/>
            </a:pPr>
            <a:r>
              <a:rPr lang="hr-HR" sz="1300" dirty="0" smtClean="0">
                <a:latin typeface="+mj-lt"/>
              </a:rPr>
              <a:t>turista i posjetitelja te zadovoljstvu stanovništva. Jedan od zajedničkih ciljeva je uređenje plaža</a:t>
            </a:r>
          </a:p>
          <a:p>
            <a:pPr marL="0" indent="0">
              <a:buNone/>
            </a:pPr>
            <a:r>
              <a:rPr lang="hr-HR" sz="1300" dirty="0" smtClean="0">
                <a:latin typeface="+mj-lt"/>
              </a:rPr>
              <a:t> tj. dohranjivanje plaža osobito onih koje su jako izložene južnim i jugozapadnim vjetrovima. </a:t>
            </a:r>
          </a:p>
          <a:p>
            <a:pPr marL="0" indent="0">
              <a:buNone/>
            </a:pPr>
            <a:r>
              <a:rPr lang="hr-HR" sz="1300" dirty="0" smtClean="0">
                <a:latin typeface="+mj-lt"/>
              </a:rPr>
              <a:t>Također čišćenje podmorja u luci je jedan od ciljeva koje ćemo napraviti.</a:t>
            </a:r>
          </a:p>
          <a:p>
            <a:pPr marL="0" indent="0">
              <a:buNone/>
            </a:pPr>
            <a:r>
              <a:rPr lang="hr-HR" sz="1300" dirty="0" smtClean="0">
                <a:latin typeface="+mj-lt"/>
              </a:rPr>
              <a:t>Osim toga, TZ Općine Povljana financira 6 postupaka ANALIZE MORA na lokaciji Rastavac (uz</a:t>
            </a:r>
          </a:p>
          <a:p>
            <a:pPr marL="0" indent="0">
              <a:buNone/>
            </a:pPr>
            <a:r>
              <a:rPr lang="hr-HR" sz="1300" dirty="0" smtClean="0">
                <a:latin typeface="+mj-lt"/>
              </a:rPr>
              <a:t> to što Zadarska županija financira analizu na plažama Mali Dubrovnik i Perilo). Ispitivanje </a:t>
            </a:r>
          </a:p>
          <a:p>
            <a:pPr marL="0" indent="0">
              <a:buNone/>
            </a:pPr>
            <a:r>
              <a:rPr lang="hr-HR" sz="1300" dirty="0" smtClean="0">
                <a:latin typeface="+mj-lt"/>
              </a:rPr>
              <a:t>mora se radi u periodu 15.lipnja do 15. rujna.  </a:t>
            </a:r>
            <a:endParaRPr lang="hr-HR" sz="1300" dirty="0">
              <a:latin typeface="+mj-lt"/>
            </a:endParaRPr>
          </a:p>
          <a:p>
            <a:pPr marL="0" indent="0">
              <a:buNone/>
            </a:pPr>
            <a:r>
              <a:rPr lang="hr-HR" sz="1300" b="1" dirty="0">
                <a:latin typeface="+mj-lt"/>
              </a:rPr>
              <a:t>Cilj aktivnosti</a:t>
            </a:r>
            <a:r>
              <a:rPr lang="hr-HR" sz="1300" dirty="0">
                <a:latin typeface="+mj-lt"/>
              </a:rPr>
              <a:t>: poboljšanje uvjeta boravka turista</a:t>
            </a:r>
          </a:p>
          <a:p>
            <a:pPr marL="0" indent="0">
              <a:buNone/>
            </a:pPr>
            <a:r>
              <a:rPr lang="hr-HR" sz="1300" b="1" dirty="0">
                <a:latin typeface="+mj-lt"/>
              </a:rPr>
              <a:t>Nositelji aktivnosti i partneri</a:t>
            </a:r>
            <a:r>
              <a:rPr lang="hr-HR" sz="1300" dirty="0">
                <a:latin typeface="+mj-lt"/>
              </a:rPr>
              <a:t>: </a:t>
            </a:r>
            <a:r>
              <a:rPr lang="hr-HR" sz="1300" dirty="0" smtClean="0">
                <a:latin typeface="+mj-lt"/>
              </a:rPr>
              <a:t>TZ Općine Povljana, Općina Povljana, Zavod za javno zdravstvo</a:t>
            </a:r>
            <a:endParaRPr lang="hr-HR" sz="1300" dirty="0">
              <a:latin typeface="+mj-lt"/>
            </a:endParaRPr>
          </a:p>
          <a:p>
            <a:pPr marL="0" indent="0">
              <a:buNone/>
            </a:pPr>
            <a:r>
              <a:rPr lang="hr-HR" sz="1300" b="1" dirty="0">
                <a:latin typeface="+mj-lt"/>
              </a:rPr>
              <a:t>Iznos potreban za realizaciju aktivnosti</a:t>
            </a:r>
            <a:r>
              <a:rPr lang="hr-HR" sz="1300" dirty="0">
                <a:latin typeface="+mj-lt"/>
              </a:rPr>
              <a:t>: </a:t>
            </a:r>
            <a:r>
              <a:rPr lang="hr-HR" sz="1300" dirty="0" smtClean="0">
                <a:latin typeface="+mj-lt"/>
              </a:rPr>
              <a:t>       </a:t>
            </a:r>
            <a:r>
              <a:rPr lang="hr-HR" sz="1300" b="1" dirty="0" smtClean="0">
                <a:latin typeface="+mj-lt"/>
              </a:rPr>
              <a:t>4.900,00 eura</a:t>
            </a:r>
            <a:endParaRPr lang="hr-HR" sz="1300" b="1" dirty="0">
              <a:latin typeface="+mj-lt"/>
            </a:endParaRPr>
          </a:p>
          <a:p>
            <a:pPr marL="0" indent="0">
              <a:buNone/>
            </a:pPr>
            <a:r>
              <a:rPr lang="hr-HR" sz="1300" b="1" dirty="0" smtClean="0">
                <a:latin typeface="+mj-lt"/>
              </a:rPr>
              <a:t>Rok </a:t>
            </a:r>
            <a:r>
              <a:rPr lang="hr-HR" sz="1300" b="1" dirty="0">
                <a:latin typeface="+mj-lt"/>
              </a:rPr>
              <a:t>realizacije aktivnosti</a:t>
            </a:r>
            <a:r>
              <a:rPr lang="hr-HR" sz="1300" dirty="0">
                <a:latin typeface="+mj-lt"/>
              </a:rPr>
              <a:t>: </a:t>
            </a:r>
            <a:r>
              <a:rPr lang="hr-HR" sz="1300" dirty="0" smtClean="0">
                <a:latin typeface="+mj-lt"/>
              </a:rPr>
              <a:t>cijela 2026 </a:t>
            </a:r>
            <a:r>
              <a:rPr lang="hr-HR" sz="1300" dirty="0">
                <a:latin typeface="+mj-lt"/>
              </a:rPr>
              <a:t>. g</a:t>
            </a:r>
            <a:r>
              <a:rPr lang="hr-HR" sz="1300" dirty="0" smtClean="0">
                <a:latin typeface="+mj-lt"/>
              </a:rPr>
              <a:t>.</a:t>
            </a:r>
          </a:p>
          <a:p>
            <a:pPr marL="0" indent="0">
              <a:buNone/>
            </a:pPr>
            <a:endParaRPr lang="hr-HR" sz="1200" dirty="0">
              <a:latin typeface="+mj-lt"/>
            </a:endParaRPr>
          </a:p>
          <a:p>
            <a:pPr marL="0" lvl="0" indent="0">
              <a:buNone/>
            </a:pPr>
            <a:endParaRPr lang="hr-HR" sz="1200" dirty="0">
              <a:solidFill>
                <a:prstClr val="black"/>
              </a:solidFill>
              <a:latin typeface="Calibri Light" panose="020F0302020204030204"/>
            </a:endParaRPr>
          </a:p>
          <a:p>
            <a:pPr marL="0" indent="0">
              <a:buNone/>
            </a:pPr>
            <a:endParaRPr lang="hr-HR" sz="1200" dirty="0" smtClean="0">
              <a:latin typeface="+mj-lt"/>
            </a:endParaRPr>
          </a:p>
          <a:p>
            <a:pPr marL="0" indent="0">
              <a:buNone/>
            </a:pPr>
            <a:endParaRPr lang="hr-HR" sz="1200" dirty="0">
              <a:latin typeface="+mj-lt"/>
            </a:endParaRPr>
          </a:p>
          <a:p>
            <a:pPr marL="0" indent="0">
              <a:buNone/>
            </a:pPr>
            <a:endParaRPr lang="hr-HR" sz="1200" dirty="0" smtClean="0">
              <a:latin typeface="+mj-lt"/>
            </a:endParaRPr>
          </a:p>
          <a:p>
            <a:pPr marL="0" indent="0">
              <a:buNone/>
            </a:pPr>
            <a:endParaRPr lang="hr-HR" sz="1200" dirty="0">
              <a:latin typeface="+mj-lt"/>
            </a:endParaRPr>
          </a:p>
          <a:p>
            <a:pPr marL="0" indent="0">
              <a:buNone/>
            </a:pPr>
            <a:endParaRPr lang="hr-HR" sz="1200" dirty="0" smtClean="0">
              <a:latin typeface="+mj-lt"/>
            </a:endParaRPr>
          </a:p>
          <a:p>
            <a:pPr marL="0" indent="0">
              <a:buNone/>
            </a:pPr>
            <a:endParaRPr lang="hr-HR" sz="1200" dirty="0">
              <a:latin typeface="+mj-lt"/>
            </a:endParaRPr>
          </a:p>
        </p:txBody>
      </p:sp>
      <p:sp>
        <p:nvSpPr>
          <p:cNvPr id="2" name="TextBox 1"/>
          <p:cNvSpPr txBox="1"/>
          <p:nvPr/>
        </p:nvSpPr>
        <p:spPr>
          <a:xfrm flipH="1">
            <a:off x="471486" y="4685901"/>
            <a:ext cx="3341977" cy="276999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hr-HR" sz="1200" b="1" dirty="0" smtClean="0"/>
              <a:t>5.  ČLANSTVO U STRUKOVNIM ORGANIZACIJAMA</a:t>
            </a:r>
            <a:endParaRPr lang="hr-HR" sz="12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471486" y="5244859"/>
            <a:ext cx="591502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1200" b="1" dirty="0" smtClean="0">
                <a:latin typeface="+mj-lt"/>
              </a:rPr>
              <a:t>Iznos </a:t>
            </a:r>
            <a:r>
              <a:rPr lang="hr-HR" sz="1200" b="1" dirty="0">
                <a:latin typeface="+mj-lt"/>
              </a:rPr>
              <a:t>potreban za realizaciju aktivnosti: </a:t>
            </a:r>
            <a:r>
              <a:rPr lang="hr-HR" sz="1200" b="1" dirty="0" smtClean="0">
                <a:latin typeface="+mj-lt"/>
              </a:rPr>
              <a:t>           0 eura</a:t>
            </a:r>
            <a:endParaRPr lang="hr-HR" sz="1200" b="1" dirty="0">
              <a:latin typeface="+mj-lt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71486" y="5807843"/>
            <a:ext cx="2198978" cy="276999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hr-HR" sz="1200" b="1" dirty="0" smtClean="0"/>
              <a:t>6. ADMINISTRATIVNI POSLOVI</a:t>
            </a:r>
            <a:endParaRPr lang="hr-HR" sz="12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471486" y="6312574"/>
            <a:ext cx="591502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0"/>
              </a:spcAft>
            </a:pPr>
            <a:r>
              <a:rPr lang="hr-HR" sz="1200" kern="150" dirty="0">
                <a:latin typeface="+mj-lt"/>
                <a:ea typeface="SimSun" panose="02010600030101010101" pitchFamily="2" charset="-122"/>
                <a:cs typeface="Mangal"/>
              </a:rPr>
              <a:t>Članak 37. Statuta Turističke zajednice Povljana definira koje su aktivnosti Zajednice kroz cijelu godinu: </a:t>
            </a:r>
          </a:p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Char char="-"/>
            </a:pPr>
            <a:r>
              <a:rPr lang="hr-HR" sz="1200" kern="150" dirty="0">
                <a:latin typeface="+mj-lt"/>
                <a:ea typeface="SimSun" panose="02010600030101010101" pitchFamily="2" charset="-122"/>
                <a:cs typeface="Mangal"/>
              </a:rPr>
              <a:t>provođenje zadatka utvrđenih Programom rada Zajednice,</a:t>
            </a:r>
            <a:endParaRPr lang="hr-HR" sz="1200" kern="150" dirty="0">
              <a:latin typeface="+mj-lt"/>
              <a:ea typeface="SimSun" panose="02010600030101010101" pitchFamily="2" charset="-122"/>
              <a:cs typeface="Calibri" panose="020F0502020204030204" pitchFamily="34" charset="0"/>
            </a:endParaRPr>
          </a:p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Char char="-"/>
            </a:pPr>
            <a:r>
              <a:rPr lang="hr-HR" sz="1200" kern="150" dirty="0">
                <a:latin typeface="+mj-lt"/>
                <a:ea typeface="SimSun" panose="02010600030101010101" pitchFamily="2" charset="-122"/>
                <a:cs typeface="Mangal"/>
              </a:rPr>
              <a:t>obavljanje stručnih i administrativnih poslova u svezi pripremanja sjednica tijela Zajednice,</a:t>
            </a:r>
            <a:endParaRPr lang="hr-HR" sz="1200" kern="150" dirty="0">
              <a:latin typeface="+mj-lt"/>
              <a:ea typeface="SimSun" panose="02010600030101010101" pitchFamily="2" charset="-122"/>
              <a:cs typeface="Calibri" panose="020F0502020204030204" pitchFamily="34" charset="0"/>
            </a:endParaRPr>
          </a:p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Char char="-"/>
            </a:pPr>
            <a:r>
              <a:rPr lang="hr-HR" sz="1200" kern="150" dirty="0">
                <a:latin typeface="+mj-lt"/>
                <a:ea typeface="SimSun" panose="02010600030101010101" pitchFamily="2" charset="-122"/>
                <a:cs typeface="Mangal"/>
              </a:rPr>
              <a:t>obavljanje stručnih i administrativnih poslova u svezi s izradom i izvršavanjem akata tijela Zajednice,</a:t>
            </a:r>
            <a:endParaRPr lang="hr-HR" sz="1200" kern="150" dirty="0">
              <a:latin typeface="+mj-lt"/>
              <a:ea typeface="SimSun" panose="02010600030101010101" pitchFamily="2" charset="-122"/>
              <a:cs typeface="Calibri" panose="020F0502020204030204" pitchFamily="34" charset="0"/>
            </a:endParaRPr>
          </a:p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Char char="-"/>
            </a:pPr>
            <a:r>
              <a:rPr lang="hr-HR" sz="1200" kern="150" dirty="0">
                <a:latin typeface="+mj-lt"/>
                <a:ea typeface="SimSun" panose="02010600030101010101" pitchFamily="2" charset="-122"/>
                <a:cs typeface="Mangal"/>
              </a:rPr>
              <a:t>obavljanje pravnih, financijskih i knjigovodstvenih poslova, kadrovskih i općih poslova, vođenje evidencija i statističkih podatka utvrđenih propisima i aktima Zajednice,</a:t>
            </a:r>
            <a:endParaRPr lang="hr-HR" sz="1200" kern="150" dirty="0">
              <a:latin typeface="+mj-lt"/>
              <a:ea typeface="SimSun" panose="02010600030101010101" pitchFamily="2" charset="-122"/>
              <a:cs typeface="Calibri" panose="020F0502020204030204" pitchFamily="34" charset="0"/>
            </a:endParaRPr>
          </a:p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Char char="-"/>
            </a:pPr>
            <a:r>
              <a:rPr lang="hr-HR" sz="1200" kern="150" dirty="0">
                <a:latin typeface="+mj-lt"/>
                <a:ea typeface="SimSun" panose="02010600030101010101" pitchFamily="2" charset="-122"/>
                <a:cs typeface="Mangal"/>
              </a:rPr>
              <a:t>izradu analiza, informacija i drugih materijale za potrebe tijela Zajednice</a:t>
            </a:r>
            <a:r>
              <a:rPr lang="hr-HR" sz="1200" kern="150" dirty="0" smtClean="0">
                <a:latin typeface="+mj-lt"/>
                <a:ea typeface="SimSun" panose="02010600030101010101" pitchFamily="2" charset="-122"/>
                <a:cs typeface="Mangal"/>
              </a:rPr>
              <a:t>.</a:t>
            </a:r>
            <a:endParaRPr lang="hr-HR" sz="1200" kern="150" dirty="0">
              <a:latin typeface="+mj-lt"/>
              <a:ea typeface="SimSun" panose="02010600030101010101" pitchFamily="2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683194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1488" y="519544"/>
            <a:ext cx="5915025" cy="7897091"/>
          </a:xfrm>
        </p:spPr>
        <p:txBody>
          <a:bodyPr>
            <a:normAutofit/>
          </a:bodyPr>
          <a:lstStyle/>
          <a:p>
            <a:pPr marL="0" lvl="0" indent="0" defTabSz="457200">
              <a:lnSpc>
                <a:spcPct val="100000"/>
              </a:lnSpc>
              <a:spcBef>
                <a:spcPts val="0"/>
              </a:spcBef>
              <a:buNone/>
            </a:pPr>
            <a:r>
              <a:rPr lang="hr-HR" sz="1200" b="1" dirty="0">
                <a:solidFill>
                  <a:prstClr val="black"/>
                </a:solidFill>
                <a:latin typeface="Calibri Light" panose="020F0302020204030204"/>
              </a:rPr>
              <a:t>Cilj aktivnost</a:t>
            </a:r>
            <a:r>
              <a:rPr lang="hr-HR" sz="1200" dirty="0">
                <a:solidFill>
                  <a:prstClr val="black"/>
                </a:solidFill>
                <a:latin typeface="Calibri Light" panose="020F0302020204030204"/>
              </a:rPr>
              <a:t>i: </a:t>
            </a:r>
            <a:r>
              <a:rPr lang="hr-HR" sz="1200" dirty="0" smtClean="0">
                <a:solidFill>
                  <a:prstClr val="black"/>
                </a:solidFill>
                <a:latin typeface="Calibri Light" panose="020F0302020204030204"/>
              </a:rPr>
              <a:t>izvršavanje zadaća Zajednice definiranih </a:t>
            </a:r>
            <a:r>
              <a:rPr lang="hr-HR" sz="1200" dirty="0" smtClean="0">
                <a:solidFill>
                  <a:prstClr val="black"/>
                </a:solidFill>
                <a:latin typeface="Calibri Light" panose="020F0302020204030204"/>
              </a:rPr>
              <a:t>Zakonom</a:t>
            </a:r>
          </a:p>
          <a:p>
            <a:pPr marL="0" lvl="0" indent="0" defTabSz="457200">
              <a:lnSpc>
                <a:spcPct val="100000"/>
              </a:lnSpc>
              <a:spcBef>
                <a:spcPts val="0"/>
              </a:spcBef>
              <a:buNone/>
            </a:pPr>
            <a:endParaRPr lang="hr-HR" sz="1200" dirty="0">
              <a:solidFill>
                <a:prstClr val="black"/>
              </a:solidFill>
              <a:latin typeface="Calibri Light" panose="020F0302020204030204"/>
            </a:endParaRPr>
          </a:p>
          <a:p>
            <a:pPr marL="0" lvl="0" indent="0" defTabSz="457200">
              <a:lnSpc>
                <a:spcPct val="100000"/>
              </a:lnSpc>
              <a:spcBef>
                <a:spcPts val="0"/>
              </a:spcBef>
              <a:buNone/>
            </a:pPr>
            <a:r>
              <a:rPr lang="hr-HR" sz="1200" b="1" dirty="0">
                <a:solidFill>
                  <a:prstClr val="black"/>
                </a:solidFill>
                <a:latin typeface="Calibri Light" panose="020F0302020204030204"/>
              </a:rPr>
              <a:t>Nositelji aktivnosti i partneri</a:t>
            </a:r>
            <a:r>
              <a:rPr lang="hr-HR" sz="1200" dirty="0">
                <a:solidFill>
                  <a:prstClr val="black"/>
                </a:solidFill>
                <a:latin typeface="Calibri Light" panose="020F0302020204030204"/>
              </a:rPr>
              <a:t>: TZ </a:t>
            </a:r>
            <a:r>
              <a:rPr lang="hr-HR" sz="1200" dirty="0" smtClean="0">
                <a:solidFill>
                  <a:prstClr val="black"/>
                </a:solidFill>
                <a:latin typeface="Calibri Light" panose="020F0302020204030204"/>
              </a:rPr>
              <a:t>Općine </a:t>
            </a:r>
            <a:r>
              <a:rPr lang="hr-HR" sz="1200" dirty="0" smtClean="0">
                <a:solidFill>
                  <a:prstClr val="black"/>
                </a:solidFill>
                <a:latin typeface="Calibri Light" panose="020F0302020204030204"/>
              </a:rPr>
              <a:t>Povljana</a:t>
            </a:r>
          </a:p>
          <a:p>
            <a:pPr marL="0" lvl="0" indent="0" defTabSz="457200">
              <a:lnSpc>
                <a:spcPct val="100000"/>
              </a:lnSpc>
              <a:spcBef>
                <a:spcPts val="0"/>
              </a:spcBef>
              <a:buNone/>
            </a:pPr>
            <a:endParaRPr lang="hr-HR" sz="1200" dirty="0">
              <a:solidFill>
                <a:prstClr val="black"/>
              </a:solidFill>
              <a:latin typeface="Calibri Light" panose="020F0302020204030204"/>
            </a:endParaRPr>
          </a:p>
          <a:p>
            <a:pPr marL="0" lvl="0" indent="0" defTabSz="457200">
              <a:lnSpc>
                <a:spcPct val="100000"/>
              </a:lnSpc>
              <a:spcBef>
                <a:spcPts val="0"/>
              </a:spcBef>
              <a:buNone/>
            </a:pPr>
            <a:r>
              <a:rPr lang="hr-HR" sz="1200" b="1" dirty="0">
                <a:solidFill>
                  <a:prstClr val="black"/>
                </a:solidFill>
                <a:latin typeface="Calibri Light" panose="020F0302020204030204"/>
              </a:rPr>
              <a:t>Iznos potreban za realizaciju aktivnosti</a:t>
            </a:r>
            <a:r>
              <a:rPr lang="hr-HR" sz="1200" b="1" dirty="0" smtClean="0">
                <a:solidFill>
                  <a:prstClr val="black"/>
                </a:solidFill>
                <a:latin typeface="Calibri Light" panose="020F0302020204030204"/>
              </a:rPr>
              <a:t>:          35.000,00 </a:t>
            </a:r>
            <a:r>
              <a:rPr lang="hr-HR" sz="1200" b="1" dirty="0" smtClean="0">
                <a:solidFill>
                  <a:prstClr val="black"/>
                </a:solidFill>
                <a:latin typeface="Calibri Light" panose="020F0302020204030204"/>
              </a:rPr>
              <a:t>eura</a:t>
            </a:r>
          </a:p>
          <a:p>
            <a:pPr marL="0" lvl="0" indent="0" defTabSz="457200">
              <a:lnSpc>
                <a:spcPct val="100000"/>
              </a:lnSpc>
              <a:spcBef>
                <a:spcPts val="0"/>
              </a:spcBef>
              <a:buNone/>
            </a:pPr>
            <a:endParaRPr lang="hr-HR" sz="1200" b="1" dirty="0">
              <a:solidFill>
                <a:prstClr val="black"/>
              </a:solidFill>
              <a:latin typeface="Calibri Light" panose="020F0302020204030204"/>
            </a:endParaRPr>
          </a:p>
          <a:p>
            <a:pPr marL="0" lvl="0" indent="0" defTabSz="457200">
              <a:lnSpc>
                <a:spcPct val="100000"/>
              </a:lnSpc>
              <a:spcBef>
                <a:spcPts val="0"/>
              </a:spcBef>
              <a:buNone/>
            </a:pPr>
            <a:r>
              <a:rPr lang="hr-HR" sz="1200" b="1" dirty="0">
                <a:solidFill>
                  <a:prstClr val="black"/>
                </a:solidFill>
                <a:latin typeface="Calibri Light" panose="020F0302020204030204"/>
              </a:rPr>
              <a:t>Rokovi realizacije aktivnosti</a:t>
            </a:r>
            <a:r>
              <a:rPr lang="hr-HR" sz="1200" dirty="0">
                <a:solidFill>
                  <a:prstClr val="black"/>
                </a:solidFill>
                <a:latin typeface="Calibri Light" panose="020F0302020204030204"/>
              </a:rPr>
              <a:t>: cijela </a:t>
            </a:r>
            <a:r>
              <a:rPr lang="hr-HR" sz="1200" dirty="0" smtClean="0">
                <a:solidFill>
                  <a:prstClr val="black"/>
                </a:solidFill>
                <a:latin typeface="Calibri Light" panose="020F0302020204030204"/>
              </a:rPr>
              <a:t>2026 </a:t>
            </a:r>
            <a:r>
              <a:rPr lang="hr-HR" sz="1200" dirty="0">
                <a:solidFill>
                  <a:prstClr val="black"/>
                </a:solidFill>
                <a:latin typeface="Calibri Light" panose="020F0302020204030204"/>
              </a:rPr>
              <a:t>. g.</a:t>
            </a:r>
          </a:p>
          <a:p>
            <a:endParaRPr lang="hr-HR" sz="1200" dirty="0" smtClean="0"/>
          </a:p>
          <a:p>
            <a:pPr marL="0" indent="0">
              <a:buNone/>
            </a:pPr>
            <a:r>
              <a:rPr lang="hr-HR" sz="1200" dirty="0"/>
              <a:t> </a:t>
            </a:r>
            <a:r>
              <a:rPr lang="hr-HR" sz="1200" dirty="0" smtClean="0"/>
              <a:t>                       </a:t>
            </a:r>
            <a:r>
              <a:rPr lang="hr-HR" sz="1200" b="1" dirty="0" smtClean="0">
                <a:solidFill>
                  <a:srgbClr val="0070C0"/>
                </a:solidFill>
              </a:rPr>
              <a:t>6.1</a:t>
            </a:r>
            <a:r>
              <a:rPr lang="hr-HR" sz="1200" b="1" dirty="0">
                <a:solidFill>
                  <a:srgbClr val="0070C0"/>
                </a:solidFill>
              </a:rPr>
              <a:t>. Plaće zaposlenika lokalne turističke zajednice osim plaća informatora u </a:t>
            </a:r>
          </a:p>
          <a:p>
            <a:pPr marL="0" indent="0">
              <a:buNone/>
            </a:pPr>
            <a:r>
              <a:rPr lang="hr-HR" sz="1200" b="1" dirty="0">
                <a:solidFill>
                  <a:srgbClr val="0070C0"/>
                </a:solidFill>
              </a:rPr>
              <a:t>                 </a:t>
            </a:r>
            <a:r>
              <a:rPr lang="hr-HR" sz="1200" b="1" dirty="0" smtClean="0">
                <a:solidFill>
                  <a:srgbClr val="0070C0"/>
                </a:solidFill>
              </a:rPr>
              <a:t>                  </a:t>
            </a:r>
            <a:r>
              <a:rPr lang="hr-HR" sz="1200" b="1" dirty="0">
                <a:solidFill>
                  <a:srgbClr val="0070C0"/>
                </a:solidFill>
              </a:rPr>
              <a:t>turističko-informativnim </a:t>
            </a:r>
            <a:r>
              <a:rPr lang="hr-HR" sz="1200" b="1" dirty="0" smtClean="0">
                <a:solidFill>
                  <a:srgbClr val="0070C0"/>
                </a:solidFill>
              </a:rPr>
              <a:t>centrima</a:t>
            </a:r>
            <a:endParaRPr lang="hr-HR" sz="1200" dirty="0" smtClean="0"/>
          </a:p>
          <a:p>
            <a:pPr marL="0" indent="0">
              <a:buNone/>
            </a:pPr>
            <a:r>
              <a:rPr lang="hr-HR" sz="1200" dirty="0" smtClean="0">
                <a:latin typeface="+mj-lt"/>
              </a:rPr>
              <a:t>Rashodi </a:t>
            </a:r>
            <a:r>
              <a:rPr lang="hr-HR" sz="1200" dirty="0">
                <a:latin typeface="+mj-lt"/>
              </a:rPr>
              <a:t>za zaposlenike odnose se na troškove </a:t>
            </a:r>
            <a:r>
              <a:rPr lang="hr-HR" sz="1200" dirty="0" smtClean="0">
                <a:latin typeface="+mj-lt"/>
              </a:rPr>
              <a:t>primanja </a:t>
            </a:r>
            <a:r>
              <a:rPr lang="hr-HR" sz="1200" dirty="0">
                <a:latin typeface="+mj-lt"/>
              </a:rPr>
              <a:t>zaposlenika TZ </a:t>
            </a:r>
            <a:r>
              <a:rPr lang="hr-HR" sz="1200" dirty="0" smtClean="0">
                <a:latin typeface="+mj-lt"/>
              </a:rPr>
              <a:t>Općine Povljana</a:t>
            </a:r>
            <a:endParaRPr lang="hr-HR" sz="1200" dirty="0">
              <a:latin typeface="+mj-lt"/>
            </a:endParaRPr>
          </a:p>
          <a:p>
            <a:pPr marL="0" indent="0">
              <a:buNone/>
            </a:pPr>
            <a:r>
              <a:rPr lang="hr-HR" sz="1200" dirty="0" smtClean="0">
                <a:latin typeface="+mj-lt"/>
              </a:rPr>
              <a:t>Navedena </a:t>
            </a:r>
            <a:r>
              <a:rPr lang="hr-HR" sz="1200" dirty="0">
                <a:latin typeface="+mj-lt"/>
              </a:rPr>
              <a:t>stavka obuhvaća troškove </a:t>
            </a:r>
            <a:r>
              <a:rPr lang="hr-HR" sz="1200" dirty="0" smtClean="0">
                <a:latin typeface="+mj-lt"/>
              </a:rPr>
              <a:t>bruto plaća zaposlenika TZ Općine Povljana uključujući</a:t>
            </a:r>
          </a:p>
          <a:p>
            <a:pPr marL="0" indent="0">
              <a:buNone/>
            </a:pPr>
            <a:r>
              <a:rPr lang="hr-HR" sz="1200" dirty="0" smtClean="0">
                <a:latin typeface="+mj-lt"/>
              </a:rPr>
              <a:t> </a:t>
            </a:r>
            <a:r>
              <a:rPr lang="hr-HR" sz="1200" dirty="0">
                <a:latin typeface="+mj-lt"/>
              </a:rPr>
              <a:t>pripadajuće troškove sukladno zakonskim propisima </a:t>
            </a:r>
            <a:r>
              <a:rPr lang="hr-HR" sz="1200" dirty="0" smtClean="0">
                <a:latin typeface="+mj-lt"/>
              </a:rPr>
              <a:t>koji reguliraju </a:t>
            </a:r>
            <a:r>
              <a:rPr lang="hr-HR" sz="1200" dirty="0">
                <a:latin typeface="+mj-lt"/>
              </a:rPr>
              <a:t>obračun plaća te </a:t>
            </a:r>
            <a:r>
              <a:rPr lang="hr-HR" sz="1200" dirty="0" smtClean="0">
                <a:latin typeface="+mj-lt"/>
              </a:rPr>
              <a:t>druge</a:t>
            </a:r>
          </a:p>
          <a:p>
            <a:pPr marL="0" indent="0">
              <a:buNone/>
            </a:pPr>
            <a:r>
              <a:rPr lang="hr-HR" sz="1200" dirty="0" smtClean="0">
                <a:latin typeface="+mj-lt"/>
              </a:rPr>
              <a:t> </a:t>
            </a:r>
            <a:r>
              <a:rPr lang="hr-HR" sz="1200" dirty="0">
                <a:latin typeface="+mj-lt"/>
              </a:rPr>
              <a:t>obveze po osnovi radnog odnosa temeljene </a:t>
            </a:r>
            <a:r>
              <a:rPr lang="hr-HR" sz="1200" dirty="0" smtClean="0">
                <a:latin typeface="+mj-lt"/>
              </a:rPr>
              <a:t>na internim </a:t>
            </a:r>
            <a:r>
              <a:rPr lang="hr-HR" sz="1200" dirty="0">
                <a:latin typeface="+mj-lt"/>
              </a:rPr>
              <a:t>aktima</a:t>
            </a:r>
            <a:r>
              <a:rPr lang="hr-HR" sz="1200" dirty="0" smtClean="0">
                <a:latin typeface="+mj-lt"/>
              </a:rPr>
              <a:t>.</a:t>
            </a:r>
          </a:p>
          <a:p>
            <a:pPr marL="0" indent="0">
              <a:buNone/>
            </a:pPr>
            <a:endParaRPr lang="hr-HR" sz="1200" dirty="0">
              <a:latin typeface="+mj-lt"/>
            </a:endParaRPr>
          </a:p>
          <a:p>
            <a:pPr marL="0" indent="0">
              <a:buNone/>
            </a:pPr>
            <a:r>
              <a:rPr lang="hr-HR" sz="1200" b="1" dirty="0"/>
              <a:t>Iznos potreban za realizaciju aktivnosti: </a:t>
            </a:r>
            <a:r>
              <a:rPr lang="hr-HR" sz="1200" b="1" dirty="0" smtClean="0"/>
              <a:t>    30.000,00 eura</a:t>
            </a:r>
            <a:endParaRPr lang="hr-HR" sz="1200" b="1" dirty="0"/>
          </a:p>
          <a:p>
            <a:pPr marL="0" indent="0">
              <a:buNone/>
            </a:pPr>
            <a:r>
              <a:rPr lang="hr-HR" sz="1200" b="1" dirty="0" smtClean="0">
                <a:solidFill>
                  <a:srgbClr val="0070C0"/>
                </a:solidFill>
              </a:rPr>
              <a:t>                         </a:t>
            </a:r>
          </a:p>
          <a:p>
            <a:pPr marL="0" indent="0">
              <a:buNone/>
            </a:pPr>
            <a:r>
              <a:rPr lang="hr-HR" sz="1200" b="1" dirty="0">
                <a:solidFill>
                  <a:srgbClr val="0070C0"/>
                </a:solidFill>
                <a:latin typeface="+mj-lt"/>
              </a:rPr>
              <a:t> </a:t>
            </a:r>
            <a:r>
              <a:rPr lang="hr-HR" sz="1200" b="1" dirty="0" smtClean="0">
                <a:solidFill>
                  <a:srgbClr val="0070C0"/>
                </a:solidFill>
                <a:latin typeface="+mj-lt"/>
              </a:rPr>
              <a:t>                          6.2</a:t>
            </a:r>
            <a:r>
              <a:rPr lang="hr-HR" sz="1200" b="1" dirty="0">
                <a:solidFill>
                  <a:srgbClr val="0070C0"/>
                </a:solidFill>
                <a:latin typeface="+mj-lt"/>
              </a:rPr>
              <a:t>. Materijalni troškovi</a:t>
            </a:r>
          </a:p>
          <a:p>
            <a:pPr marL="0" indent="0">
              <a:buNone/>
            </a:pPr>
            <a:r>
              <a:rPr lang="hr-HR" sz="1200" dirty="0">
                <a:latin typeface="+mj-lt"/>
              </a:rPr>
              <a:t>Financiranje materijalnih troškova potrebnih za normalno funkcioniranje Zajednice: usluge </a:t>
            </a:r>
            <a:endParaRPr lang="hr-HR" sz="1200" dirty="0" smtClean="0">
              <a:latin typeface="+mj-lt"/>
            </a:endParaRPr>
          </a:p>
          <a:p>
            <a:pPr marL="0" indent="0">
              <a:buNone/>
            </a:pPr>
            <a:r>
              <a:rPr lang="hr-HR" sz="1200" dirty="0" smtClean="0">
                <a:latin typeface="+mj-lt"/>
              </a:rPr>
              <a:t>knjigovodstva</a:t>
            </a:r>
            <a:r>
              <a:rPr lang="hr-HR" sz="1200" dirty="0">
                <a:latin typeface="+mj-lt"/>
              </a:rPr>
              <a:t>, servis računalne opreme, poštarina, trošak električne energije i telefona, </a:t>
            </a:r>
            <a:endParaRPr lang="hr-HR" sz="1200" dirty="0" smtClean="0">
              <a:latin typeface="+mj-lt"/>
            </a:endParaRPr>
          </a:p>
          <a:p>
            <a:pPr marL="0" indent="0">
              <a:buNone/>
            </a:pPr>
            <a:r>
              <a:rPr lang="hr-HR" sz="1200" dirty="0" smtClean="0">
                <a:latin typeface="+mj-lt"/>
              </a:rPr>
              <a:t>putni </a:t>
            </a:r>
            <a:r>
              <a:rPr lang="hr-HR" sz="1200" dirty="0">
                <a:latin typeface="+mj-lt"/>
              </a:rPr>
              <a:t>troškovi, naknada banci, trošak uredskog materijala i opreme.</a:t>
            </a:r>
          </a:p>
          <a:p>
            <a:pPr marL="0" indent="0">
              <a:buNone/>
            </a:pPr>
            <a:endParaRPr lang="hr-HR" sz="1200" dirty="0" smtClean="0">
              <a:latin typeface="+mj-lt"/>
            </a:endParaRPr>
          </a:p>
          <a:p>
            <a:pPr marL="0" indent="0">
              <a:buNone/>
            </a:pPr>
            <a:r>
              <a:rPr lang="hr-HR" sz="1200" b="1" dirty="0" smtClean="0"/>
              <a:t>Iznos </a:t>
            </a:r>
            <a:r>
              <a:rPr lang="hr-HR" sz="1200" b="1" dirty="0"/>
              <a:t>potreban za realizaciju aktivnosti: </a:t>
            </a:r>
            <a:r>
              <a:rPr lang="hr-HR" sz="1200" b="1" dirty="0" smtClean="0"/>
              <a:t>       5.000,00 eura</a:t>
            </a:r>
          </a:p>
          <a:p>
            <a:pPr marL="0" indent="0">
              <a:buNone/>
            </a:pPr>
            <a:endParaRPr lang="hr-HR" sz="1200" dirty="0" smtClean="0"/>
          </a:p>
          <a:p>
            <a:pPr marL="0" indent="0">
              <a:buNone/>
            </a:pPr>
            <a:r>
              <a:rPr lang="hr-HR" sz="1200" dirty="0" smtClean="0">
                <a:latin typeface="+mj-lt"/>
              </a:rPr>
              <a:t>                          </a:t>
            </a:r>
            <a:r>
              <a:rPr lang="hr-HR" sz="1200" b="1" dirty="0" smtClean="0">
                <a:solidFill>
                  <a:srgbClr val="0070C0"/>
                </a:solidFill>
                <a:latin typeface="+mj-lt"/>
              </a:rPr>
              <a:t>6.3    </a:t>
            </a:r>
            <a:r>
              <a:rPr lang="hr-HR" sz="1200" b="1" dirty="0">
                <a:solidFill>
                  <a:srgbClr val="0070C0"/>
                </a:solidFill>
                <a:latin typeface="+mj-lt"/>
              </a:rPr>
              <a:t>Tijela turističke zajednice </a:t>
            </a:r>
            <a:endParaRPr lang="hr-HR" sz="1200" b="1" dirty="0" smtClean="0">
              <a:solidFill>
                <a:srgbClr val="0070C0"/>
              </a:solidFill>
              <a:latin typeface="+mj-lt"/>
            </a:endParaRPr>
          </a:p>
          <a:p>
            <a:pPr marL="0" indent="0">
              <a:buNone/>
            </a:pPr>
            <a:endParaRPr lang="hr-HR" sz="1200" b="1" dirty="0" smtClean="0">
              <a:solidFill>
                <a:srgbClr val="0070C0"/>
              </a:solidFill>
              <a:latin typeface="+mj-lt"/>
            </a:endParaRPr>
          </a:p>
          <a:p>
            <a:pPr marL="0" lvl="0" indent="0">
              <a:buNone/>
            </a:pPr>
            <a:r>
              <a:rPr lang="hr-HR" sz="1200" b="1" dirty="0">
                <a:solidFill>
                  <a:prstClr val="black"/>
                </a:solidFill>
              </a:rPr>
              <a:t>Iznos potreban za realizaciju aktivnosti:        </a:t>
            </a:r>
            <a:r>
              <a:rPr lang="hr-HR" sz="1200" b="1" dirty="0" smtClean="0">
                <a:solidFill>
                  <a:prstClr val="black"/>
                </a:solidFill>
              </a:rPr>
              <a:t>0 eura</a:t>
            </a:r>
          </a:p>
          <a:p>
            <a:pPr marL="0" lvl="0" indent="0">
              <a:buNone/>
            </a:pPr>
            <a:endParaRPr lang="hr-HR" sz="1200" b="1" dirty="0">
              <a:solidFill>
                <a:prstClr val="black"/>
              </a:solidFill>
            </a:endParaRPr>
          </a:p>
          <a:p>
            <a:pPr marL="0" indent="0">
              <a:buNone/>
            </a:pPr>
            <a:r>
              <a:rPr lang="hr-HR" sz="1200" b="1" dirty="0" smtClean="0">
                <a:solidFill>
                  <a:srgbClr val="0070C0"/>
                </a:solidFill>
                <a:latin typeface="+mj-lt"/>
              </a:rPr>
              <a:t>                            6.4    </a:t>
            </a:r>
            <a:r>
              <a:rPr lang="hr-HR" sz="1200" b="1" dirty="0">
                <a:solidFill>
                  <a:srgbClr val="0070C0"/>
                </a:solidFill>
                <a:latin typeface="+mj-lt"/>
              </a:rPr>
              <a:t>Troškovi poslovanja mreže predstavništava/ </a:t>
            </a:r>
            <a:r>
              <a:rPr lang="hr-HR" sz="1200" b="1" dirty="0" smtClean="0">
                <a:solidFill>
                  <a:srgbClr val="0070C0"/>
                </a:solidFill>
                <a:latin typeface="+mj-lt"/>
              </a:rPr>
              <a:t>ispostava</a:t>
            </a:r>
          </a:p>
          <a:p>
            <a:pPr marL="0" indent="0">
              <a:buNone/>
            </a:pPr>
            <a:endParaRPr lang="hr-HR" sz="1200" b="1" dirty="0">
              <a:solidFill>
                <a:srgbClr val="0070C0"/>
              </a:solidFill>
              <a:latin typeface="+mj-lt"/>
            </a:endParaRPr>
          </a:p>
          <a:p>
            <a:pPr marL="0" lvl="0" indent="0">
              <a:buNone/>
            </a:pPr>
            <a:r>
              <a:rPr lang="hr-HR" sz="1200" b="1" dirty="0">
                <a:solidFill>
                  <a:prstClr val="black"/>
                </a:solidFill>
              </a:rPr>
              <a:t>Iznos potreban za realizaciju aktivnosti:        0 eura</a:t>
            </a:r>
          </a:p>
          <a:p>
            <a:pPr marL="0" indent="0">
              <a:buNone/>
            </a:pPr>
            <a:endParaRPr lang="hr-HR" sz="1200" b="1" dirty="0">
              <a:solidFill>
                <a:srgbClr val="0070C0"/>
              </a:solidFill>
              <a:latin typeface="+mj-lt"/>
            </a:endParaRPr>
          </a:p>
          <a:p>
            <a:pPr marL="0" indent="0">
              <a:buNone/>
            </a:pPr>
            <a:endParaRPr lang="hr-HR" sz="1200" b="1" dirty="0">
              <a:solidFill>
                <a:srgbClr val="0070C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00060616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486837"/>
            <a:ext cx="1211839" cy="427564"/>
          </a:xfrm>
          <a:solidFill>
            <a:schemeClr val="accent4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hr-HR" sz="1200" b="1" dirty="0" smtClean="0"/>
              <a:t>7. REZERVA</a:t>
            </a:r>
            <a:endParaRPr lang="hr-HR" sz="1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1488" y="997526"/>
            <a:ext cx="5915025" cy="755419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r-HR" sz="1200" b="1" kern="150" dirty="0">
                <a:latin typeface="Calibri" panose="020F0502020204030204" pitchFamily="34" charset="0"/>
                <a:ea typeface="SimSun" panose="02010600030101010101" pitchFamily="2" charset="-122"/>
                <a:cs typeface="Mangal"/>
              </a:rPr>
              <a:t>Ne planiramo sredstva rezerve u </a:t>
            </a:r>
            <a:r>
              <a:rPr lang="hr-HR" sz="1200" b="1" kern="150" dirty="0" smtClean="0">
                <a:latin typeface="Calibri" panose="020F0502020204030204" pitchFamily="34" charset="0"/>
                <a:ea typeface="SimSun" panose="02010600030101010101" pitchFamily="2" charset="-122"/>
                <a:cs typeface="Mangal"/>
              </a:rPr>
              <a:t>2026. </a:t>
            </a:r>
            <a:r>
              <a:rPr lang="hr-HR" sz="1200" b="1" kern="150" dirty="0">
                <a:latin typeface="Calibri" panose="020F0502020204030204" pitchFamily="34" charset="0"/>
                <a:ea typeface="SimSun" panose="02010600030101010101" pitchFamily="2" charset="-122"/>
                <a:cs typeface="Mangal"/>
              </a:rPr>
              <a:t>godini</a:t>
            </a:r>
            <a:r>
              <a:rPr lang="hr-HR" sz="1200" b="1" kern="150" dirty="0" smtClean="0">
                <a:latin typeface="Calibri" panose="020F0502020204030204" pitchFamily="34" charset="0"/>
                <a:ea typeface="SimSun" panose="02010600030101010101" pitchFamily="2" charset="-122"/>
                <a:cs typeface="Mangal"/>
              </a:rPr>
              <a:t>.</a:t>
            </a:r>
          </a:p>
          <a:p>
            <a:pPr marL="0" indent="0">
              <a:buNone/>
            </a:pPr>
            <a:endParaRPr lang="hr-HR" sz="1200" kern="150" dirty="0">
              <a:latin typeface="Calibri" panose="020F0502020204030204" pitchFamily="34" charset="0"/>
              <a:ea typeface="SimSun" panose="02010600030101010101" pitchFamily="2" charset="-122"/>
            </a:endParaRPr>
          </a:p>
          <a:p>
            <a:pPr marL="0" indent="0">
              <a:buNone/>
            </a:pPr>
            <a:endParaRPr lang="hr-HR" sz="1200" dirty="0">
              <a:latin typeface="+mj-lt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71488" y="1433945"/>
            <a:ext cx="3197478" cy="276999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hr-HR" sz="1200" b="1" dirty="0" smtClean="0">
                <a:latin typeface="+mj-lt"/>
              </a:rPr>
              <a:t>8. POKRIVANJE MANJKA IZ PRETHODNE GODINE</a:t>
            </a:r>
            <a:endParaRPr lang="hr-HR" sz="1200" b="1" dirty="0">
              <a:latin typeface="+mj-lt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71488" y="2012280"/>
            <a:ext cx="530585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0"/>
              </a:spcAft>
            </a:pPr>
            <a:r>
              <a:rPr lang="hr-HR" sz="1200" b="1" kern="150" dirty="0">
                <a:latin typeface="+mj-lt"/>
                <a:ea typeface="SimSun" panose="02010600030101010101" pitchFamily="2" charset="-122"/>
                <a:cs typeface="Mangal"/>
              </a:rPr>
              <a:t>Potreban iznos</a:t>
            </a:r>
            <a:r>
              <a:rPr lang="hr-HR" sz="1200" b="1" kern="150" dirty="0" smtClean="0">
                <a:latin typeface="+mj-lt"/>
                <a:ea typeface="SimSun" panose="02010600030101010101" pitchFamily="2" charset="-122"/>
                <a:cs typeface="Mangal"/>
              </a:rPr>
              <a:t>:   25.000,00  eura </a:t>
            </a:r>
            <a:endParaRPr lang="hr-HR" sz="1200" kern="150" dirty="0">
              <a:latin typeface="+mj-lt"/>
              <a:ea typeface="SimSun" panose="02010600030101010101" pitchFamily="2" charset="-122"/>
              <a:cs typeface="Mangal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71488" y="2590615"/>
            <a:ext cx="591502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1200" b="1" dirty="0" smtClean="0">
                <a:latin typeface="+mj-lt"/>
              </a:rPr>
              <a:t>V.   FINANCIJSKI PLAN</a:t>
            </a:r>
            <a:endParaRPr lang="hr-HR" sz="1200" b="1" dirty="0">
              <a:latin typeface="+mj-lt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82674263"/>
              </p:ext>
            </p:extLst>
          </p:nvPr>
        </p:nvGraphicFramePr>
        <p:xfrm>
          <a:off x="471484" y="3090256"/>
          <a:ext cx="5915028" cy="38924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7998">
                  <a:extLst>
                    <a:ext uri="{9D8B030D-6E8A-4147-A177-3AD203B41FA5}">
                      <a16:colId xmlns:a16="http://schemas.microsoft.com/office/drawing/2014/main" val="1020954481"/>
                    </a:ext>
                  </a:extLst>
                </a:gridCol>
                <a:gridCol w="1995054">
                  <a:extLst>
                    <a:ext uri="{9D8B030D-6E8A-4147-A177-3AD203B41FA5}">
                      <a16:colId xmlns:a16="http://schemas.microsoft.com/office/drawing/2014/main" val="3148140178"/>
                    </a:ext>
                  </a:extLst>
                </a:gridCol>
                <a:gridCol w="935182">
                  <a:extLst>
                    <a:ext uri="{9D8B030D-6E8A-4147-A177-3AD203B41FA5}">
                      <a16:colId xmlns:a16="http://schemas.microsoft.com/office/drawing/2014/main" val="3859146184"/>
                    </a:ext>
                  </a:extLst>
                </a:gridCol>
                <a:gridCol w="987137">
                  <a:extLst>
                    <a:ext uri="{9D8B030D-6E8A-4147-A177-3AD203B41FA5}">
                      <a16:colId xmlns:a16="http://schemas.microsoft.com/office/drawing/2014/main" val="2917386136"/>
                    </a:ext>
                  </a:extLst>
                </a:gridCol>
                <a:gridCol w="654627">
                  <a:extLst>
                    <a:ext uri="{9D8B030D-6E8A-4147-A177-3AD203B41FA5}">
                      <a16:colId xmlns:a16="http://schemas.microsoft.com/office/drawing/2014/main" val="1015190565"/>
                    </a:ext>
                  </a:extLst>
                </a:gridCol>
                <a:gridCol w="765030">
                  <a:extLst>
                    <a:ext uri="{9D8B030D-6E8A-4147-A177-3AD203B41FA5}">
                      <a16:colId xmlns:a16="http://schemas.microsoft.com/office/drawing/2014/main" val="1480512612"/>
                    </a:ext>
                  </a:extLst>
                </a:gridCol>
              </a:tblGrid>
              <a:tr h="322349">
                <a:tc>
                  <a:txBody>
                    <a:bodyPr/>
                    <a:lstStyle/>
                    <a:p>
                      <a:endParaRPr lang="hr-H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400" dirty="0" smtClean="0">
                          <a:solidFill>
                            <a:schemeClr val="tx1"/>
                          </a:solidFill>
                        </a:rPr>
                        <a:t>PRIHODI</a:t>
                      </a:r>
                      <a:endParaRPr lang="hr-HR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200" dirty="0" smtClean="0">
                          <a:solidFill>
                            <a:schemeClr val="tx1"/>
                          </a:solidFill>
                        </a:rPr>
                        <a:t>PLAN</a:t>
                      </a:r>
                    </a:p>
                    <a:p>
                      <a:pPr algn="ctr"/>
                      <a:r>
                        <a:rPr lang="hr-HR" sz="1200" dirty="0" smtClean="0">
                          <a:solidFill>
                            <a:schemeClr val="tx1"/>
                          </a:solidFill>
                        </a:rPr>
                        <a:t>2025.</a:t>
                      </a:r>
                      <a:endParaRPr lang="hr-HR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r-HR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PLAN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r-HR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2026.</a:t>
                      </a:r>
                      <a:endParaRPr lang="hr-H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200" dirty="0" smtClean="0">
                          <a:solidFill>
                            <a:schemeClr val="tx1"/>
                          </a:solidFill>
                        </a:rPr>
                        <a:t>INDEKS</a:t>
                      </a:r>
                      <a:endParaRPr lang="hr-HR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200" dirty="0" smtClean="0">
                          <a:solidFill>
                            <a:schemeClr val="tx1"/>
                          </a:solidFill>
                        </a:rPr>
                        <a:t>UDIO</a:t>
                      </a:r>
                    </a:p>
                    <a:p>
                      <a:pPr algn="ctr"/>
                      <a:r>
                        <a:rPr lang="hr-HR" sz="1200" dirty="0" smtClean="0">
                          <a:solidFill>
                            <a:schemeClr val="tx1"/>
                          </a:solidFill>
                        </a:rPr>
                        <a:t>%</a:t>
                      </a:r>
                      <a:endParaRPr lang="hr-HR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99307854"/>
                  </a:ext>
                </a:extLst>
              </a:tr>
              <a:tr h="280555">
                <a:tc>
                  <a:txBody>
                    <a:bodyPr/>
                    <a:lstStyle/>
                    <a:p>
                      <a:r>
                        <a:rPr lang="hr-HR" sz="1100" dirty="0" smtClean="0"/>
                        <a:t>1</a:t>
                      </a:r>
                      <a:endParaRPr lang="hr-HR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100" b="1" dirty="0" smtClean="0"/>
                        <a:t>Izvorni</a:t>
                      </a:r>
                      <a:r>
                        <a:rPr lang="hr-HR" sz="1100" b="1" baseline="0" dirty="0" smtClean="0"/>
                        <a:t> prihodi</a:t>
                      </a:r>
                      <a:endParaRPr lang="hr-HR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200" b="0" dirty="0" smtClean="0"/>
                        <a:t>167.000</a:t>
                      </a:r>
                      <a:endParaRPr lang="hr-HR" sz="12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200" b="1" dirty="0" smtClean="0"/>
                        <a:t>163.000</a:t>
                      </a:r>
                      <a:endParaRPr lang="hr-HR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200" b="1" dirty="0" smtClean="0"/>
                        <a:t>130</a:t>
                      </a:r>
                      <a:endParaRPr lang="hr-HR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200" b="1" dirty="0" smtClean="0"/>
                        <a:t>72</a:t>
                      </a:r>
                      <a:endParaRPr lang="hr-HR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5576509"/>
                  </a:ext>
                </a:extLst>
              </a:tr>
              <a:tr h="280555">
                <a:tc>
                  <a:txBody>
                    <a:bodyPr/>
                    <a:lstStyle/>
                    <a:p>
                      <a:r>
                        <a:rPr lang="hr-HR" sz="1100" dirty="0" smtClean="0"/>
                        <a:t>1.1</a:t>
                      </a:r>
                      <a:endParaRPr lang="hr-HR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100" dirty="0" smtClean="0"/>
                        <a:t>Turistička pristojba</a:t>
                      </a:r>
                      <a:endParaRPr lang="hr-HR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200" dirty="0" smtClean="0"/>
                        <a:t>147.000</a:t>
                      </a:r>
                      <a:endParaRPr lang="hr-H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200" dirty="0" smtClean="0"/>
                        <a:t>145.000</a:t>
                      </a:r>
                      <a:endParaRPr lang="hr-H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200" dirty="0" smtClean="0"/>
                        <a:t>125</a:t>
                      </a:r>
                      <a:endParaRPr lang="hr-H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200" dirty="0" smtClean="0"/>
                        <a:t>64</a:t>
                      </a:r>
                      <a:endParaRPr lang="hr-H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36792460"/>
                  </a:ext>
                </a:extLst>
              </a:tr>
              <a:tr h="280555">
                <a:tc>
                  <a:txBody>
                    <a:bodyPr/>
                    <a:lstStyle/>
                    <a:p>
                      <a:r>
                        <a:rPr lang="hr-HR" sz="1100" dirty="0" smtClean="0"/>
                        <a:t>1.2</a:t>
                      </a:r>
                      <a:endParaRPr lang="hr-HR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100" dirty="0" smtClean="0"/>
                        <a:t>Turistička članarina</a:t>
                      </a:r>
                      <a:endParaRPr lang="hr-HR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200" dirty="0" smtClean="0"/>
                        <a:t>20.000</a:t>
                      </a:r>
                      <a:endParaRPr lang="hr-H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200" dirty="0" smtClean="0"/>
                        <a:t>18.000</a:t>
                      </a:r>
                      <a:endParaRPr lang="hr-H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200" dirty="0" smtClean="0"/>
                        <a:t>180</a:t>
                      </a:r>
                      <a:endParaRPr lang="hr-H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200" dirty="0" smtClean="0"/>
                        <a:t>8</a:t>
                      </a:r>
                      <a:endParaRPr lang="hr-H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83964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hr-HR" sz="1100" dirty="0" smtClean="0"/>
                        <a:t>2</a:t>
                      </a:r>
                      <a:endParaRPr lang="hr-HR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100" b="1" dirty="0" smtClean="0"/>
                        <a:t>Prihodi iz proračuna Općine </a:t>
                      </a:r>
                      <a:endParaRPr lang="hr-HR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200" b="0" dirty="0" smtClean="0"/>
                        <a:t>40.000</a:t>
                      </a:r>
                      <a:endParaRPr lang="hr-HR" sz="12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200" b="1" dirty="0" smtClean="0"/>
                        <a:t>30.000</a:t>
                      </a:r>
                      <a:endParaRPr lang="hr-HR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200" dirty="0" smtClean="0"/>
                        <a:t>150</a:t>
                      </a:r>
                      <a:endParaRPr lang="hr-H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200" dirty="0" smtClean="0"/>
                        <a:t>13.5</a:t>
                      </a:r>
                      <a:endParaRPr lang="hr-H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24035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hr-HR" sz="1100" dirty="0" smtClean="0"/>
                        <a:t>3</a:t>
                      </a:r>
                      <a:endParaRPr lang="hr-HR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100" b="1" dirty="0" smtClean="0"/>
                        <a:t>Prihodi od HTZ, TZŽ, ŽUPANIJE</a:t>
                      </a:r>
                      <a:endParaRPr lang="hr-HR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200" b="0" dirty="0" smtClean="0"/>
                        <a:t>1.500</a:t>
                      </a:r>
                      <a:endParaRPr lang="hr-HR" sz="12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200" b="1" dirty="0" smtClean="0"/>
                        <a:t>2.500</a:t>
                      </a:r>
                      <a:endParaRPr lang="hr-HR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200" dirty="0" smtClean="0"/>
                        <a:t>167</a:t>
                      </a:r>
                      <a:endParaRPr lang="hr-H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200" dirty="0" smtClean="0"/>
                        <a:t>1</a:t>
                      </a:r>
                      <a:endParaRPr lang="hr-H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242755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hr-HR" sz="1100" dirty="0" smtClean="0"/>
                        <a:t>4</a:t>
                      </a:r>
                      <a:endParaRPr lang="hr-HR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100" b="1" dirty="0" smtClean="0"/>
                        <a:t>Prihod iz EU fondova</a:t>
                      </a:r>
                      <a:endParaRPr lang="hr-HR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200" b="0" dirty="0" smtClean="0"/>
                        <a:t>0</a:t>
                      </a:r>
                      <a:endParaRPr lang="hr-HR" sz="12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200" b="1" dirty="0" smtClean="0"/>
                        <a:t>0</a:t>
                      </a:r>
                      <a:endParaRPr lang="hr-HR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200" dirty="0" smtClean="0"/>
                        <a:t>0</a:t>
                      </a:r>
                      <a:endParaRPr lang="hr-H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200" dirty="0" smtClean="0"/>
                        <a:t>0</a:t>
                      </a:r>
                      <a:endParaRPr lang="hr-H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01710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hr-HR" sz="1100" dirty="0" smtClean="0"/>
                        <a:t>5</a:t>
                      </a:r>
                      <a:endParaRPr lang="hr-HR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100" b="1" dirty="0" smtClean="0"/>
                        <a:t>Prihodi od gospodarske djelatnosti</a:t>
                      </a:r>
                      <a:endParaRPr lang="hr-HR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200" b="0" dirty="0" smtClean="0"/>
                        <a:t>0</a:t>
                      </a:r>
                      <a:endParaRPr lang="hr-HR" sz="12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200" b="1" dirty="0" smtClean="0"/>
                        <a:t>0</a:t>
                      </a:r>
                      <a:endParaRPr lang="hr-HR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200" dirty="0" smtClean="0"/>
                        <a:t>0</a:t>
                      </a:r>
                      <a:endParaRPr lang="hr-H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200" dirty="0" smtClean="0"/>
                        <a:t>0</a:t>
                      </a:r>
                      <a:endParaRPr lang="hr-H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35834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hr-HR" sz="1100" dirty="0" smtClean="0"/>
                        <a:t>6</a:t>
                      </a:r>
                      <a:endParaRPr lang="hr-HR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100" b="1" dirty="0" smtClean="0"/>
                        <a:t>Preneseni prihod iz prethodne godine</a:t>
                      </a:r>
                      <a:endParaRPr lang="hr-HR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200" b="0" dirty="0" smtClean="0"/>
                        <a:t>20.340</a:t>
                      </a:r>
                      <a:endParaRPr lang="hr-HR" sz="12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200" b="1" dirty="0" smtClean="0"/>
                        <a:t>30.000</a:t>
                      </a:r>
                      <a:endParaRPr lang="hr-HR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200" dirty="0" smtClean="0"/>
                        <a:t>132</a:t>
                      </a:r>
                      <a:endParaRPr lang="hr-H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200" dirty="0" smtClean="0"/>
                        <a:t>13.5</a:t>
                      </a:r>
                      <a:endParaRPr lang="hr-H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4571364"/>
                  </a:ext>
                </a:extLst>
              </a:tr>
              <a:tr h="330430">
                <a:tc>
                  <a:txBody>
                    <a:bodyPr/>
                    <a:lstStyle/>
                    <a:p>
                      <a:r>
                        <a:rPr lang="hr-HR" sz="1100" dirty="0" smtClean="0"/>
                        <a:t>7</a:t>
                      </a:r>
                      <a:endParaRPr lang="hr-HR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100" b="1" dirty="0" smtClean="0"/>
                        <a:t>Ostali prihodi</a:t>
                      </a:r>
                      <a:endParaRPr lang="hr-HR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200" b="0" dirty="0" smtClean="0"/>
                        <a:t>53</a:t>
                      </a:r>
                      <a:endParaRPr lang="hr-HR" sz="12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200" b="1" dirty="0" smtClean="0"/>
                        <a:t>200</a:t>
                      </a:r>
                      <a:endParaRPr lang="hr-HR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200" dirty="0" smtClean="0"/>
                        <a:t>100</a:t>
                      </a:r>
                      <a:endParaRPr lang="hr-H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200" dirty="0" smtClean="0"/>
                        <a:t>0</a:t>
                      </a:r>
                      <a:endParaRPr lang="hr-H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54281800"/>
                  </a:ext>
                </a:extLst>
              </a:tr>
              <a:tr h="290946">
                <a:tc>
                  <a:txBody>
                    <a:bodyPr/>
                    <a:lstStyle/>
                    <a:p>
                      <a:endParaRPr lang="hr-H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200" b="1" dirty="0" smtClean="0"/>
                        <a:t>SVEUKUPNO PRIHODI</a:t>
                      </a:r>
                      <a:endParaRPr lang="hr-HR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200" b="1" dirty="0" smtClean="0"/>
                        <a:t>228.893</a:t>
                      </a:r>
                      <a:endParaRPr lang="hr-HR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200" b="1" dirty="0" smtClean="0"/>
                        <a:t>225.700</a:t>
                      </a:r>
                      <a:endParaRPr lang="hr-HR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200" b="1" dirty="0" smtClean="0"/>
                        <a:t>99</a:t>
                      </a:r>
                      <a:endParaRPr lang="hr-HR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200" b="1" dirty="0" smtClean="0"/>
                        <a:t>100</a:t>
                      </a:r>
                      <a:endParaRPr lang="hr-HR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72520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5095080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65729363"/>
              </p:ext>
            </p:extLst>
          </p:nvPr>
        </p:nvGraphicFramePr>
        <p:xfrm>
          <a:off x="471488" y="422160"/>
          <a:ext cx="5915028" cy="82092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3303">
                  <a:extLst>
                    <a:ext uri="{9D8B030D-6E8A-4147-A177-3AD203B41FA5}">
                      <a16:colId xmlns:a16="http://schemas.microsoft.com/office/drawing/2014/main" val="2228059176"/>
                    </a:ext>
                  </a:extLst>
                </a:gridCol>
                <a:gridCol w="2680854">
                  <a:extLst>
                    <a:ext uri="{9D8B030D-6E8A-4147-A177-3AD203B41FA5}">
                      <a16:colId xmlns:a16="http://schemas.microsoft.com/office/drawing/2014/main" val="1636507053"/>
                    </a:ext>
                  </a:extLst>
                </a:gridCol>
                <a:gridCol w="779319">
                  <a:extLst>
                    <a:ext uri="{9D8B030D-6E8A-4147-A177-3AD203B41FA5}">
                      <a16:colId xmlns:a16="http://schemas.microsoft.com/office/drawing/2014/main" val="1026426171"/>
                    </a:ext>
                  </a:extLst>
                </a:gridCol>
                <a:gridCol w="800100">
                  <a:extLst>
                    <a:ext uri="{9D8B030D-6E8A-4147-A177-3AD203B41FA5}">
                      <a16:colId xmlns:a16="http://schemas.microsoft.com/office/drawing/2014/main" val="715727827"/>
                    </a:ext>
                  </a:extLst>
                </a:gridCol>
                <a:gridCol w="696191">
                  <a:extLst>
                    <a:ext uri="{9D8B030D-6E8A-4147-A177-3AD203B41FA5}">
                      <a16:colId xmlns:a16="http://schemas.microsoft.com/office/drawing/2014/main" val="2066684772"/>
                    </a:ext>
                  </a:extLst>
                </a:gridCol>
                <a:gridCol w="505261">
                  <a:extLst>
                    <a:ext uri="{9D8B030D-6E8A-4147-A177-3AD203B41FA5}">
                      <a16:colId xmlns:a16="http://schemas.microsoft.com/office/drawing/2014/main" val="2988380716"/>
                    </a:ext>
                  </a:extLst>
                </a:gridCol>
              </a:tblGrid>
              <a:tr h="269875">
                <a:tc>
                  <a:txBody>
                    <a:bodyPr/>
                    <a:lstStyle/>
                    <a:p>
                      <a:endParaRPr lang="hr-H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200" dirty="0" smtClean="0">
                          <a:solidFill>
                            <a:schemeClr val="tx1"/>
                          </a:solidFill>
                        </a:rPr>
                        <a:t>AKTIVNOSTI</a:t>
                      </a:r>
                      <a:endParaRPr lang="hr-HR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200" dirty="0" smtClean="0">
                          <a:solidFill>
                            <a:schemeClr val="tx1"/>
                          </a:solidFill>
                        </a:rPr>
                        <a:t>PLAN</a:t>
                      </a:r>
                    </a:p>
                    <a:p>
                      <a:pPr algn="ctr"/>
                      <a:r>
                        <a:rPr lang="hr-HR" sz="1200" dirty="0" smtClean="0">
                          <a:solidFill>
                            <a:schemeClr val="tx1"/>
                          </a:solidFill>
                        </a:rPr>
                        <a:t>2025.</a:t>
                      </a:r>
                      <a:endParaRPr lang="hr-HR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r-HR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PLAN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r-HR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2026.</a:t>
                      </a:r>
                      <a:endParaRPr lang="hr-H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200" dirty="0" smtClean="0">
                          <a:solidFill>
                            <a:schemeClr val="tx1"/>
                          </a:solidFill>
                        </a:rPr>
                        <a:t>INDEKS</a:t>
                      </a:r>
                      <a:endParaRPr lang="hr-HR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dirty="0" smtClean="0">
                          <a:solidFill>
                            <a:schemeClr val="tx1"/>
                          </a:solidFill>
                        </a:rPr>
                        <a:t>UDIO</a:t>
                      </a:r>
                    </a:p>
                    <a:p>
                      <a:pPr algn="ctr"/>
                      <a:r>
                        <a:rPr lang="hr-HR" sz="1100" dirty="0" smtClean="0">
                          <a:solidFill>
                            <a:schemeClr val="tx1"/>
                          </a:solidFill>
                        </a:rPr>
                        <a:t>%</a:t>
                      </a:r>
                      <a:endParaRPr lang="hr-HR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2361516"/>
                  </a:ext>
                </a:extLst>
              </a:tr>
              <a:tr h="253250">
                <a:tc>
                  <a:txBody>
                    <a:bodyPr/>
                    <a:lstStyle/>
                    <a:p>
                      <a:r>
                        <a:rPr lang="hr-HR" sz="1100" b="1" dirty="0" smtClean="0"/>
                        <a:t>1</a:t>
                      </a:r>
                      <a:endParaRPr lang="hr-HR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hr-HR" sz="1050" b="1" dirty="0" smtClean="0"/>
                        <a:t>ISTRAŽIVANJE I STRATEŠKO PLANIRANJE</a:t>
                      </a:r>
                      <a:endParaRPr lang="hr-HR" sz="105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b="1" dirty="0" smtClean="0"/>
                        <a:t>1.087</a:t>
                      </a:r>
                      <a:endParaRPr lang="hr-HR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b="1" dirty="0" smtClean="0"/>
                        <a:t>1.000</a:t>
                      </a:r>
                      <a:endParaRPr lang="hr-HR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b="1" smtClean="0"/>
                        <a:t>92</a:t>
                      </a:r>
                      <a:endParaRPr lang="hr-HR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b="1" dirty="0" smtClean="0"/>
                        <a:t>0,4</a:t>
                      </a:r>
                      <a:endParaRPr lang="hr-HR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940995"/>
                  </a:ext>
                </a:extLst>
              </a:tr>
              <a:tr h="236624">
                <a:tc>
                  <a:txBody>
                    <a:bodyPr/>
                    <a:lstStyle/>
                    <a:p>
                      <a:r>
                        <a:rPr lang="hr-HR" sz="1100" b="0" dirty="0" smtClean="0"/>
                        <a:t>1.1</a:t>
                      </a:r>
                      <a:endParaRPr lang="hr-HR" sz="11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000" dirty="0" smtClean="0"/>
                        <a:t>Izrada strateških / operativnih / komuni -kacijskih / akcijskih dokumenata</a:t>
                      </a:r>
                      <a:endParaRPr lang="hr-HR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b="1" dirty="0" smtClean="0"/>
                        <a:t>1.087</a:t>
                      </a:r>
                      <a:endParaRPr lang="hr-HR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b="1" dirty="0" smtClean="0"/>
                        <a:t>1.000</a:t>
                      </a:r>
                      <a:endParaRPr lang="hr-HR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b="1" dirty="0" smtClean="0"/>
                        <a:t>92</a:t>
                      </a:r>
                      <a:endParaRPr lang="hr-HR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b="1" dirty="0" smtClean="0"/>
                        <a:t>0,4</a:t>
                      </a:r>
                      <a:endParaRPr lang="hr-HR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3214180"/>
                  </a:ext>
                </a:extLst>
              </a:tr>
              <a:tr h="240780">
                <a:tc>
                  <a:txBody>
                    <a:bodyPr/>
                    <a:lstStyle/>
                    <a:p>
                      <a:r>
                        <a:rPr lang="hr-HR" sz="1100" dirty="0" smtClean="0"/>
                        <a:t>1.2</a:t>
                      </a:r>
                      <a:endParaRPr lang="hr-HR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000" dirty="0" smtClean="0"/>
                        <a:t>Istraživanje i analiza tržišta </a:t>
                      </a:r>
                      <a:endParaRPr lang="hr-HR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b="1" dirty="0" smtClean="0"/>
                        <a:t>0</a:t>
                      </a:r>
                      <a:endParaRPr lang="hr-HR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b="1" dirty="0" smtClean="0"/>
                        <a:t>0</a:t>
                      </a:r>
                      <a:endParaRPr lang="hr-HR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b="1" dirty="0" smtClean="0"/>
                        <a:t>0</a:t>
                      </a:r>
                      <a:endParaRPr lang="hr-HR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b="1" dirty="0" smtClean="0"/>
                        <a:t>0</a:t>
                      </a:r>
                      <a:endParaRPr lang="hr-HR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5515739"/>
                  </a:ext>
                </a:extLst>
              </a:tr>
              <a:tr h="244937">
                <a:tc>
                  <a:txBody>
                    <a:bodyPr/>
                    <a:lstStyle/>
                    <a:p>
                      <a:r>
                        <a:rPr lang="hr-HR" sz="1100" dirty="0" smtClean="0"/>
                        <a:t>1.3</a:t>
                      </a:r>
                      <a:endParaRPr lang="hr-HR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000" dirty="0" smtClean="0"/>
                        <a:t>Mjerenje učinkovitosti promotivnih aktivnosti</a:t>
                      </a:r>
                      <a:endParaRPr lang="hr-HR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b="1" dirty="0" smtClean="0"/>
                        <a:t>0</a:t>
                      </a:r>
                      <a:endParaRPr lang="hr-HR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b="1" dirty="0" smtClean="0"/>
                        <a:t>0</a:t>
                      </a:r>
                      <a:endParaRPr lang="hr-HR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b="1" dirty="0" smtClean="0"/>
                        <a:t>0</a:t>
                      </a:r>
                      <a:endParaRPr lang="hr-HR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b="1" dirty="0" smtClean="0"/>
                        <a:t>0</a:t>
                      </a:r>
                      <a:endParaRPr lang="hr-HR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0749504"/>
                  </a:ext>
                </a:extLst>
              </a:tr>
              <a:tr h="305896">
                <a:tc>
                  <a:txBody>
                    <a:bodyPr/>
                    <a:lstStyle/>
                    <a:p>
                      <a:r>
                        <a:rPr lang="hr-HR" sz="1100" b="1" dirty="0" smtClean="0"/>
                        <a:t>2</a:t>
                      </a:r>
                      <a:endParaRPr lang="hr-HR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050" b="1" dirty="0" smtClean="0"/>
                        <a:t>RAZVOJ TURISTIČKOG PROIZVODA</a:t>
                      </a:r>
                      <a:endParaRPr lang="hr-HR" sz="10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b="1" dirty="0" smtClean="0"/>
                        <a:t>103.824</a:t>
                      </a:r>
                      <a:endParaRPr lang="hr-HR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b="1" dirty="0" smtClean="0"/>
                        <a:t>91.500</a:t>
                      </a:r>
                      <a:endParaRPr lang="hr-HR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b="1" dirty="0" smtClean="0"/>
                        <a:t>88</a:t>
                      </a:r>
                      <a:endParaRPr lang="hr-HR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b="1" dirty="0" smtClean="0"/>
                        <a:t>41</a:t>
                      </a:r>
                      <a:endParaRPr lang="hr-HR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76151496"/>
                  </a:ext>
                </a:extLst>
              </a:tr>
              <a:tr h="232468">
                <a:tc>
                  <a:txBody>
                    <a:bodyPr/>
                    <a:lstStyle/>
                    <a:p>
                      <a:r>
                        <a:rPr lang="hr-HR" sz="1100" dirty="0" smtClean="0"/>
                        <a:t>2.1</a:t>
                      </a:r>
                      <a:endParaRPr lang="hr-HR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000" dirty="0" smtClean="0"/>
                        <a:t>Identifikacija i vrednovanje resursa te strukturiranje turističkih proizvoda</a:t>
                      </a:r>
                      <a:endParaRPr lang="hr-HR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b="1" dirty="0" smtClean="0"/>
                        <a:t>6.000</a:t>
                      </a:r>
                      <a:endParaRPr lang="hr-HR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b="1" dirty="0" smtClean="0"/>
                        <a:t>18.000</a:t>
                      </a:r>
                      <a:endParaRPr lang="hr-HR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b="1" dirty="0" smtClean="0"/>
                        <a:t>300</a:t>
                      </a:r>
                      <a:endParaRPr lang="hr-HR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b="1" dirty="0" smtClean="0"/>
                        <a:t>8</a:t>
                      </a:r>
                      <a:endParaRPr lang="hr-HR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02686958"/>
                  </a:ext>
                </a:extLst>
              </a:tr>
              <a:tr h="236624">
                <a:tc>
                  <a:txBody>
                    <a:bodyPr/>
                    <a:lstStyle/>
                    <a:p>
                      <a:r>
                        <a:rPr lang="hr-HR" sz="1100" dirty="0" smtClean="0"/>
                        <a:t>2.2</a:t>
                      </a:r>
                      <a:endParaRPr lang="hr-HR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000" dirty="0" smtClean="0"/>
                        <a:t>Sustavi označavanja kvalitete </a:t>
                      </a:r>
                    </a:p>
                    <a:p>
                      <a:r>
                        <a:rPr lang="hr-HR" sz="1000" dirty="0" smtClean="0"/>
                        <a:t>turističkog proizvoda </a:t>
                      </a:r>
                      <a:endParaRPr lang="hr-HR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b="1" dirty="0" smtClean="0"/>
                        <a:t>0</a:t>
                      </a:r>
                      <a:endParaRPr lang="hr-HR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b="1" dirty="0" smtClean="0"/>
                        <a:t>500</a:t>
                      </a:r>
                      <a:endParaRPr lang="hr-HR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b="1" dirty="0" smtClean="0"/>
                        <a:t>0</a:t>
                      </a:r>
                      <a:endParaRPr lang="hr-HR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b="1" dirty="0" smtClean="0"/>
                        <a:t>0,2</a:t>
                      </a:r>
                      <a:endParaRPr lang="hr-HR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7740469"/>
                  </a:ext>
                </a:extLst>
              </a:tr>
              <a:tr h="251171">
                <a:tc>
                  <a:txBody>
                    <a:bodyPr/>
                    <a:lstStyle/>
                    <a:p>
                      <a:r>
                        <a:rPr lang="hr-HR" sz="1100" dirty="0" smtClean="0"/>
                        <a:t>2.3</a:t>
                      </a:r>
                      <a:endParaRPr lang="hr-HR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000" dirty="0" smtClean="0"/>
                        <a:t>Podrška razvoju turističkih događanja</a:t>
                      </a:r>
                      <a:endParaRPr lang="hr-HR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b="1" dirty="0" smtClean="0"/>
                        <a:t>97.716</a:t>
                      </a:r>
                      <a:endParaRPr lang="hr-HR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b="1" dirty="0" smtClean="0"/>
                        <a:t>68.000</a:t>
                      </a:r>
                      <a:endParaRPr lang="hr-HR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b="1" dirty="0" smtClean="0"/>
                        <a:t>70</a:t>
                      </a:r>
                      <a:endParaRPr lang="hr-HR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b="1" dirty="0" smtClean="0"/>
                        <a:t>30</a:t>
                      </a:r>
                      <a:endParaRPr lang="hr-HR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7399156"/>
                  </a:ext>
                </a:extLst>
              </a:tr>
              <a:tr h="276110">
                <a:tc>
                  <a:txBody>
                    <a:bodyPr/>
                    <a:lstStyle/>
                    <a:p>
                      <a:r>
                        <a:rPr lang="hr-HR" sz="1000" dirty="0" smtClean="0"/>
                        <a:t>2.3.1</a:t>
                      </a:r>
                      <a:endParaRPr lang="hr-HR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000" dirty="0" smtClean="0"/>
                        <a:t>Povljana u pismi</a:t>
                      </a:r>
                      <a:endParaRPr lang="hr-HR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b="1" dirty="0" smtClean="0"/>
                        <a:t>7.716</a:t>
                      </a:r>
                      <a:endParaRPr lang="hr-HR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b="1" dirty="0" smtClean="0"/>
                        <a:t>6.000</a:t>
                      </a:r>
                      <a:endParaRPr lang="hr-HR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b="1" dirty="0" smtClean="0"/>
                        <a:t>78</a:t>
                      </a:r>
                      <a:endParaRPr lang="hr-HR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b="1" dirty="0" smtClean="0"/>
                        <a:t>2,6</a:t>
                      </a:r>
                      <a:endParaRPr lang="hr-HR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12434862"/>
                  </a:ext>
                </a:extLst>
              </a:tr>
              <a:tr h="269875">
                <a:tc>
                  <a:txBody>
                    <a:bodyPr/>
                    <a:lstStyle/>
                    <a:p>
                      <a:r>
                        <a:rPr lang="hr-HR" sz="1000" dirty="0" smtClean="0"/>
                        <a:t>2.3.2</a:t>
                      </a:r>
                      <a:endParaRPr lang="hr-HR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000" dirty="0" smtClean="0"/>
                        <a:t>Kulturno zabavna događanja</a:t>
                      </a:r>
                      <a:endParaRPr lang="hr-HR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b="1" dirty="0" smtClean="0"/>
                        <a:t>87.000</a:t>
                      </a:r>
                      <a:endParaRPr lang="hr-HR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b="1" dirty="0" smtClean="0"/>
                        <a:t>59.000</a:t>
                      </a:r>
                      <a:endParaRPr lang="hr-HR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b="1" dirty="0" smtClean="0"/>
                        <a:t>68</a:t>
                      </a:r>
                      <a:endParaRPr lang="hr-HR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b="1" dirty="0" smtClean="0"/>
                        <a:t>26</a:t>
                      </a:r>
                      <a:endParaRPr lang="hr-HR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3309587"/>
                  </a:ext>
                </a:extLst>
              </a:tr>
              <a:tr h="274031">
                <a:tc>
                  <a:txBody>
                    <a:bodyPr/>
                    <a:lstStyle/>
                    <a:p>
                      <a:r>
                        <a:rPr lang="hr-HR" sz="1000" dirty="0" smtClean="0"/>
                        <a:t>2.3.3</a:t>
                      </a:r>
                      <a:endParaRPr lang="hr-HR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000" dirty="0" smtClean="0"/>
                        <a:t>Sportska</a:t>
                      </a:r>
                      <a:r>
                        <a:rPr lang="hr-HR" sz="1000" baseline="0" dirty="0" smtClean="0"/>
                        <a:t> događanja</a:t>
                      </a:r>
                      <a:endParaRPr lang="hr-HR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b="1" dirty="0" smtClean="0"/>
                        <a:t>3.000</a:t>
                      </a:r>
                      <a:endParaRPr lang="hr-HR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b="1" dirty="0" smtClean="0"/>
                        <a:t>3.000</a:t>
                      </a:r>
                      <a:endParaRPr lang="hr-HR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b="1" dirty="0" smtClean="0"/>
                        <a:t>100</a:t>
                      </a:r>
                      <a:endParaRPr lang="hr-HR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b="1" dirty="0" smtClean="0"/>
                        <a:t>1,3</a:t>
                      </a:r>
                      <a:endParaRPr lang="hr-HR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40401803"/>
                  </a:ext>
                </a:extLst>
              </a:tr>
              <a:tr h="257406">
                <a:tc>
                  <a:txBody>
                    <a:bodyPr/>
                    <a:lstStyle/>
                    <a:p>
                      <a:r>
                        <a:rPr lang="hr-HR" sz="1100" dirty="0" smtClean="0"/>
                        <a:t>2.4</a:t>
                      </a:r>
                      <a:endParaRPr lang="hr-HR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000" dirty="0" smtClean="0"/>
                        <a:t>Turistička infrastruktura</a:t>
                      </a:r>
                      <a:endParaRPr lang="hr-HR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b="1" dirty="0" smtClean="0"/>
                        <a:t>108</a:t>
                      </a:r>
                      <a:endParaRPr lang="hr-HR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b="1" dirty="0" smtClean="0"/>
                        <a:t>5.000</a:t>
                      </a:r>
                      <a:endParaRPr lang="hr-HR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b="1" dirty="0" smtClean="0"/>
                        <a:t>4630</a:t>
                      </a:r>
                      <a:endParaRPr lang="hr-HR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b="1" dirty="0" smtClean="0"/>
                        <a:t>2,2</a:t>
                      </a:r>
                      <a:endParaRPr lang="hr-HR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2054192"/>
                  </a:ext>
                </a:extLst>
              </a:tr>
              <a:tr h="273801">
                <a:tc>
                  <a:txBody>
                    <a:bodyPr/>
                    <a:lstStyle/>
                    <a:p>
                      <a:r>
                        <a:rPr lang="hr-HR" sz="1100" dirty="0" smtClean="0"/>
                        <a:t>2.5</a:t>
                      </a:r>
                      <a:endParaRPr lang="hr-HR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000" dirty="0" smtClean="0"/>
                        <a:t>Podrška turističkoj industriji</a:t>
                      </a:r>
                      <a:endParaRPr lang="hr-HR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b="1" dirty="0" smtClean="0"/>
                        <a:t>0</a:t>
                      </a:r>
                      <a:endParaRPr lang="hr-HR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b="1" dirty="0" smtClean="0"/>
                        <a:t>0</a:t>
                      </a:r>
                      <a:endParaRPr lang="hr-HR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b="1" dirty="0" smtClean="0"/>
                        <a:t>0</a:t>
                      </a:r>
                      <a:endParaRPr lang="hr-HR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b="1" dirty="0" smtClean="0"/>
                        <a:t>0</a:t>
                      </a:r>
                      <a:endParaRPr lang="hr-HR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0004111"/>
                  </a:ext>
                </a:extLst>
              </a:tr>
              <a:tr h="234546">
                <a:tc>
                  <a:txBody>
                    <a:bodyPr/>
                    <a:lstStyle/>
                    <a:p>
                      <a:r>
                        <a:rPr lang="hr-HR" sz="1100" b="1" dirty="0" smtClean="0"/>
                        <a:t>3</a:t>
                      </a:r>
                      <a:endParaRPr lang="hr-HR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050" b="1" dirty="0" smtClean="0"/>
                        <a:t>KOMUNIKACIJA I OGLAŠAVANJE</a:t>
                      </a:r>
                      <a:endParaRPr lang="hr-HR" sz="105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b="1" dirty="0" smtClean="0"/>
                        <a:t>46.196</a:t>
                      </a:r>
                      <a:endParaRPr lang="hr-HR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b="1" dirty="0" smtClean="0"/>
                        <a:t>64.700</a:t>
                      </a:r>
                      <a:endParaRPr lang="hr-HR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b="1" dirty="0" smtClean="0"/>
                        <a:t>140</a:t>
                      </a:r>
                      <a:endParaRPr lang="hr-HR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b="1" dirty="0" smtClean="0"/>
                        <a:t>29</a:t>
                      </a:r>
                      <a:endParaRPr lang="hr-HR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3901846"/>
                  </a:ext>
                </a:extLst>
              </a:tr>
              <a:tr h="217920">
                <a:tc>
                  <a:txBody>
                    <a:bodyPr/>
                    <a:lstStyle/>
                    <a:p>
                      <a:r>
                        <a:rPr lang="hr-HR" sz="1100" dirty="0" smtClean="0"/>
                        <a:t>3.1</a:t>
                      </a:r>
                      <a:endParaRPr lang="hr-HR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000" dirty="0" smtClean="0"/>
                        <a:t>Definiranje brending sustava i brend arhitekture</a:t>
                      </a:r>
                      <a:endParaRPr lang="hr-HR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b="1" dirty="0" smtClean="0"/>
                        <a:t>0</a:t>
                      </a:r>
                      <a:endParaRPr lang="hr-HR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b="1" dirty="0" smtClean="0"/>
                        <a:t>0</a:t>
                      </a:r>
                      <a:endParaRPr lang="hr-HR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b="1" dirty="0" smtClean="0"/>
                        <a:t>0</a:t>
                      </a:r>
                      <a:endParaRPr lang="hr-HR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b="1" dirty="0" smtClean="0"/>
                        <a:t>0</a:t>
                      </a:r>
                      <a:endParaRPr lang="hr-HR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03065914"/>
                  </a:ext>
                </a:extLst>
              </a:tr>
              <a:tr h="190904">
                <a:tc>
                  <a:txBody>
                    <a:bodyPr/>
                    <a:lstStyle/>
                    <a:p>
                      <a:r>
                        <a:rPr lang="hr-HR" sz="1100" dirty="0" smtClean="0"/>
                        <a:t>3.2</a:t>
                      </a:r>
                      <a:endParaRPr lang="hr-HR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000" dirty="0" smtClean="0"/>
                        <a:t>Oglašavanje destinacijskog branda, </a:t>
                      </a:r>
                    </a:p>
                    <a:p>
                      <a:r>
                        <a:rPr lang="hr-HR" sz="1000" dirty="0" smtClean="0"/>
                        <a:t>turističke ponude i proizvoda</a:t>
                      </a:r>
                      <a:endParaRPr lang="hr-HR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b="1" dirty="0" smtClean="0"/>
                        <a:t>400</a:t>
                      </a:r>
                      <a:endParaRPr lang="hr-HR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b="1" dirty="0" smtClean="0"/>
                        <a:t>5.000</a:t>
                      </a:r>
                      <a:endParaRPr lang="hr-HR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b="1" dirty="0" smtClean="0"/>
                        <a:t>1250</a:t>
                      </a:r>
                      <a:endParaRPr lang="hr-HR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b="1" dirty="0" smtClean="0"/>
                        <a:t>2,2</a:t>
                      </a:r>
                      <a:endParaRPr lang="hr-HR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02698067"/>
                  </a:ext>
                </a:extLst>
              </a:tr>
              <a:tr h="257406">
                <a:tc>
                  <a:txBody>
                    <a:bodyPr/>
                    <a:lstStyle/>
                    <a:p>
                      <a:r>
                        <a:rPr lang="hr-HR" sz="1100" dirty="0" smtClean="0"/>
                        <a:t>3.3</a:t>
                      </a:r>
                      <a:endParaRPr lang="hr-HR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000" dirty="0" smtClean="0"/>
                        <a:t>Odnosi s javnošću: globalni i domaći PR</a:t>
                      </a:r>
                      <a:endParaRPr lang="hr-HR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b="1" dirty="0" smtClean="0"/>
                        <a:t>4.624</a:t>
                      </a:r>
                      <a:endParaRPr lang="hr-HR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b="1" dirty="0" smtClean="0"/>
                        <a:t>500</a:t>
                      </a:r>
                      <a:endParaRPr lang="hr-HR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b="1" dirty="0" smtClean="0"/>
                        <a:t>33</a:t>
                      </a:r>
                      <a:endParaRPr lang="hr-HR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b="1" dirty="0" smtClean="0"/>
                        <a:t>0,2</a:t>
                      </a:r>
                      <a:endParaRPr lang="hr-HR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1767639"/>
                  </a:ext>
                </a:extLst>
              </a:tr>
              <a:tr h="178435">
                <a:tc>
                  <a:txBody>
                    <a:bodyPr/>
                    <a:lstStyle/>
                    <a:p>
                      <a:r>
                        <a:rPr lang="hr-HR" sz="1100" dirty="0" smtClean="0"/>
                        <a:t>3.4</a:t>
                      </a:r>
                      <a:endParaRPr lang="hr-HR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000" dirty="0" smtClean="0"/>
                        <a:t>Marketinške i poslovne suradnje</a:t>
                      </a:r>
                      <a:endParaRPr lang="hr-HR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b="1" dirty="0" smtClean="0"/>
                        <a:t>5.795</a:t>
                      </a:r>
                      <a:endParaRPr lang="hr-HR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b="1" dirty="0" smtClean="0"/>
                        <a:t>7.000</a:t>
                      </a:r>
                      <a:endParaRPr lang="hr-HR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b="1" dirty="0" smtClean="0"/>
                        <a:t>121</a:t>
                      </a:r>
                      <a:endParaRPr lang="hr-HR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b="1" dirty="0" smtClean="0"/>
                        <a:t>3</a:t>
                      </a:r>
                      <a:endParaRPr lang="hr-HR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81550219"/>
                  </a:ext>
                </a:extLst>
              </a:tr>
              <a:tr h="255328">
                <a:tc>
                  <a:txBody>
                    <a:bodyPr/>
                    <a:lstStyle/>
                    <a:p>
                      <a:r>
                        <a:rPr lang="hr-HR" sz="1000" dirty="0" smtClean="0"/>
                        <a:t>3.4.1</a:t>
                      </a:r>
                      <a:endParaRPr lang="hr-HR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000" dirty="0" smtClean="0"/>
                        <a:t>Strateški projekti (suradnja s avioprijevoznicima)</a:t>
                      </a:r>
                      <a:endParaRPr lang="hr-HR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b="1" dirty="0" smtClean="0"/>
                        <a:t>1.795</a:t>
                      </a:r>
                      <a:endParaRPr lang="hr-HR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b="1" dirty="0" smtClean="0"/>
                        <a:t>4.000</a:t>
                      </a:r>
                      <a:endParaRPr lang="hr-HR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b="1" dirty="0" smtClean="0"/>
                        <a:t>223</a:t>
                      </a:r>
                      <a:endParaRPr lang="hr-HR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b="1" dirty="0" smtClean="0"/>
                        <a:t>1,7</a:t>
                      </a:r>
                      <a:endParaRPr lang="hr-HR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6611405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r>
                        <a:rPr lang="hr-HR" sz="1000" dirty="0" smtClean="0"/>
                        <a:t>3.4.2</a:t>
                      </a:r>
                      <a:endParaRPr lang="hr-HR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000" dirty="0" smtClean="0"/>
                        <a:t>Udruženo oglašavanje na www.zadar.hr</a:t>
                      </a:r>
                      <a:endParaRPr lang="hr-HR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b="1" dirty="0" smtClean="0"/>
                        <a:t>4.000</a:t>
                      </a:r>
                      <a:endParaRPr lang="hr-HR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b="1" dirty="0" smtClean="0"/>
                        <a:t>3.000</a:t>
                      </a:r>
                      <a:endParaRPr lang="hr-HR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b="1" dirty="0" smtClean="0"/>
                        <a:t>75</a:t>
                      </a:r>
                      <a:endParaRPr lang="hr-HR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b="1" dirty="0" smtClean="0"/>
                        <a:t>1,3</a:t>
                      </a:r>
                      <a:endParaRPr lang="hr-HR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0885348"/>
                  </a:ext>
                </a:extLst>
              </a:tr>
              <a:tr h="207818">
                <a:tc>
                  <a:txBody>
                    <a:bodyPr/>
                    <a:lstStyle/>
                    <a:p>
                      <a:r>
                        <a:rPr lang="hr-HR" sz="1100" dirty="0" smtClean="0"/>
                        <a:t>3.5</a:t>
                      </a:r>
                      <a:endParaRPr lang="hr-HR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000" dirty="0" smtClean="0"/>
                        <a:t>Sajmovi, posebne prezentacije </a:t>
                      </a:r>
                    </a:p>
                    <a:p>
                      <a:r>
                        <a:rPr lang="hr-HR" sz="1000" dirty="0" smtClean="0"/>
                        <a:t>i poslovne radionice</a:t>
                      </a:r>
                      <a:endParaRPr lang="hr-HR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b="1" dirty="0" smtClean="0"/>
                        <a:t>0</a:t>
                      </a:r>
                      <a:endParaRPr lang="hr-HR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b="1" dirty="0" smtClean="0"/>
                        <a:t>3.000</a:t>
                      </a:r>
                      <a:endParaRPr lang="hr-HR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b="1" dirty="0" smtClean="0"/>
                        <a:t>0</a:t>
                      </a:r>
                      <a:endParaRPr lang="hr-HR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b="1" dirty="0" smtClean="0"/>
                        <a:t>1,3</a:t>
                      </a:r>
                      <a:endParaRPr lang="hr-HR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81372227"/>
                  </a:ext>
                </a:extLst>
              </a:tr>
              <a:tr h="263929">
                <a:tc>
                  <a:txBody>
                    <a:bodyPr/>
                    <a:lstStyle/>
                    <a:p>
                      <a:r>
                        <a:rPr lang="hr-HR" sz="1100" dirty="0" smtClean="0"/>
                        <a:t>3.6</a:t>
                      </a:r>
                      <a:endParaRPr lang="hr-HR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000" dirty="0" smtClean="0"/>
                        <a:t>Suradnja s organizatorima</a:t>
                      </a:r>
                      <a:r>
                        <a:rPr lang="hr-HR" sz="1000" baseline="0" dirty="0" smtClean="0"/>
                        <a:t> putovanja</a:t>
                      </a:r>
                      <a:endParaRPr lang="hr-HR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b="1" dirty="0" smtClean="0"/>
                        <a:t>0</a:t>
                      </a:r>
                      <a:endParaRPr lang="hr-HR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b="1" dirty="0" smtClean="0"/>
                        <a:t>0</a:t>
                      </a:r>
                      <a:endParaRPr lang="hr-HR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b="1" dirty="0" smtClean="0"/>
                        <a:t>0</a:t>
                      </a:r>
                      <a:endParaRPr lang="hr-HR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b="1" dirty="0" smtClean="0"/>
                        <a:t>0</a:t>
                      </a:r>
                      <a:endParaRPr lang="hr-HR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41978"/>
                  </a:ext>
                </a:extLst>
              </a:tr>
              <a:tr h="252153">
                <a:tc>
                  <a:txBody>
                    <a:bodyPr/>
                    <a:lstStyle/>
                    <a:p>
                      <a:r>
                        <a:rPr lang="hr-HR" sz="1100" dirty="0" smtClean="0"/>
                        <a:t>3.7</a:t>
                      </a:r>
                      <a:endParaRPr lang="hr-HR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000" dirty="0" smtClean="0"/>
                        <a:t>Kreiranje promotivnih materijala</a:t>
                      </a:r>
                      <a:endParaRPr lang="hr-HR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b="1" dirty="0" smtClean="0"/>
                        <a:t>2.937</a:t>
                      </a:r>
                      <a:endParaRPr lang="hr-HR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b="1" dirty="0" smtClean="0"/>
                        <a:t>4.000</a:t>
                      </a:r>
                      <a:endParaRPr lang="hr-HR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b="1" dirty="0" smtClean="0"/>
                        <a:t>138</a:t>
                      </a:r>
                      <a:endParaRPr lang="hr-HR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b="1" dirty="0" smtClean="0"/>
                        <a:t>1,7</a:t>
                      </a:r>
                      <a:endParaRPr lang="hr-HR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3699811"/>
                  </a:ext>
                </a:extLst>
              </a:tr>
              <a:tr h="189114">
                <a:tc>
                  <a:txBody>
                    <a:bodyPr/>
                    <a:lstStyle/>
                    <a:p>
                      <a:r>
                        <a:rPr lang="hr-HR" sz="1100" dirty="0" smtClean="0"/>
                        <a:t>3.8</a:t>
                      </a:r>
                      <a:endParaRPr lang="hr-HR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000" dirty="0" smtClean="0"/>
                        <a:t>Internet stranice</a:t>
                      </a:r>
                      <a:endParaRPr lang="hr-HR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b="1" dirty="0" smtClean="0"/>
                        <a:t>443</a:t>
                      </a:r>
                      <a:endParaRPr lang="hr-HR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b="1" dirty="0" smtClean="0"/>
                        <a:t>4.000</a:t>
                      </a:r>
                      <a:endParaRPr lang="hr-HR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b="1" dirty="0" smtClean="0"/>
                        <a:t>903</a:t>
                      </a:r>
                      <a:endParaRPr lang="hr-HR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b="1" dirty="0" smtClean="0"/>
                        <a:t>1,7</a:t>
                      </a:r>
                      <a:endParaRPr lang="hr-HR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62608164"/>
                  </a:ext>
                </a:extLst>
              </a:tr>
              <a:tr h="189114">
                <a:tc>
                  <a:txBody>
                    <a:bodyPr/>
                    <a:lstStyle/>
                    <a:p>
                      <a:r>
                        <a:rPr lang="hr-HR" sz="1100" dirty="0" smtClean="0"/>
                        <a:t>3.9</a:t>
                      </a:r>
                      <a:endParaRPr lang="hr-HR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n-NO" sz="1000" dirty="0" smtClean="0"/>
                        <a:t>Kreiranje i upravljanje bazama </a:t>
                      </a:r>
                      <a:endParaRPr lang="hr-HR" sz="1000" dirty="0" smtClean="0"/>
                    </a:p>
                    <a:p>
                      <a:r>
                        <a:rPr lang="nn-NO" sz="1000" dirty="0" smtClean="0"/>
                        <a:t>turističkih podataka</a:t>
                      </a:r>
                      <a:endParaRPr lang="hr-HR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b="1" dirty="0" smtClean="0"/>
                        <a:t>1.650</a:t>
                      </a:r>
                      <a:endParaRPr lang="hr-HR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b="1" dirty="0" smtClean="0"/>
                        <a:t>1.000</a:t>
                      </a:r>
                      <a:endParaRPr lang="hr-HR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b="1" dirty="0" smtClean="0"/>
                        <a:t>61</a:t>
                      </a:r>
                      <a:endParaRPr lang="hr-HR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b="1" dirty="0" smtClean="0"/>
                        <a:t>0,4</a:t>
                      </a:r>
                      <a:endParaRPr lang="hr-HR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6027401"/>
                  </a:ext>
                </a:extLst>
              </a:tr>
              <a:tr h="189114">
                <a:tc>
                  <a:txBody>
                    <a:bodyPr/>
                    <a:lstStyle/>
                    <a:p>
                      <a:r>
                        <a:rPr lang="hr-HR" sz="1100" dirty="0" smtClean="0"/>
                        <a:t>3.10</a:t>
                      </a:r>
                      <a:endParaRPr lang="hr-HR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000" dirty="0" smtClean="0"/>
                        <a:t>Turističko-informativne</a:t>
                      </a:r>
                      <a:r>
                        <a:rPr lang="hr-HR" sz="1000" baseline="0" dirty="0" smtClean="0"/>
                        <a:t> aktivnosti</a:t>
                      </a:r>
                      <a:endParaRPr lang="hr-HR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b="1" dirty="0" smtClean="0"/>
                        <a:t>30.347</a:t>
                      </a:r>
                      <a:endParaRPr lang="hr-HR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b="1" dirty="0" smtClean="0"/>
                        <a:t>40.200</a:t>
                      </a:r>
                      <a:endParaRPr lang="hr-HR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b="1" dirty="0" smtClean="0"/>
                        <a:t>133</a:t>
                      </a:r>
                      <a:endParaRPr lang="hr-HR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b="1" dirty="0" smtClean="0"/>
                        <a:t>18</a:t>
                      </a:r>
                      <a:endParaRPr lang="hr-HR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7835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836969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7943731"/>
          </a:xfrm>
        </p:spPr>
        <p:txBody>
          <a:bodyPr>
            <a:normAutofit fontScale="90000"/>
          </a:bodyPr>
          <a:lstStyle/>
          <a:p>
            <a:r>
              <a:rPr lang="hr-HR" sz="1400" b="1" dirty="0" smtClean="0"/>
              <a:t>UVOD</a:t>
            </a:r>
            <a:br>
              <a:rPr lang="hr-HR" sz="1400" b="1" dirty="0" smtClean="0"/>
            </a:br>
            <a:r>
              <a:rPr lang="hr-HR" sz="1400" b="1" dirty="0"/>
              <a:t/>
            </a:r>
            <a:br>
              <a:rPr lang="hr-HR" sz="1400" b="1" dirty="0"/>
            </a:br>
            <a:r>
              <a:rPr lang="hr-HR" sz="1400" dirty="0" smtClean="0"/>
              <a:t>Ovaj Program rada sa Financijskim planom Turističke zajednice Općine Povljana rađen je prema odredbama Zakona o turizmu, Zakona o turističkim zajednicama i Statuta Turističke zajednice Općine Povljana. U obzir su također uzete smjernice </a:t>
            </a:r>
            <a:r>
              <a:rPr lang="hr-HR" sz="1400" dirty="0"/>
              <a:t>Ministarstva turizma i </a:t>
            </a:r>
            <a:r>
              <a:rPr lang="hr-HR" sz="1400" dirty="0" smtClean="0"/>
              <a:t>sporta za izradu ovakvog dokumenta.</a:t>
            </a:r>
            <a:br>
              <a:rPr lang="hr-HR" sz="1400" dirty="0" smtClean="0"/>
            </a:br>
            <a:r>
              <a:rPr lang="hr-HR" sz="1400" dirty="0" smtClean="0"/>
              <a:t>Već je primjena novog Zakona o  turizmu usmjerila aktivnosti u pravcu očuvanja resursa, garantiranju očuvanja kvalitete života u destinaciji te čuvanja konkurentnosti na svjetskom turističkom tržištu. Održivost u primjeru turističkih zajednica ponajprije se odnosi na odgovorno planiranje, razvoj destinacije i praćenje ostvarenih ciljeva, i sukladno tome, upravljanje procesima.</a:t>
            </a:r>
            <a:br>
              <a:rPr lang="hr-HR" sz="1400" dirty="0" smtClean="0"/>
            </a:br>
            <a:r>
              <a:rPr lang="hr-HR" sz="1400" dirty="0"/>
              <a:t/>
            </a:r>
            <a:br>
              <a:rPr lang="hr-HR" sz="1400" dirty="0"/>
            </a:br>
            <a:r>
              <a:rPr lang="hr-HR" sz="1400" dirty="0" smtClean="0"/>
              <a:t/>
            </a:r>
            <a:br>
              <a:rPr lang="hr-HR" sz="1400" dirty="0" smtClean="0"/>
            </a:br>
            <a:r>
              <a:rPr lang="hr-HR" sz="1400" b="1" dirty="0" smtClean="0"/>
              <a:t>I         POLAZIŠTE</a:t>
            </a:r>
            <a:r>
              <a:rPr lang="hr-HR" sz="1400" dirty="0" smtClean="0"/>
              <a:t> </a:t>
            </a:r>
            <a:br>
              <a:rPr lang="hr-HR" sz="1400" dirty="0" smtClean="0"/>
            </a:br>
            <a:r>
              <a:rPr lang="hr-HR" sz="1400" dirty="0"/>
              <a:t/>
            </a:r>
            <a:br>
              <a:rPr lang="hr-HR" sz="1400" dirty="0"/>
            </a:br>
            <a:r>
              <a:rPr lang="hr-HR" sz="1400" dirty="0" smtClean="0"/>
              <a:t>           Osnovne pretpostavke planiranja</a:t>
            </a:r>
            <a:r>
              <a:rPr lang="hr-HR" sz="1400" dirty="0"/>
              <a:t/>
            </a:r>
            <a:br>
              <a:rPr lang="hr-HR" sz="1400" dirty="0"/>
            </a:br>
            <a:r>
              <a:rPr lang="hr-HR" sz="1400" dirty="0"/>
              <a:t>Prilikom definiranja godišnjeg programa rada Turističke </a:t>
            </a:r>
            <a:r>
              <a:rPr lang="hr-HR" sz="1400" dirty="0" smtClean="0"/>
              <a:t>zajednice Općine Povljana, polazište </a:t>
            </a:r>
            <a:r>
              <a:rPr lang="hr-HR" sz="1400" dirty="0"/>
              <a:t>je u osnovnim ciljevima turističkih zajednica definiranim u članku 9. </a:t>
            </a:r>
            <a:r>
              <a:rPr lang="hr-HR" sz="1400" dirty="0" smtClean="0"/>
              <a:t>Zakona </a:t>
            </a:r>
            <a:r>
              <a:rPr lang="hr-HR" sz="1400" dirty="0"/>
              <a:t>o turističkim zajednicama i promicanju hrvatskog turizma (NN 52/19 i </a:t>
            </a:r>
            <a:r>
              <a:rPr lang="hr-HR" sz="1400" dirty="0" smtClean="0"/>
              <a:t>42/20</a:t>
            </a:r>
            <a:r>
              <a:rPr lang="hr-HR" sz="1400" dirty="0"/>
              <a:t>), pa je u skladu s navedenim rad turističkih zajednica usmjeren na tri </a:t>
            </a:r>
            <a:r>
              <a:rPr lang="hr-HR" sz="1400" dirty="0" smtClean="0"/>
              <a:t>glavne zadaće </a:t>
            </a:r>
            <a:r>
              <a:rPr lang="hr-HR" sz="1400" dirty="0"/>
              <a:t>djelovanja:</a:t>
            </a:r>
            <a:br>
              <a:rPr lang="hr-HR" sz="1400" dirty="0"/>
            </a:br>
            <a:r>
              <a:rPr lang="hr-HR" sz="1400" b="1" dirty="0"/>
              <a:t>A </a:t>
            </a:r>
            <a:r>
              <a:rPr lang="hr-HR" sz="1400" b="1" dirty="0" smtClean="0"/>
              <a:t>Razvoj proizvoda</a:t>
            </a:r>
            <a:r>
              <a:rPr lang="hr-HR" sz="1400" dirty="0"/>
              <a:t/>
            </a:r>
            <a:br>
              <a:rPr lang="hr-HR" sz="1400" dirty="0"/>
            </a:br>
            <a:r>
              <a:rPr lang="hr-HR" sz="1400" dirty="0"/>
              <a:t>kroz koordiniranje ključnih aktivnosti </a:t>
            </a:r>
            <a:r>
              <a:rPr lang="hr-HR" sz="1400" dirty="0" smtClean="0"/>
              <a:t>turističkog </a:t>
            </a:r>
            <a:r>
              <a:rPr lang="hr-HR" sz="1400" dirty="0"/>
              <a:t>razvoja (planiranje, razvoj turističkih proizvoda u destinaciji, </a:t>
            </a:r>
            <a:r>
              <a:rPr lang="hr-HR" sz="1400" dirty="0" smtClean="0"/>
              <a:t>financiranje</a:t>
            </a:r>
            <a:r>
              <a:rPr lang="hr-HR" sz="1400" dirty="0"/>
              <a:t>, donošenje i provedba odluka</a:t>
            </a:r>
            <a:r>
              <a:rPr lang="hr-HR" sz="1400" dirty="0" smtClean="0"/>
              <a:t>),</a:t>
            </a:r>
            <a:br>
              <a:rPr lang="hr-HR" sz="1400" dirty="0" smtClean="0"/>
            </a:br>
            <a:r>
              <a:rPr lang="hr-HR" sz="1400" b="1" dirty="0" smtClean="0"/>
              <a:t>B Informacije </a:t>
            </a:r>
            <a:r>
              <a:rPr lang="hr-HR" sz="1400" b="1" dirty="0"/>
              <a:t>i istraživanja</a:t>
            </a:r>
            <a:r>
              <a:rPr lang="hr-HR" sz="1400" dirty="0"/>
              <a:t/>
            </a:r>
            <a:br>
              <a:rPr lang="hr-HR" sz="1400" dirty="0"/>
            </a:br>
            <a:r>
              <a:rPr lang="hr-HR" sz="1400" dirty="0" smtClean="0"/>
              <a:t>jačanje </a:t>
            </a:r>
            <a:r>
              <a:rPr lang="hr-HR" sz="1400" dirty="0"/>
              <a:t>lokalne inicijative i povezivanje dionika na lokalnom/regionalnom </a:t>
            </a:r>
            <a:br>
              <a:rPr lang="hr-HR" sz="1400" dirty="0"/>
            </a:br>
            <a:r>
              <a:rPr lang="hr-HR" sz="1400" dirty="0"/>
              <a:t>nivou radi stvaranja međunarodno konkurentnih turističkih </a:t>
            </a:r>
            <a:r>
              <a:rPr lang="hr-HR" sz="1400" dirty="0" smtClean="0"/>
              <a:t>proizvoda,</a:t>
            </a:r>
            <a:br>
              <a:rPr lang="hr-HR" sz="1400" dirty="0" smtClean="0"/>
            </a:br>
            <a:r>
              <a:rPr lang="hr-HR" sz="1400" b="1" dirty="0" smtClean="0"/>
              <a:t>C Distribucija</a:t>
            </a:r>
            <a:r>
              <a:rPr lang="hr-HR" sz="1400" dirty="0"/>
              <a:t/>
            </a:r>
            <a:br>
              <a:rPr lang="hr-HR" sz="1400" dirty="0"/>
            </a:br>
            <a:r>
              <a:rPr lang="hr-HR" sz="1400" dirty="0" smtClean="0"/>
              <a:t>priprema, sakupljanje i dostavljanje marketinških materijala Turističkoj zajednici Zadarske županije i Hrvatskoj turističkoj zajednici</a:t>
            </a:r>
            <a:br>
              <a:rPr lang="hr-HR" sz="1400" dirty="0" smtClean="0"/>
            </a:br>
            <a:r>
              <a:rPr lang="hr-HR" sz="1400" b="1" dirty="0" smtClean="0"/>
              <a:t>D Poboljšanje uvjeta boravka turista u destinaciji</a:t>
            </a:r>
            <a:br>
              <a:rPr lang="hr-HR" sz="1400" b="1" dirty="0" smtClean="0"/>
            </a:br>
            <a:r>
              <a:rPr lang="hr-HR" sz="1400" dirty="0">
                <a:solidFill>
                  <a:srgbClr val="00000A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organizirati stručne skupove i </a:t>
            </a:r>
            <a:r>
              <a:rPr lang="hr-HR" sz="1400" dirty="0" smtClean="0">
                <a:solidFill>
                  <a:srgbClr val="00000A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edukacije te </a:t>
            </a:r>
            <a:r>
              <a:rPr lang="hr-HR" sz="1400" dirty="0">
                <a:solidFill>
                  <a:srgbClr val="00000A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organizirati manifestacije i priredbe koje pridonose turističkom identitetu </a:t>
            </a:r>
            <a:r>
              <a:rPr lang="hr-HR" sz="1400" dirty="0" smtClean="0">
                <a:solidFill>
                  <a:srgbClr val="00000A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destinacije.</a:t>
            </a:r>
            <a:r>
              <a:rPr lang="hr-HR" sz="1400" b="1" dirty="0" smtClean="0"/>
              <a:t/>
            </a:r>
            <a:br>
              <a:rPr lang="hr-HR" sz="1400" b="1" dirty="0" smtClean="0"/>
            </a:br>
            <a:r>
              <a:rPr lang="hr-HR" sz="1400" b="1" dirty="0" smtClean="0"/>
              <a:t/>
            </a:r>
            <a:br>
              <a:rPr lang="hr-HR" sz="1400" b="1" dirty="0" smtClean="0"/>
            </a:br>
            <a:r>
              <a:rPr lang="hr-HR" sz="1400" b="1" dirty="0" smtClean="0"/>
              <a:t>II       MARKETINŠKE STRATEGIJE</a:t>
            </a:r>
            <a:br>
              <a:rPr lang="hr-HR" sz="1400" b="1" dirty="0" smtClean="0"/>
            </a:br>
            <a:r>
              <a:rPr lang="hr-HR" sz="1400" b="1" dirty="0"/>
              <a:t> </a:t>
            </a:r>
            <a:r>
              <a:rPr lang="hr-HR" sz="1400" b="1" dirty="0" smtClean="0"/>
              <a:t> </a:t>
            </a:r>
            <a:br>
              <a:rPr lang="hr-HR" sz="1400" b="1" dirty="0" smtClean="0"/>
            </a:br>
            <a:r>
              <a:rPr lang="hr-HR" sz="1400" dirty="0" smtClean="0"/>
              <a:t>Sljedeći elementi uzeti su u obzir prilikom izrade ključnih ciljeva promidžbe:</a:t>
            </a:r>
            <a:br>
              <a:rPr lang="hr-HR" sz="1400" dirty="0" smtClean="0"/>
            </a:br>
            <a:r>
              <a:rPr lang="hr-HR" sz="1400" dirty="0" smtClean="0"/>
              <a:t>- promicanje i afirmacija turizma kao ključnog sektora gospodarstva na području</a:t>
            </a:r>
            <a:br>
              <a:rPr lang="hr-HR" sz="1400" dirty="0" smtClean="0"/>
            </a:br>
            <a:r>
              <a:rPr lang="hr-HR" sz="1400" dirty="0"/>
              <a:t> </a:t>
            </a:r>
            <a:r>
              <a:rPr lang="hr-HR" sz="1400" dirty="0" smtClean="0"/>
              <a:t>  Općine Povljana,</a:t>
            </a:r>
            <a:br>
              <a:rPr lang="hr-HR" sz="1400" dirty="0" smtClean="0"/>
            </a:br>
            <a:r>
              <a:rPr lang="hr-HR" sz="1400" dirty="0" smtClean="0"/>
              <a:t>- struktura kapaciteta na području Općine.</a:t>
            </a:r>
            <a:r>
              <a:rPr lang="hr-HR" sz="1400" dirty="0"/>
              <a:t/>
            </a:r>
            <a:br>
              <a:rPr lang="hr-HR" sz="1400" dirty="0"/>
            </a:br>
            <a:r>
              <a:rPr lang="hr-HR" sz="1400" dirty="0" smtClean="0"/>
              <a:t>Program </a:t>
            </a:r>
            <a:r>
              <a:rPr lang="hr-HR" sz="1400" dirty="0"/>
              <a:t>rada za </a:t>
            </a:r>
            <a:r>
              <a:rPr lang="hr-HR" sz="1400" dirty="0" smtClean="0"/>
              <a:t>2026. </a:t>
            </a:r>
            <a:r>
              <a:rPr lang="hr-HR" sz="1400" dirty="0"/>
              <a:t>godinu, u operativnom pogledu dijelom predstavlja </a:t>
            </a:r>
            <a:br>
              <a:rPr lang="hr-HR" sz="1400" dirty="0"/>
            </a:br>
            <a:r>
              <a:rPr lang="hr-HR" sz="1400" dirty="0"/>
              <a:t>kontinuitet provedbe ranijih aktivnosti usmjerenih prema </a:t>
            </a:r>
            <a:r>
              <a:rPr lang="hr-HR" sz="1400" dirty="0" smtClean="0"/>
              <a:t>daljnjoj suradnji u smislu promocije sa Nova Camping d.o.o. kako bi stvarali percepciju Povljane kao </a:t>
            </a:r>
            <a:r>
              <a:rPr lang="hr-HR" sz="1400" dirty="0"/>
              <a:t>poželjne </a:t>
            </a:r>
            <a:r>
              <a:rPr lang="hr-HR" sz="1400" dirty="0" smtClean="0"/>
              <a:t>camping i odmorišne destinacije</a:t>
            </a:r>
            <a:r>
              <a:rPr lang="hr-HR" sz="1400" dirty="0"/>
              <a:t>, </a:t>
            </a:r>
          </a:p>
        </p:txBody>
      </p:sp>
    </p:spTree>
    <p:extLst>
      <p:ext uri="{BB962C8B-B14F-4D97-AF65-F5344CB8AC3E}">
        <p14:creationId xmlns:p14="http://schemas.microsoft.com/office/powerpoint/2010/main" val="369130245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25649455"/>
              </p:ext>
            </p:extLst>
          </p:nvPr>
        </p:nvGraphicFramePr>
        <p:xfrm>
          <a:off x="471488" y="592138"/>
          <a:ext cx="5915028" cy="534522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2912">
                  <a:extLst>
                    <a:ext uri="{9D8B030D-6E8A-4147-A177-3AD203B41FA5}">
                      <a16:colId xmlns:a16="http://schemas.microsoft.com/office/drawing/2014/main" val="183906559"/>
                    </a:ext>
                  </a:extLst>
                </a:gridCol>
                <a:gridCol w="2556164">
                  <a:extLst>
                    <a:ext uri="{9D8B030D-6E8A-4147-A177-3AD203B41FA5}">
                      <a16:colId xmlns:a16="http://schemas.microsoft.com/office/drawing/2014/main" val="2027077610"/>
                    </a:ext>
                  </a:extLst>
                </a:gridCol>
                <a:gridCol w="883227">
                  <a:extLst>
                    <a:ext uri="{9D8B030D-6E8A-4147-A177-3AD203B41FA5}">
                      <a16:colId xmlns:a16="http://schemas.microsoft.com/office/drawing/2014/main" val="3553334532"/>
                    </a:ext>
                  </a:extLst>
                </a:gridCol>
                <a:gridCol w="841664">
                  <a:extLst>
                    <a:ext uri="{9D8B030D-6E8A-4147-A177-3AD203B41FA5}">
                      <a16:colId xmlns:a16="http://schemas.microsoft.com/office/drawing/2014/main" val="4052200349"/>
                    </a:ext>
                  </a:extLst>
                </a:gridCol>
                <a:gridCol w="675409">
                  <a:extLst>
                    <a:ext uri="{9D8B030D-6E8A-4147-A177-3AD203B41FA5}">
                      <a16:colId xmlns:a16="http://schemas.microsoft.com/office/drawing/2014/main" val="3454043201"/>
                    </a:ext>
                  </a:extLst>
                </a:gridCol>
                <a:gridCol w="515652">
                  <a:extLst>
                    <a:ext uri="{9D8B030D-6E8A-4147-A177-3AD203B41FA5}">
                      <a16:colId xmlns:a16="http://schemas.microsoft.com/office/drawing/2014/main" val="38209246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hr-H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200" dirty="0" smtClean="0">
                          <a:solidFill>
                            <a:schemeClr val="tx1"/>
                          </a:solidFill>
                        </a:rPr>
                        <a:t>AKTIVNOSTI</a:t>
                      </a:r>
                      <a:endParaRPr lang="hr-HR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200" dirty="0" smtClean="0">
                          <a:solidFill>
                            <a:schemeClr val="tx1"/>
                          </a:solidFill>
                        </a:rPr>
                        <a:t>PLAN</a:t>
                      </a:r>
                    </a:p>
                    <a:p>
                      <a:pPr algn="ctr"/>
                      <a:r>
                        <a:rPr lang="hr-HR" sz="1200" dirty="0" smtClean="0">
                          <a:solidFill>
                            <a:schemeClr val="tx1"/>
                          </a:solidFill>
                        </a:rPr>
                        <a:t>2025.</a:t>
                      </a:r>
                      <a:endParaRPr lang="hr-HR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r-HR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PLAN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r-HR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2026.</a:t>
                      </a:r>
                      <a:endParaRPr lang="hr-H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200" dirty="0" smtClean="0">
                          <a:solidFill>
                            <a:schemeClr val="tx1"/>
                          </a:solidFill>
                        </a:rPr>
                        <a:t>INDEKS</a:t>
                      </a:r>
                      <a:endParaRPr lang="hr-HR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dirty="0" smtClean="0">
                          <a:solidFill>
                            <a:schemeClr val="tx1"/>
                          </a:solidFill>
                        </a:rPr>
                        <a:t>UDIO</a:t>
                      </a:r>
                    </a:p>
                    <a:p>
                      <a:pPr algn="ctr"/>
                      <a:r>
                        <a:rPr lang="hr-HR" sz="1100" dirty="0" smtClean="0">
                          <a:solidFill>
                            <a:schemeClr val="tx1"/>
                          </a:solidFill>
                        </a:rPr>
                        <a:t>%</a:t>
                      </a:r>
                      <a:endParaRPr lang="hr-HR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555187"/>
                  </a:ext>
                </a:extLst>
              </a:tr>
              <a:tr h="249526">
                <a:tc>
                  <a:txBody>
                    <a:bodyPr/>
                    <a:lstStyle/>
                    <a:p>
                      <a:r>
                        <a:rPr lang="hr-HR" sz="1100" b="1" dirty="0" smtClean="0"/>
                        <a:t>4</a:t>
                      </a:r>
                      <a:endParaRPr lang="hr-HR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hr-HR" sz="1050" b="1" dirty="0" smtClean="0"/>
                        <a:t>DESTINACIJSKI</a:t>
                      </a:r>
                      <a:r>
                        <a:rPr lang="hr-HR" sz="1050" b="1" baseline="0" dirty="0" smtClean="0"/>
                        <a:t> MENADŽMENT</a:t>
                      </a:r>
                      <a:endParaRPr lang="hr-HR" sz="105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b="1" dirty="0" smtClean="0"/>
                        <a:t>1.938</a:t>
                      </a:r>
                      <a:endParaRPr lang="hr-HR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b="1" dirty="0" smtClean="0"/>
                        <a:t>8.500</a:t>
                      </a:r>
                      <a:endParaRPr lang="hr-HR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b="1" dirty="0" smtClean="0"/>
                        <a:t>439</a:t>
                      </a:r>
                      <a:endParaRPr lang="hr-HR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b="1" dirty="0" smtClean="0"/>
                        <a:t>4</a:t>
                      </a:r>
                      <a:endParaRPr lang="hr-HR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530347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hr-HR" sz="1100" b="0" dirty="0" smtClean="0"/>
                        <a:t>4.1</a:t>
                      </a:r>
                      <a:endParaRPr lang="hr-HR" sz="11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000" dirty="0" smtClean="0"/>
                        <a:t>Turistički informacijski sustavi i aplikacije / eVisitor</a:t>
                      </a:r>
                      <a:endParaRPr lang="hr-HR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b="1" dirty="0" smtClean="0"/>
                        <a:t>600</a:t>
                      </a:r>
                      <a:endParaRPr lang="hr-HR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b="1" dirty="0" smtClean="0"/>
                        <a:t>600</a:t>
                      </a:r>
                      <a:endParaRPr lang="hr-HR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b="1" dirty="0" smtClean="0"/>
                        <a:t>100</a:t>
                      </a:r>
                      <a:endParaRPr lang="hr-HR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b="1" dirty="0" smtClean="0"/>
                        <a:t>0,3</a:t>
                      </a:r>
                      <a:endParaRPr lang="hr-HR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9009815"/>
                  </a:ext>
                </a:extLst>
              </a:tr>
              <a:tr h="324109">
                <a:tc>
                  <a:txBody>
                    <a:bodyPr/>
                    <a:lstStyle/>
                    <a:p>
                      <a:r>
                        <a:rPr lang="hr-HR" sz="1100" dirty="0" smtClean="0"/>
                        <a:t>4.2</a:t>
                      </a:r>
                      <a:endParaRPr lang="hr-HR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000" dirty="0" smtClean="0"/>
                        <a:t>Stručni skupovi i edukacije </a:t>
                      </a:r>
                      <a:endParaRPr lang="hr-HR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b="1" dirty="0" smtClean="0"/>
                        <a:t>335</a:t>
                      </a:r>
                      <a:endParaRPr lang="hr-HR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b="1" dirty="0" smtClean="0"/>
                        <a:t>2.000</a:t>
                      </a:r>
                      <a:endParaRPr lang="hr-HR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b="1" dirty="0" smtClean="0"/>
                        <a:t>597</a:t>
                      </a:r>
                      <a:endParaRPr lang="hr-HR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b="1" dirty="0" smtClean="0"/>
                        <a:t>0,9</a:t>
                      </a:r>
                      <a:endParaRPr lang="hr-HR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46875577"/>
                  </a:ext>
                </a:extLst>
              </a:tr>
              <a:tr h="267624">
                <a:tc>
                  <a:txBody>
                    <a:bodyPr/>
                    <a:lstStyle/>
                    <a:p>
                      <a:r>
                        <a:rPr lang="hr-HR" sz="1100" dirty="0" smtClean="0"/>
                        <a:t>4.3</a:t>
                      </a:r>
                      <a:endParaRPr lang="hr-HR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000" dirty="0" smtClean="0"/>
                        <a:t>Koordinacija i nadzor</a:t>
                      </a:r>
                      <a:endParaRPr lang="hr-HR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b="1" dirty="0" smtClean="0"/>
                        <a:t>0</a:t>
                      </a:r>
                      <a:endParaRPr lang="hr-HR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b="1" dirty="0" smtClean="0"/>
                        <a:t>0</a:t>
                      </a:r>
                      <a:endParaRPr lang="hr-HR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b="1" dirty="0" smtClean="0"/>
                        <a:t>0</a:t>
                      </a:r>
                      <a:endParaRPr lang="hr-HR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b="1" dirty="0" smtClean="0"/>
                        <a:t>0</a:t>
                      </a:r>
                      <a:endParaRPr lang="hr-HR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36693382"/>
                  </a:ext>
                </a:extLst>
              </a:tr>
              <a:tr h="259773">
                <a:tc>
                  <a:txBody>
                    <a:bodyPr/>
                    <a:lstStyle/>
                    <a:p>
                      <a:r>
                        <a:rPr lang="hr-HR" sz="1100" b="0" dirty="0" smtClean="0"/>
                        <a:t>4.4</a:t>
                      </a:r>
                      <a:endParaRPr lang="hr-HR" sz="11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000" b="0" dirty="0" smtClean="0"/>
                        <a:t>Upravljanje kvalitetom u destinaciji</a:t>
                      </a:r>
                      <a:endParaRPr lang="hr-HR" sz="10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b="1" dirty="0" smtClean="0"/>
                        <a:t>0</a:t>
                      </a:r>
                      <a:endParaRPr lang="hr-HR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b="1" dirty="0" smtClean="0"/>
                        <a:t>1.000</a:t>
                      </a:r>
                      <a:endParaRPr lang="hr-HR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b="1" dirty="0" smtClean="0"/>
                        <a:t>0</a:t>
                      </a:r>
                      <a:endParaRPr lang="hr-HR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b="1" dirty="0" smtClean="0"/>
                        <a:t>0,4</a:t>
                      </a:r>
                      <a:endParaRPr lang="hr-HR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5620211"/>
                  </a:ext>
                </a:extLst>
              </a:tr>
              <a:tr h="301336">
                <a:tc>
                  <a:txBody>
                    <a:bodyPr/>
                    <a:lstStyle/>
                    <a:p>
                      <a:r>
                        <a:rPr lang="hr-HR" sz="1100" dirty="0" smtClean="0"/>
                        <a:t>4.5</a:t>
                      </a:r>
                      <a:endParaRPr lang="hr-HR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000" dirty="0" smtClean="0"/>
                        <a:t>Poticanje</a:t>
                      </a:r>
                      <a:r>
                        <a:rPr lang="hr-HR" sz="1000" baseline="0" dirty="0" smtClean="0"/>
                        <a:t> na očuvanje i uređenje okoliša</a:t>
                      </a:r>
                      <a:endParaRPr lang="hr-HR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b="1" dirty="0" smtClean="0"/>
                        <a:t>1.003</a:t>
                      </a:r>
                      <a:endParaRPr lang="hr-HR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b="1" dirty="0" smtClean="0"/>
                        <a:t>4.900</a:t>
                      </a:r>
                      <a:endParaRPr lang="hr-HR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b="1" dirty="0" smtClean="0"/>
                        <a:t>490</a:t>
                      </a:r>
                      <a:endParaRPr lang="hr-HR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b="1" dirty="0" smtClean="0"/>
                        <a:t>2</a:t>
                      </a:r>
                      <a:endParaRPr lang="hr-HR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908311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hr-HR" sz="1100" b="1" dirty="0" smtClean="0"/>
                        <a:t>5</a:t>
                      </a:r>
                      <a:endParaRPr lang="hr-HR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050" b="1" dirty="0" smtClean="0"/>
                        <a:t>ČLANSTVO</a:t>
                      </a:r>
                      <a:r>
                        <a:rPr lang="hr-HR" sz="1000" b="1" dirty="0" smtClean="0"/>
                        <a:t> U STRUKOVNIM ORGANIZACIJAMA</a:t>
                      </a:r>
                      <a:endParaRPr lang="hr-HR" sz="10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b="1" dirty="0" smtClean="0"/>
                        <a:t>0</a:t>
                      </a:r>
                      <a:endParaRPr lang="hr-HR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b="1" dirty="0" smtClean="0"/>
                        <a:t>0</a:t>
                      </a:r>
                      <a:endParaRPr lang="hr-HR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b="1" dirty="0" smtClean="0"/>
                        <a:t>0</a:t>
                      </a:r>
                      <a:endParaRPr lang="hr-HR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b="1" dirty="0" smtClean="0"/>
                        <a:t>0</a:t>
                      </a:r>
                      <a:endParaRPr lang="hr-HR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99505504"/>
                  </a:ext>
                </a:extLst>
              </a:tr>
              <a:tr h="271549">
                <a:tc>
                  <a:txBody>
                    <a:bodyPr/>
                    <a:lstStyle/>
                    <a:p>
                      <a:r>
                        <a:rPr lang="hr-HR" sz="1050" b="1" dirty="0" smtClean="0"/>
                        <a:t>6</a:t>
                      </a:r>
                      <a:endParaRPr lang="hr-HR" sz="105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050" b="1" dirty="0" smtClean="0"/>
                        <a:t>ADMINISTRATIVNI POSLOVI</a:t>
                      </a:r>
                      <a:endParaRPr lang="hr-HR" sz="105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b="1" dirty="0" smtClean="0"/>
                        <a:t>35.500</a:t>
                      </a:r>
                      <a:endParaRPr lang="hr-HR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b="1" dirty="0" smtClean="0"/>
                        <a:t>35.000</a:t>
                      </a:r>
                      <a:endParaRPr lang="hr-HR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b="1" dirty="0" smtClean="0"/>
                        <a:t>99</a:t>
                      </a:r>
                      <a:endParaRPr lang="hr-HR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b="1" dirty="0" smtClean="0"/>
                        <a:t>15</a:t>
                      </a:r>
                      <a:endParaRPr lang="hr-HR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298758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hr-HR" sz="1100" dirty="0" smtClean="0"/>
                        <a:t>6.1</a:t>
                      </a:r>
                      <a:endParaRPr lang="hr-HR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000" dirty="0" smtClean="0"/>
                        <a:t>Plaće zaposlenika turističke zajednice osim plaća informatora u  TIC-u                  </a:t>
                      </a:r>
                      <a:endParaRPr lang="hr-HR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b="1" dirty="0" smtClean="0"/>
                        <a:t>30.000</a:t>
                      </a:r>
                      <a:endParaRPr lang="hr-HR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b="1" dirty="0" smtClean="0"/>
                        <a:t>30.000</a:t>
                      </a:r>
                      <a:endParaRPr lang="hr-HR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b="1" dirty="0" smtClean="0"/>
                        <a:t>100</a:t>
                      </a:r>
                      <a:endParaRPr lang="hr-HR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b="1" dirty="0" smtClean="0"/>
                        <a:t>13</a:t>
                      </a:r>
                      <a:endParaRPr lang="hr-HR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75144259"/>
                  </a:ext>
                </a:extLst>
              </a:tr>
              <a:tr h="268778">
                <a:tc>
                  <a:txBody>
                    <a:bodyPr/>
                    <a:lstStyle/>
                    <a:p>
                      <a:r>
                        <a:rPr lang="hr-HR" sz="1100" dirty="0" smtClean="0"/>
                        <a:t>6.2</a:t>
                      </a:r>
                      <a:endParaRPr lang="hr-HR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000" dirty="0" smtClean="0"/>
                        <a:t>Materijalni troškovi</a:t>
                      </a:r>
                      <a:endParaRPr lang="hr-HR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b="1" dirty="0" smtClean="0"/>
                        <a:t>5.500</a:t>
                      </a:r>
                      <a:endParaRPr lang="hr-HR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b="1" dirty="0" smtClean="0"/>
                        <a:t>5.000</a:t>
                      </a:r>
                      <a:endParaRPr lang="hr-HR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b="1" dirty="0" smtClean="0"/>
                        <a:t>91</a:t>
                      </a:r>
                      <a:endParaRPr lang="hr-HR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b="1" dirty="0" smtClean="0"/>
                        <a:t>2</a:t>
                      </a:r>
                      <a:endParaRPr lang="hr-HR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73740377"/>
                  </a:ext>
                </a:extLst>
              </a:tr>
              <a:tr h="292793">
                <a:tc>
                  <a:txBody>
                    <a:bodyPr/>
                    <a:lstStyle/>
                    <a:p>
                      <a:r>
                        <a:rPr lang="hr-HR" sz="1100" dirty="0" smtClean="0"/>
                        <a:t>6.3</a:t>
                      </a:r>
                      <a:endParaRPr lang="hr-HR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000" dirty="0" smtClean="0"/>
                        <a:t>Tijela TZ</a:t>
                      </a:r>
                      <a:endParaRPr lang="hr-HR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b="1" dirty="0" smtClean="0"/>
                        <a:t>0</a:t>
                      </a:r>
                      <a:endParaRPr lang="hr-HR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b="1" dirty="0" smtClean="0"/>
                        <a:t>0</a:t>
                      </a:r>
                      <a:endParaRPr lang="hr-HR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b="1" dirty="0" smtClean="0"/>
                        <a:t>0</a:t>
                      </a:r>
                      <a:endParaRPr lang="hr-HR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b="1" dirty="0" smtClean="0"/>
                        <a:t>0</a:t>
                      </a:r>
                      <a:endParaRPr lang="hr-HR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4977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hr-HR" sz="1100" dirty="0" smtClean="0"/>
                        <a:t>6.4</a:t>
                      </a:r>
                      <a:endParaRPr lang="hr-HR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000" dirty="0" smtClean="0"/>
                        <a:t>Troškovi poslovanja mreže predstavništava/ ispostava</a:t>
                      </a:r>
                      <a:endParaRPr lang="hr-HR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b="1" dirty="0" smtClean="0"/>
                        <a:t>0</a:t>
                      </a:r>
                      <a:endParaRPr lang="hr-HR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b="1" dirty="0" smtClean="0"/>
                        <a:t>0</a:t>
                      </a:r>
                      <a:endParaRPr lang="hr-HR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b="1" dirty="0" smtClean="0"/>
                        <a:t>0</a:t>
                      </a:r>
                      <a:endParaRPr lang="hr-HR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b="1" dirty="0" smtClean="0"/>
                        <a:t>0</a:t>
                      </a:r>
                      <a:endParaRPr lang="hr-HR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8075552"/>
                  </a:ext>
                </a:extLst>
              </a:tr>
              <a:tr h="268085">
                <a:tc>
                  <a:txBody>
                    <a:bodyPr/>
                    <a:lstStyle/>
                    <a:p>
                      <a:r>
                        <a:rPr lang="hr-HR" sz="1100" b="1" dirty="0" smtClean="0"/>
                        <a:t>7</a:t>
                      </a:r>
                      <a:endParaRPr lang="hr-HR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000" b="1" dirty="0" smtClean="0"/>
                        <a:t>REZERVA</a:t>
                      </a:r>
                      <a:endParaRPr lang="hr-HR" sz="10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b="1" dirty="0" smtClean="0"/>
                        <a:t>0</a:t>
                      </a:r>
                      <a:endParaRPr lang="hr-HR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b="1" dirty="0" smtClean="0"/>
                        <a:t>0</a:t>
                      </a:r>
                      <a:endParaRPr lang="hr-HR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b="1" dirty="0" smtClean="0"/>
                        <a:t>0</a:t>
                      </a:r>
                      <a:endParaRPr lang="hr-HR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b="1" dirty="0" smtClean="0"/>
                        <a:t>0</a:t>
                      </a:r>
                      <a:endParaRPr lang="hr-HR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97886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hr-HR" sz="1050" b="1" dirty="0" smtClean="0"/>
                        <a:t>8</a:t>
                      </a:r>
                      <a:endParaRPr lang="hr-HR" sz="105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n-NO" sz="1050" b="1" dirty="0" smtClean="0"/>
                        <a:t>POKRIVANJE MANJKA PRIHODA </a:t>
                      </a:r>
                      <a:endParaRPr lang="hr-HR" sz="1050" b="1" dirty="0" smtClean="0"/>
                    </a:p>
                    <a:p>
                      <a:r>
                        <a:rPr lang="nn-NO" sz="1050" b="1" dirty="0" smtClean="0"/>
                        <a:t>IZ PRETHODNE GODINE</a:t>
                      </a:r>
                      <a:endParaRPr lang="hr-HR" sz="105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b="1" dirty="0" smtClean="0"/>
                        <a:t>40.348</a:t>
                      </a:r>
                      <a:endParaRPr lang="hr-HR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b="1" dirty="0" smtClean="0"/>
                        <a:t>25.000</a:t>
                      </a:r>
                      <a:endParaRPr lang="hr-HR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b="1" dirty="0" smtClean="0"/>
                        <a:t>58</a:t>
                      </a:r>
                      <a:endParaRPr lang="hr-HR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b="1" dirty="0" smtClean="0"/>
                        <a:t>11</a:t>
                      </a:r>
                      <a:endParaRPr lang="hr-HR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73251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hr-HR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100" b="1" dirty="0" smtClean="0"/>
                        <a:t>SVEUKUPNO RASHODI</a:t>
                      </a:r>
                      <a:endParaRPr lang="hr-HR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b="1" dirty="0" smtClean="0"/>
                        <a:t>228.893</a:t>
                      </a:r>
                      <a:endParaRPr lang="hr-HR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b="1" dirty="0" smtClean="0"/>
                        <a:t>225.700</a:t>
                      </a:r>
                      <a:endParaRPr lang="hr-HR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b="1" dirty="0" smtClean="0"/>
                        <a:t>99</a:t>
                      </a:r>
                      <a:endParaRPr lang="hr-HR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b="1" dirty="0" smtClean="0"/>
                        <a:t>100</a:t>
                      </a:r>
                      <a:endParaRPr lang="hr-HR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99003530"/>
                  </a:ext>
                </a:extLst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471488" y="6525491"/>
            <a:ext cx="5915028" cy="17871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defTabSz="685800">
              <a:lnSpc>
                <a:spcPct val="90000"/>
              </a:lnSpc>
              <a:spcBef>
                <a:spcPts val="750"/>
              </a:spcBef>
            </a:pPr>
            <a:r>
              <a:rPr lang="hr-HR" sz="1200" dirty="0" smtClean="0"/>
              <a:t>ZAKLJUČAK  </a:t>
            </a:r>
          </a:p>
          <a:p>
            <a:pPr lvl="0" defTabSz="685800">
              <a:lnSpc>
                <a:spcPct val="90000"/>
              </a:lnSpc>
              <a:spcBef>
                <a:spcPts val="750"/>
              </a:spcBef>
            </a:pPr>
            <a:r>
              <a:rPr lang="hr-HR" sz="1200" dirty="0" smtClean="0">
                <a:solidFill>
                  <a:prstClr val="black"/>
                </a:solidFill>
                <a:latin typeface="Calibri Light" panose="020F0302020204030204"/>
              </a:rPr>
              <a:t>Jedna </a:t>
            </a:r>
            <a:r>
              <a:rPr lang="hr-HR" sz="1200" dirty="0">
                <a:solidFill>
                  <a:prstClr val="black"/>
                </a:solidFill>
                <a:latin typeface="Calibri Light" panose="020F0302020204030204"/>
              </a:rPr>
              <a:t>od glavnih zadaća TZ Općine Povljana u 2026. je održavanje kvalitete turističke ponude</a:t>
            </a:r>
          </a:p>
          <a:p>
            <a:pPr lvl="0" defTabSz="685800">
              <a:lnSpc>
                <a:spcPct val="90000"/>
              </a:lnSpc>
              <a:spcBef>
                <a:spcPts val="750"/>
              </a:spcBef>
            </a:pPr>
            <a:r>
              <a:rPr lang="hr-HR" sz="1200" dirty="0">
                <a:solidFill>
                  <a:prstClr val="black"/>
                </a:solidFill>
                <a:latin typeface="Calibri Light" panose="020F0302020204030204"/>
              </a:rPr>
              <a:t> s naglaskom na predsezonu i posezonu, te uskladiti turistički proizvod naše destinacije sa </a:t>
            </a:r>
            <a:endParaRPr lang="hr-HR" sz="1200" dirty="0" smtClean="0">
              <a:solidFill>
                <a:prstClr val="black"/>
              </a:solidFill>
              <a:latin typeface="Calibri Light" panose="020F0302020204030204"/>
            </a:endParaRPr>
          </a:p>
          <a:p>
            <a:pPr lvl="0" defTabSz="685800">
              <a:lnSpc>
                <a:spcPct val="90000"/>
              </a:lnSpc>
              <a:spcBef>
                <a:spcPts val="750"/>
              </a:spcBef>
            </a:pPr>
            <a:r>
              <a:rPr lang="hr-HR" sz="1200" dirty="0">
                <a:solidFill>
                  <a:prstClr val="black"/>
                </a:solidFill>
                <a:latin typeface="Calibri Light" panose="020F0302020204030204"/>
              </a:rPr>
              <a:t>z</a:t>
            </a:r>
            <a:r>
              <a:rPr lang="hr-HR" sz="1200" dirty="0" smtClean="0">
                <a:solidFill>
                  <a:prstClr val="black"/>
                </a:solidFill>
                <a:latin typeface="Calibri Light" panose="020F0302020204030204"/>
              </a:rPr>
              <a:t>ahtjevima  </a:t>
            </a:r>
            <a:r>
              <a:rPr lang="hr-HR" sz="1200" dirty="0">
                <a:solidFill>
                  <a:prstClr val="black"/>
                </a:solidFill>
                <a:latin typeface="Calibri Light" panose="020F0302020204030204"/>
              </a:rPr>
              <a:t>tržišta i trendovima. Kako bi Povljana i dalje razvijala svoje turističke potencijale</a:t>
            </a:r>
            <a:r>
              <a:rPr lang="hr-HR" sz="1200" dirty="0" smtClean="0">
                <a:solidFill>
                  <a:prstClr val="black"/>
                </a:solidFill>
                <a:latin typeface="Calibri Light" panose="020F0302020204030204"/>
              </a:rPr>
              <a:t>,</a:t>
            </a:r>
          </a:p>
          <a:p>
            <a:pPr lvl="0" defTabSz="685800">
              <a:lnSpc>
                <a:spcPct val="90000"/>
              </a:lnSpc>
              <a:spcBef>
                <a:spcPts val="750"/>
              </a:spcBef>
            </a:pPr>
            <a:r>
              <a:rPr lang="hr-HR" sz="1200" dirty="0" smtClean="0">
                <a:solidFill>
                  <a:prstClr val="black"/>
                </a:solidFill>
                <a:latin typeface="Calibri Light" panose="020F0302020204030204"/>
              </a:rPr>
              <a:t> </a:t>
            </a:r>
            <a:r>
              <a:rPr lang="hr-HR" sz="1200" dirty="0">
                <a:solidFill>
                  <a:prstClr val="black"/>
                </a:solidFill>
                <a:latin typeface="Calibri Light" panose="020F0302020204030204"/>
              </a:rPr>
              <a:t>nužno je definirati i provoditi aktivnosti poboljšanja uvjeta boravka turista u destinaciji te </a:t>
            </a:r>
            <a:endParaRPr lang="hr-HR" sz="1200" dirty="0" smtClean="0">
              <a:solidFill>
                <a:prstClr val="black"/>
              </a:solidFill>
              <a:latin typeface="Calibri Light" panose="020F0302020204030204"/>
            </a:endParaRPr>
          </a:p>
          <a:p>
            <a:pPr lvl="0" defTabSz="685800">
              <a:lnSpc>
                <a:spcPct val="90000"/>
              </a:lnSpc>
              <a:spcBef>
                <a:spcPts val="750"/>
              </a:spcBef>
            </a:pPr>
            <a:r>
              <a:rPr lang="hr-HR" sz="1200" dirty="0" smtClean="0">
                <a:solidFill>
                  <a:prstClr val="black"/>
                </a:solidFill>
                <a:latin typeface="Calibri Light" panose="020F0302020204030204"/>
              </a:rPr>
              <a:t>unapređenje </a:t>
            </a:r>
            <a:r>
              <a:rPr lang="hr-HR" sz="1200" dirty="0">
                <a:solidFill>
                  <a:prstClr val="black"/>
                </a:solidFill>
                <a:latin typeface="Calibri Light" panose="020F0302020204030204"/>
              </a:rPr>
              <a:t>svih elemenata turističke resursne osnove.</a:t>
            </a:r>
          </a:p>
          <a:p>
            <a:endParaRPr lang="hr-HR" sz="1200" dirty="0"/>
          </a:p>
        </p:txBody>
      </p:sp>
    </p:spTree>
    <p:extLst>
      <p:ext uri="{BB962C8B-B14F-4D97-AF65-F5344CB8AC3E}">
        <p14:creationId xmlns:p14="http://schemas.microsoft.com/office/powerpoint/2010/main" val="222319447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1488" y="550718"/>
            <a:ext cx="5915025" cy="768523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r-HR" sz="1200" dirty="0" smtClean="0">
                <a:latin typeface="+mj-lt"/>
              </a:rPr>
              <a:t>Mišljenja smo da ne smijemo ići samo prema optimizaciji turističkih podataka sa povećanim </a:t>
            </a:r>
          </a:p>
          <a:p>
            <a:pPr marL="0" indent="0">
              <a:buNone/>
            </a:pPr>
            <a:r>
              <a:rPr lang="hr-HR" sz="1200" dirty="0" smtClean="0">
                <a:latin typeface="+mj-lt"/>
              </a:rPr>
              <a:t>dolascima i  noćenjima nego treba održavati kvalitetu ponude. Trendovi pokazuju da </a:t>
            </a:r>
          </a:p>
          <a:p>
            <a:pPr marL="0" indent="0">
              <a:buNone/>
            </a:pPr>
            <a:r>
              <a:rPr lang="hr-HR" sz="1200" dirty="0" smtClean="0">
                <a:latin typeface="+mj-lt"/>
              </a:rPr>
              <a:t>zajednice koje mogu povećati turističku prepoznatljivost, ali ne u domeni brojki, nego u snazi </a:t>
            </a:r>
          </a:p>
          <a:p>
            <a:pPr marL="0" indent="0">
              <a:buNone/>
            </a:pPr>
            <a:r>
              <a:rPr lang="hr-HR" sz="1200" dirty="0" smtClean="0">
                <a:latin typeface="+mj-lt"/>
              </a:rPr>
              <a:t>kvalitete ponude, turistički su atraktivnije.</a:t>
            </a:r>
          </a:p>
          <a:p>
            <a:pPr marL="0" indent="0">
              <a:buNone/>
            </a:pPr>
            <a:r>
              <a:rPr lang="hr-HR" sz="1200" dirty="0" smtClean="0">
                <a:latin typeface="+mj-lt"/>
              </a:rPr>
              <a:t>I ne samo to, one su održivije. U trenutcima kada postoje kadrovski problemi kod svih tvrtki u </a:t>
            </a:r>
          </a:p>
          <a:p>
            <a:pPr marL="0" indent="0">
              <a:buNone/>
            </a:pPr>
            <a:r>
              <a:rPr lang="hr-HR" sz="1200" dirty="0" smtClean="0">
                <a:latin typeface="+mj-lt"/>
              </a:rPr>
              <a:t>segmentu turizma RH, educirani djelatnici dobivaju na vrijednosti a te djelatnike treba zadržati </a:t>
            </a:r>
          </a:p>
          <a:p>
            <a:pPr marL="0" indent="0">
              <a:buNone/>
            </a:pPr>
            <a:r>
              <a:rPr lang="hr-HR" sz="1200" dirty="0" smtClean="0">
                <a:latin typeface="+mj-lt"/>
              </a:rPr>
              <a:t>na poslovima na kojima su ‘’eksperti’’. Oni su ti koji predstavljaju destinaciju ispred posjetitelja. </a:t>
            </a:r>
          </a:p>
          <a:p>
            <a:pPr marL="0" indent="0">
              <a:buNone/>
            </a:pPr>
            <a:r>
              <a:rPr lang="hr-HR" sz="1200" dirty="0" smtClean="0">
                <a:latin typeface="+mj-lt"/>
              </a:rPr>
              <a:t>Oni su prvi kontakt sa sredinom u kojoj se gosti nadaju da će provesti izvrstan godišnji odmor.</a:t>
            </a:r>
          </a:p>
          <a:p>
            <a:pPr marL="0" indent="0">
              <a:buNone/>
            </a:pPr>
            <a:r>
              <a:rPr lang="hr-HR" sz="1200" dirty="0" smtClean="0">
                <a:latin typeface="+mj-lt"/>
              </a:rPr>
              <a:t>S </a:t>
            </a:r>
            <a:r>
              <a:rPr lang="hr-HR" sz="1200" dirty="0">
                <a:latin typeface="+mj-lt"/>
              </a:rPr>
              <a:t>ciljem poboljšanja općih uvjeta boravka gostiju i turista na području </a:t>
            </a:r>
            <a:r>
              <a:rPr lang="hr-HR" sz="1200" dirty="0" smtClean="0">
                <a:latin typeface="+mj-lt"/>
              </a:rPr>
              <a:t>Općine Povljana, </a:t>
            </a:r>
          </a:p>
          <a:p>
            <a:pPr marL="0" indent="0">
              <a:buNone/>
            </a:pPr>
            <a:r>
              <a:rPr lang="hr-HR" sz="1200" dirty="0" smtClean="0">
                <a:latin typeface="+mj-lt"/>
              </a:rPr>
              <a:t>sukladno svojim zakonskim zadaćama</a:t>
            </a:r>
            <a:r>
              <a:rPr lang="hr-HR" sz="1200" dirty="0">
                <a:latin typeface="+mj-lt"/>
              </a:rPr>
              <a:t>, a </a:t>
            </a:r>
            <a:r>
              <a:rPr lang="hr-HR" sz="1200" dirty="0" smtClean="0">
                <a:latin typeface="+mj-lt"/>
              </a:rPr>
              <a:t>opet u </a:t>
            </a:r>
            <a:r>
              <a:rPr lang="hr-HR" sz="1200" dirty="0">
                <a:latin typeface="+mj-lt"/>
              </a:rPr>
              <a:t>okviru raspoloživih sredstava</a:t>
            </a:r>
            <a:r>
              <a:rPr lang="hr-HR" sz="1200" dirty="0" smtClean="0">
                <a:latin typeface="+mj-lt"/>
              </a:rPr>
              <a:t>, poticat </a:t>
            </a:r>
            <a:r>
              <a:rPr lang="hr-HR" sz="1200" dirty="0">
                <a:latin typeface="+mj-lt"/>
              </a:rPr>
              <a:t>ćemo, </a:t>
            </a:r>
            <a:endParaRPr lang="hr-HR" sz="1200" dirty="0" smtClean="0">
              <a:latin typeface="+mj-lt"/>
            </a:endParaRPr>
          </a:p>
          <a:p>
            <a:pPr marL="0" indent="0">
              <a:buNone/>
            </a:pPr>
            <a:r>
              <a:rPr lang="hr-HR" sz="1200" dirty="0" smtClean="0">
                <a:latin typeface="+mj-lt"/>
              </a:rPr>
              <a:t>koordinirati </a:t>
            </a:r>
            <a:r>
              <a:rPr lang="hr-HR" sz="1200" dirty="0">
                <a:latin typeface="+mj-lt"/>
              </a:rPr>
              <a:t>i </a:t>
            </a:r>
            <a:r>
              <a:rPr lang="hr-HR" sz="1200" dirty="0" smtClean="0">
                <a:latin typeface="+mj-lt"/>
              </a:rPr>
              <a:t>obavljati </a:t>
            </a:r>
            <a:r>
              <a:rPr lang="hr-HR" sz="1200" dirty="0">
                <a:latin typeface="+mj-lt"/>
              </a:rPr>
              <a:t>aktivnosti, kako je </a:t>
            </a:r>
            <a:r>
              <a:rPr lang="hr-HR" sz="1200" dirty="0" smtClean="0">
                <a:latin typeface="+mj-lt"/>
              </a:rPr>
              <a:t>vidljivo u Programu </a:t>
            </a:r>
            <a:r>
              <a:rPr lang="hr-HR" sz="1200" dirty="0">
                <a:latin typeface="+mj-lt"/>
              </a:rPr>
              <a:t>rada </a:t>
            </a:r>
            <a:r>
              <a:rPr lang="hr-HR" sz="1200" dirty="0" smtClean="0">
                <a:latin typeface="+mj-lt"/>
              </a:rPr>
              <a:t>i financijskom planu za </a:t>
            </a:r>
          </a:p>
          <a:p>
            <a:pPr marL="0" indent="0">
              <a:buNone/>
            </a:pPr>
            <a:r>
              <a:rPr lang="hr-HR" sz="1200" dirty="0" smtClean="0">
                <a:latin typeface="+mj-lt"/>
              </a:rPr>
              <a:t>2026. </a:t>
            </a:r>
            <a:r>
              <a:rPr lang="hr-HR" sz="1200" dirty="0">
                <a:latin typeface="+mj-lt"/>
              </a:rPr>
              <a:t>godinu. </a:t>
            </a:r>
          </a:p>
          <a:p>
            <a:pPr marL="0" indent="0">
              <a:buNone/>
            </a:pPr>
            <a:r>
              <a:rPr lang="hr-HR" sz="1200" dirty="0">
                <a:latin typeface="+mj-lt"/>
              </a:rPr>
              <a:t>U</a:t>
            </a:r>
            <a:r>
              <a:rPr lang="hr-HR" sz="1200" dirty="0" smtClean="0">
                <a:latin typeface="+mj-lt"/>
              </a:rPr>
              <a:t>natoč visokoj stopi </a:t>
            </a:r>
            <a:r>
              <a:rPr lang="hr-HR" sz="1200" dirty="0">
                <a:latin typeface="+mj-lt"/>
              </a:rPr>
              <a:t>inflacije, </a:t>
            </a:r>
            <a:r>
              <a:rPr lang="hr-HR" sz="1200" dirty="0" smtClean="0">
                <a:latin typeface="+mj-lt"/>
              </a:rPr>
              <a:t>kontinuiranog rasta </a:t>
            </a:r>
            <a:r>
              <a:rPr lang="hr-HR" sz="1200" dirty="0">
                <a:latin typeface="+mj-lt"/>
              </a:rPr>
              <a:t>cijena usluga, roba </a:t>
            </a:r>
            <a:r>
              <a:rPr lang="hr-HR" sz="1200" dirty="0" smtClean="0">
                <a:latin typeface="+mj-lt"/>
              </a:rPr>
              <a:t>i energenata</a:t>
            </a:r>
            <a:r>
              <a:rPr lang="hr-HR" sz="1200" dirty="0">
                <a:latin typeface="+mj-lt"/>
              </a:rPr>
              <a:t>, </a:t>
            </a:r>
            <a:r>
              <a:rPr lang="hr-HR" sz="1200" dirty="0" smtClean="0">
                <a:latin typeface="+mj-lt"/>
              </a:rPr>
              <a:t>te daljnjeg</a:t>
            </a:r>
          </a:p>
          <a:p>
            <a:pPr marL="0" indent="0">
              <a:buNone/>
            </a:pPr>
            <a:r>
              <a:rPr lang="hr-HR" sz="1200" dirty="0" smtClean="0">
                <a:latin typeface="+mj-lt"/>
              </a:rPr>
              <a:t> rasta životnih troškova, </a:t>
            </a:r>
            <a:r>
              <a:rPr lang="hr-HR" sz="1200" dirty="0">
                <a:latin typeface="+mj-lt"/>
              </a:rPr>
              <a:t>kako kod nas tako i na </a:t>
            </a:r>
            <a:r>
              <a:rPr lang="hr-HR" sz="1200" dirty="0" smtClean="0">
                <a:latin typeface="+mj-lt"/>
              </a:rPr>
              <a:t>nama naklonjenim </a:t>
            </a:r>
            <a:r>
              <a:rPr lang="hr-HR" sz="1200" dirty="0">
                <a:latin typeface="+mj-lt"/>
              </a:rPr>
              <a:t>tržištima</a:t>
            </a:r>
            <a:r>
              <a:rPr lang="hr-HR" sz="1200" dirty="0" smtClean="0">
                <a:latin typeface="+mj-lt"/>
              </a:rPr>
              <a:t>, očekuju </a:t>
            </a:r>
            <a:r>
              <a:rPr lang="hr-HR" sz="1200" dirty="0">
                <a:latin typeface="+mj-lt"/>
              </a:rPr>
              <a:t>se </a:t>
            </a:r>
            <a:endParaRPr lang="hr-HR" sz="1200" dirty="0" smtClean="0">
              <a:latin typeface="+mj-lt"/>
            </a:endParaRPr>
          </a:p>
          <a:p>
            <a:pPr marL="0" indent="0">
              <a:buNone/>
            </a:pPr>
            <a:r>
              <a:rPr lang="hr-HR" sz="1200" dirty="0">
                <a:latin typeface="+mj-lt"/>
              </a:rPr>
              <a:t>p</a:t>
            </a:r>
            <a:r>
              <a:rPr lang="hr-HR" sz="1200" dirty="0" smtClean="0">
                <a:latin typeface="+mj-lt"/>
              </a:rPr>
              <a:t>ozitivni rezultati u 2026. godini. Nesigurnost bookinga u privatnom smještaju vjerojatno će</a:t>
            </a:r>
          </a:p>
          <a:p>
            <a:pPr marL="0" indent="0">
              <a:buNone/>
            </a:pPr>
            <a:r>
              <a:rPr lang="hr-HR" sz="1200" dirty="0" smtClean="0">
                <a:latin typeface="+mj-lt"/>
              </a:rPr>
              <a:t> biti još izraženija.</a:t>
            </a:r>
          </a:p>
          <a:p>
            <a:pPr marL="0" indent="0">
              <a:buNone/>
            </a:pPr>
            <a:r>
              <a:rPr lang="hr-HR" sz="1200" dirty="0" smtClean="0">
                <a:latin typeface="+mj-lt"/>
              </a:rPr>
              <a:t>Što se tiče kamping turizma očekujemo još bolje rezultate ili barem ponovljene rezultate iz </a:t>
            </a:r>
          </a:p>
          <a:p>
            <a:pPr marL="0" indent="0">
              <a:buNone/>
            </a:pPr>
            <a:r>
              <a:rPr lang="hr-HR" sz="1200" dirty="0" smtClean="0">
                <a:latin typeface="+mj-lt"/>
              </a:rPr>
              <a:t>2025. godine. Pokazalo se da ta vrsta smještaja i usluge ima konstantnu potražnju na </a:t>
            </a:r>
          </a:p>
          <a:p>
            <a:pPr marL="0" indent="0">
              <a:buNone/>
            </a:pPr>
            <a:r>
              <a:rPr lang="hr-HR" sz="1200" dirty="0" smtClean="0">
                <a:latin typeface="+mj-lt"/>
              </a:rPr>
              <a:t>turističkom tržištu. Suradnja Nova camping d.o.o, Općine Povljana i Turističke zajednice </a:t>
            </a:r>
          </a:p>
          <a:p>
            <a:pPr marL="0" indent="0">
              <a:buNone/>
            </a:pPr>
            <a:r>
              <a:rPr lang="hr-HR" sz="1200" dirty="0" smtClean="0">
                <a:latin typeface="+mj-lt"/>
              </a:rPr>
              <a:t>Općine Povljana određivati će budućnost turizma u Povljani u godinama koje dolaze.</a:t>
            </a:r>
          </a:p>
          <a:p>
            <a:pPr marL="0" indent="0">
              <a:buNone/>
            </a:pPr>
            <a:endParaRPr lang="hr-HR" sz="1200" dirty="0">
              <a:latin typeface="+mj-lt"/>
            </a:endParaRPr>
          </a:p>
          <a:p>
            <a:pPr marL="0" indent="0">
              <a:buNone/>
            </a:pPr>
            <a:r>
              <a:rPr lang="hr-HR" sz="1200" dirty="0" smtClean="0">
                <a:latin typeface="+mj-lt"/>
              </a:rPr>
              <a:t>                                                                                                        Program rada napravio:</a:t>
            </a:r>
          </a:p>
          <a:p>
            <a:pPr marL="0" indent="0">
              <a:buNone/>
            </a:pPr>
            <a:r>
              <a:rPr lang="hr-HR" sz="1200">
                <a:latin typeface="+mj-lt"/>
              </a:rPr>
              <a:t> </a:t>
            </a:r>
            <a:r>
              <a:rPr lang="hr-HR" sz="1200" smtClean="0">
                <a:latin typeface="+mj-lt"/>
              </a:rPr>
              <a:t>                                                                                                  </a:t>
            </a:r>
            <a:r>
              <a:rPr lang="hr-HR" sz="1200" dirty="0" smtClean="0">
                <a:latin typeface="+mj-lt"/>
              </a:rPr>
              <a:t>Neven Tičić, direktor TZO Povljana</a:t>
            </a:r>
            <a:endParaRPr lang="hr-HR" sz="12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6925925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3442" y="342900"/>
            <a:ext cx="5915025" cy="6485412"/>
          </a:xfrm>
        </p:spPr>
        <p:txBody>
          <a:bodyPr>
            <a:normAutofit/>
          </a:bodyPr>
          <a:lstStyle/>
          <a:p>
            <a:r>
              <a:rPr lang="hr-HR" sz="1200" dirty="0"/>
              <a:t>no donosi i nastavak koncepta poticanja turističkog </a:t>
            </a:r>
            <a:r>
              <a:rPr lang="hr-HR" sz="1200" dirty="0" smtClean="0"/>
              <a:t>prometa </a:t>
            </a:r>
            <a:r>
              <a:rPr lang="hr-HR" sz="1200" dirty="0"/>
              <a:t>u razdoblju izvan vrhunca sezone uz sustavno podizanje kvalitete </a:t>
            </a:r>
            <a:r>
              <a:rPr lang="hr-HR" sz="1200" dirty="0" smtClean="0"/>
              <a:t>turističke ponude.</a:t>
            </a:r>
            <a:br>
              <a:rPr lang="hr-HR" sz="1200" dirty="0" smtClean="0"/>
            </a:br>
            <a:r>
              <a:rPr lang="hr-HR" sz="1200" dirty="0"/>
              <a:t/>
            </a:r>
            <a:br>
              <a:rPr lang="hr-HR" sz="1200" dirty="0"/>
            </a:br>
            <a:r>
              <a:rPr lang="hr-HR" sz="1200" dirty="0"/>
              <a:t>Pri izradi plana za sljedeću godinu Turistička zajednica </a:t>
            </a:r>
            <a:r>
              <a:rPr lang="hr-HR" sz="1200" dirty="0" smtClean="0"/>
              <a:t>Općine Povljana </a:t>
            </a:r>
            <a:r>
              <a:rPr lang="hr-HR" sz="1200" dirty="0"/>
              <a:t>uzela je u </a:t>
            </a:r>
            <a:r>
              <a:rPr lang="hr-HR" sz="1200" dirty="0" smtClean="0"/>
              <a:t>obzir </a:t>
            </a:r>
            <a:r>
              <a:rPr lang="hr-HR" sz="1200" dirty="0"/>
              <a:t>analizu ostvarenih rezultata iz </a:t>
            </a:r>
            <a:r>
              <a:rPr lang="hr-HR" sz="1200" dirty="0" smtClean="0"/>
              <a:t>2025. </a:t>
            </a:r>
            <a:r>
              <a:rPr lang="hr-HR" sz="1200" dirty="0"/>
              <a:t>godine. </a:t>
            </a:r>
            <a:br>
              <a:rPr lang="hr-HR" sz="1200" dirty="0"/>
            </a:br>
            <a:r>
              <a:rPr lang="hr-HR" sz="1200" dirty="0" smtClean="0"/>
              <a:t/>
            </a:r>
            <a:br>
              <a:rPr lang="hr-HR" sz="1200" dirty="0" smtClean="0"/>
            </a:br>
            <a:r>
              <a:rPr lang="hr-HR" sz="1200" b="1" dirty="0" smtClean="0"/>
              <a:t>Ciljevi </a:t>
            </a:r>
            <a:r>
              <a:rPr lang="hr-HR" sz="1200" b="1" dirty="0"/>
              <a:t>marketinških aktivnosti Turističke zajednice </a:t>
            </a:r>
            <a:r>
              <a:rPr lang="hr-HR" sz="1200" b="1" dirty="0" smtClean="0"/>
              <a:t>Općine Povljana </a:t>
            </a:r>
            <a:r>
              <a:rPr lang="hr-HR" sz="1200" b="1" dirty="0"/>
              <a:t>u </a:t>
            </a:r>
            <a:r>
              <a:rPr lang="hr-HR" sz="1200" b="1" dirty="0" smtClean="0"/>
              <a:t>2026. </a:t>
            </a:r>
            <a:r>
              <a:rPr lang="hr-HR" sz="1200" b="1" dirty="0"/>
              <a:t>godini</a:t>
            </a:r>
            <a:r>
              <a:rPr lang="hr-HR" sz="1200" b="1" dirty="0" smtClean="0"/>
              <a:t>:</a:t>
            </a:r>
            <a:br>
              <a:rPr lang="hr-HR" sz="1200" b="1" dirty="0" smtClean="0"/>
            </a:br>
            <a:r>
              <a:rPr lang="hr-HR" sz="1200" dirty="0" smtClean="0"/>
              <a:t>1. ulazeći u treću godinu rada Aminess Avalona camping resorta potreban je </a:t>
            </a:r>
            <a:br>
              <a:rPr lang="hr-HR" sz="1200" dirty="0" smtClean="0"/>
            </a:br>
            <a:r>
              <a:rPr lang="hr-HR" sz="1200" dirty="0"/>
              <a:t> </a:t>
            </a:r>
            <a:r>
              <a:rPr lang="hr-HR" sz="1200" dirty="0" smtClean="0"/>
              <a:t>    nastavak poziciniranja Povljane na turističkoj karti zadarske županije u domeni </a:t>
            </a:r>
            <a:br>
              <a:rPr lang="hr-HR" sz="1200" dirty="0" smtClean="0"/>
            </a:br>
            <a:r>
              <a:rPr lang="hr-HR" sz="1200" dirty="0"/>
              <a:t> </a:t>
            </a:r>
            <a:r>
              <a:rPr lang="hr-HR" sz="1200" dirty="0" smtClean="0"/>
              <a:t>   camping turizma i to kroz udruženo oglašavanje sa camping resortom,</a:t>
            </a:r>
            <a:br>
              <a:rPr lang="hr-HR" sz="1200" dirty="0" smtClean="0"/>
            </a:br>
            <a:r>
              <a:rPr lang="hr-HR" sz="1200" dirty="0" smtClean="0"/>
              <a:t>2. cilj marketinških aktivnosti ne bi smio biti prvenstveno povećanje dolazaka i </a:t>
            </a:r>
            <a:br>
              <a:rPr lang="hr-HR" sz="1200" dirty="0" smtClean="0"/>
            </a:br>
            <a:r>
              <a:rPr lang="hr-HR" sz="1200" dirty="0"/>
              <a:t> </a:t>
            </a:r>
            <a:r>
              <a:rPr lang="hr-HR" sz="1200" dirty="0" smtClean="0"/>
              <a:t>   noćenja nego stvaranja imidža destinacije gdje se dobiva kvalitetna usluga koja</a:t>
            </a:r>
            <a:br>
              <a:rPr lang="hr-HR" sz="1200" dirty="0" smtClean="0"/>
            </a:br>
            <a:r>
              <a:rPr lang="hr-HR" sz="1200" dirty="0"/>
              <a:t> </a:t>
            </a:r>
            <a:r>
              <a:rPr lang="hr-HR" sz="1200" dirty="0" smtClean="0"/>
              <a:t>   ‘’odiše’’ autohtonošću, a time će rezultati biti bolji u smislu održivosti,</a:t>
            </a:r>
            <a:br>
              <a:rPr lang="hr-HR" sz="1200" dirty="0" smtClean="0"/>
            </a:br>
            <a:r>
              <a:rPr lang="hr-HR" sz="1200" dirty="0" smtClean="0"/>
              <a:t> 3. naglasak staviti na stvaranje događaja u predsezoni i posezoni,</a:t>
            </a:r>
            <a:br>
              <a:rPr lang="hr-HR" sz="1200" dirty="0" smtClean="0"/>
            </a:br>
            <a:r>
              <a:rPr lang="hr-HR" sz="1200" dirty="0" smtClean="0"/>
              <a:t> 4. promocija na ciljenim turističkim tržištima bilo kroz suradnju sa Turističkim </a:t>
            </a:r>
            <a:br>
              <a:rPr lang="hr-HR" sz="1200" dirty="0" smtClean="0"/>
            </a:br>
            <a:r>
              <a:rPr lang="hr-HR" sz="1200" dirty="0"/>
              <a:t> </a:t>
            </a:r>
            <a:r>
              <a:rPr lang="hr-HR" sz="1200" dirty="0" smtClean="0"/>
              <a:t>    zajednicama otoka Paga bilo sa Turističkom zajednicom Zadarske županije,</a:t>
            </a:r>
            <a:br>
              <a:rPr lang="hr-HR" sz="1200" dirty="0" smtClean="0"/>
            </a:br>
            <a:r>
              <a:rPr lang="hr-HR" sz="1200" dirty="0"/>
              <a:t> </a:t>
            </a:r>
            <a:r>
              <a:rPr lang="hr-HR" sz="1200" dirty="0" smtClean="0"/>
              <a:t>5</a:t>
            </a:r>
            <a:r>
              <a:rPr lang="hr-HR" sz="1200" dirty="0"/>
              <a:t>. </a:t>
            </a:r>
            <a:r>
              <a:rPr lang="hr-HR" sz="1200" dirty="0" smtClean="0"/>
              <a:t>podizanje </a:t>
            </a:r>
            <a:r>
              <a:rPr lang="hr-HR" sz="1200" dirty="0"/>
              <a:t>razine cjelokupne turističke ponude u destinaciji (dodatno </a:t>
            </a:r>
            <a:r>
              <a:rPr lang="hr-HR" sz="1200" dirty="0" smtClean="0"/>
              <a:t/>
            </a:r>
            <a:br>
              <a:rPr lang="hr-HR" sz="1200" dirty="0" smtClean="0"/>
            </a:br>
            <a:r>
              <a:rPr lang="hr-HR" sz="1200" dirty="0"/>
              <a:t> </a:t>
            </a:r>
            <a:r>
              <a:rPr lang="hr-HR" sz="1200" dirty="0" smtClean="0"/>
              <a:t>    obogaćivanje </a:t>
            </a:r>
            <a:r>
              <a:rPr lang="hr-HR" sz="1200" dirty="0"/>
              <a:t>i implementacija postojećih turističkih proizvoda, kreiranje </a:t>
            </a:r>
            <a:r>
              <a:rPr lang="hr-HR" sz="1200" dirty="0" smtClean="0"/>
              <a:t/>
            </a:r>
            <a:br>
              <a:rPr lang="hr-HR" sz="1200" dirty="0" smtClean="0"/>
            </a:br>
            <a:r>
              <a:rPr lang="hr-HR" sz="1200" dirty="0"/>
              <a:t> </a:t>
            </a:r>
            <a:r>
              <a:rPr lang="hr-HR" sz="1200" dirty="0" smtClean="0"/>
              <a:t>    novih </a:t>
            </a:r>
            <a:r>
              <a:rPr lang="hr-HR" sz="1200" dirty="0"/>
              <a:t>proizvoda, obogaćivanje kulturno-zabavne </a:t>
            </a:r>
            <a:r>
              <a:rPr lang="hr-HR" sz="1200" dirty="0" smtClean="0"/>
              <a:t>ponude, </a:t>
            </a:r>
            <a:r>
              <a:rPr lang="hr-HR" sz="1200" dirty="0"/>
              <a:t>uređenje mjesta, </a:t>
            </a:r>
            <a:r>
              <a:rPr lang="hr-HR" sz="1200" dirty="0" smtClean="0"/>
              <a:t/>
            </a:r>
            <a:br>
              <a:rPr lang="hr-HR" sz="1200" dirty="0" smtClean="0"/>
            </a:br>
            <a:r>
              <a:rPr lang="hr-HR" sz="1200" dirty="0"/>
              <a:t> </a:t>
            </a:r>
            <a:r>
              <a:rPr lang="hr-HR" sz="1200" dirty="0" smtClean="0"/>
              <a:t>    dopuna </a:t>
            </a:r>
            <a:r>
              <a:rPr lang="hr-HR" sz="1200" dirty="0"/>
              <a:t>smeđe/turističke signalizacije smještajnim kapacitetima u </a:t>
            </a:r>
            <a:r>
              <a:rPr lang="hr-HR" sz="1200" dirty="0" smtClean="0"/>
              <a:t>2026. </a:t>
            </a:r>
            <a:br>
              <a:rPr lang="hr-HR" sz="1200" dirty="0" smtClean="0"/>
            </a:br>
            <a:r>
              <a:rPr lang="hr-HR" sz="1200" dirty="0" smtClean="0"/>
              <a:t>6. aktivacija </a:t>
            </a:r>
            <a:r>
              <a:rPr lang="hr-HR" sz="1200" dirty="0"/>
              <a:t>nedovoljno iskorištenih turističkih resursa i nastavak razvoja </a:t>
            </a:r>
            <a:r>
              <a:rPr lang="hr-HR" sz="1200" dirty="0" smtClean="0"/>
              <a:t>ključnih</a:t>
            </a:r>
            <a:br>
              <a:rPr lang="hr-HR" sz="1200" dirty="0" smtClean="0"/>
            </a:br>
            <a:r>
              <a:rPr lang="hr-HR" sz="1200" dirty="0"/>
              <a:t>     </a:t>
            </a:r>
            <a:r>
              <a:rPr lang="hr-HR" sz="1200" dirty="0" smtClean="0"/>
              <a:t>turističkih </a:t>
            </a:r>
            <a:r>
              <a:rPr lang="hr-HR" sz="1200" dirty="0"/>
              <a:t>proizvoda </a:t>
            </a:r>
            <a:r>
              <a:rPr lang="hr-HR" sz="1200" dirty="0" smtClean="0"/>
              <a:t>destinacije.</a:t>
            </a:r>
            <a:br>
              <a:rPr lang="hr-HR" sz="1200" dirty="0" smtClean="0"/>
            </a:br>
            <a:r>
              <a:rPr lang="hr-HR" sz="1200" dirty="0" smtClean="0"/>
              <a:t> </a:t>
            </a:r>
            <a:br>
              <a:rPr lang="hr-HR" sz="1200" dirty="0" smtClean="0"/>
            </a:br>
            <a:r>
              <a:rPr lang="hr-HR" sz="1200" dirty="0"/>
              <a:t>   Važan čimbenik ostvarenja plana i programa Turističke </a:t>
            </a:r>
            <a:r>
              <a:rPr lang="hr-HR" sz="1200" dirty="0" smtClean="0"/>
              <a:t>zajednice Općine Povljana </a:t>
            </a:r>
            <a:r>
              <a:rPr lang="hr-HR" sz="1200" dirty="0"/>
              <a:t>jest suradnja s </a:t>
            </a:r>
            <a:r>
              <a:rPr lang="hr-HR" sz="1200" dirty="0" smtClean="0"/>
              <a:t>Općinom Povljana, </a:t>
            </a:r>
            <a:r>
              <a:rPr lang="hr-HR" sz="1200" dirty="0"/>
              <a:t>u svrhu realizacije zajedničkih aktivnosti podizanja razine cjelokupne turističke ponude i poboljšanja uvjeta boravka gostiju. </a:t>
            </a:r>
            <a:r>
              <a:rPr lang="hr-HR" sz="1200" dirty="0" smtClean="0"/>
              <a:t/>
            </a:r>
            <a:br>
              <a:rPr lang="hr-HR" sz="1200" dirty="0" smtClean="0"/>
            </a:br>
            <a:r>
              <a:rPr lang="hr-HR" sz="1200" dirty="0"/>
              <a:t/>
            </a:r>
            <a:br>
              <a:rPr lang="hr-HR" sz="1200" dirty="0"/>
            </a:br>
            <a:r>
              <a:rPr lang="hr-HR" sz="1200" dirty="0"/>
              <a:t> </a:t>
            </a:r>
            <a:r>
              <a:rPr lang="hr-HR" sz="1200" b="1" dirty="0"/>
              <a:t>Turistički rezultati za razdoblje siječanj - listopad </a:t>
            </a:r>
            <a:r>
              <a:rPr lang="hr-HR" sz="1200" b="1" dirty="0" smtClean="0"/>
              <a:t>2025. </a:t>
            </a:r>
            <a:r>
              <a:rPr lang="hr-HR" sz="1200" b="1" dirty="0"/>
              <a:t>godine </a:t>
            </a:r>
            <a:r>
              <a:rPr lang="hr-HR" sz="1200" b="1" dirty="0" smtClean="0"/>
              <a:t/>
            </a:r>
            <a:br>
              <a:rPr lang="hr-HR" sz="1200" b="1" dirty="0" smtClean="0"/>
            </a:br>
            <a:r>
              <a:rPr lang="hr-HR" sz="1200" dirty="0" smtClean="0"/>
              <a:t/>
            </a:r>
            <a:br>
              <a:rPr lang="hr-HR" sz="1200" dirty="0" smtClean="0"/>
            </a:br>
            <a:r>
              <a:rPr lang="hr-HR" sz="1200" dirty="0" smtClean="0"/>
              <a:t>U </a:t>
            </a:r>
            <a:r>
              <a:rPr lang="hr-HR" sz="1200" dirty="0"/>
              <a:t>razdoblju siječanj-listopad </a:t>
            </a:r>
            <a:r>
              <a:rPr lang="hr-HR" sz="1200" dirty="0" smtClean="0"/>
              <a:t>2025., </a:t>
            </a:r>
            <a:r>
              <a:rPr lang="hr-HR" sz="1200" dirty="0"/>
              <a:t>a prema podacima sustava </a:t>
            </a:r>
            <a:r>
              <a:rPr lang="hr-HR" sz="1200" dirty="0" smtClean="0"/>
              <a:t>eVisitor Općina Povljana bilježi </a:t>
            </a:r>
            <a:r>
              <a:rPr lang="hr-HR" sz="1200" dirty="0"/>
              <a:t>ukupno </a:t>
            </a:r>
            <a:r>
              <a:rPr lang="hr-HR" sz="1200" dirty="0" smtClean="0"/>
              <a:t>51.705 dolazaka </a:t>
            </a:r>
            <a:r>
              <a:rPr lang="hr-HR" sz="1200" dirty="0"/>
              <a:t>i </a:t>
            </a:r>
            <a:r>
              <a:rPr lang="hr-HR" sz="1200" dirty="0" smtClean="0"/>
              <a:t>329.552 </a:t>
            </a:r>
            <a:r>
              <a:rPr lang="hr-HR" sz="1200" dirty="0"/>
              <a:t>ostvarena noćenja. U analiziranom razdoblju ostvaren je porast od </a:t>
            </a:r>
            <a:r>
              <a:rPr lang="hr-HR" sz="1200" dirty="0" smtClean="0"/>
              <a:t>36% </a:t>
            </a:r>
            <a:r>
              <a:rPr lang="hr-HR" sz="1200" dirty="0"/>
              <a:t>u dolascima i </a:t>
            </a:r>
            <a:r>
              <a:rPr lang="hr-HR" sz="1200" dirty="0" smtClean="0"/>
              <a:t>33% </a:t>
            </a:r>
            <a:r>
              <a:rPr lang="hr-HR" sz="1200" dirty="0"/>
              <a:t>u noćenjima. </a:t>
            </a:r>
            <a:r>
              <a:rPr lang="hr-HR" sz="1200" dirty="0" smtClean="0"/>
              <a:t/>
            </a:r>
            <a:br>
              <a:rPr lang="hr-HR" sz="1200" dirty="0" smtClean="0"/>
            </a:br>
            <a:r>
              <a:rPr lang="hr-HR" sz="1400" b="1" dirty="0"/>
              <a:t/>
            </a:r>
            <a:br>
              <a:rPr lang="hr-HR" sz="1400" b="1" dirty="0"/>
            </a:br>
            <a:r>
              <a:rPr lang="hr-HR" sz="1400" b="1" dirty="0" smtClean="0"/>
              <a:t/>
            </a:r>
            <a:br>
              <a:rPr lang="hr-HR" sz="1400" b="1" dirty="0" smtClean="0"/>
            </a:br>
            <a:r>
              <a:rPr lang="fi-FI" sz="1400" b="1" dirty="0" smtClean="0"/>
              <a:t> </a:t>
            </a:r>
            <a:r>
              <a:rPr lang="hr-HR" sz="1400" dirty="0" smtClean="0"/>
              <a:t/>
            </a:r>
            <a:br>
              <a:rPr lang="hr-HR" sz="1400" dirty="0" smtClean="0"/>
            </a:br>
            <a:endParaRPr lang="hr-HR" sz="1400" dirty="0"/>
          </a:p>
        </p:txBody>
      </p:sp>
    </p:spTree>
    <p:extLst>
      <p:ext uri="{BB962C8B-B14F-4D97-AF65-F5344CB8AC3E}">
        <p14:creationId xmlns:p14="http://schemas.microsoft.com/office/powerpoint/2010/main" val="37840460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0800" y="486836"/>
            <a:ext cx="5915025" cy="467758"/>
          </a:xfrm>
        </p:spPr>
        <p:txBody>
          <a:bodyPr>
            <a:normAutofit/>
          </a:bodyPr>
          <a:lstStyle/>
          <a:p>
            <a:r>
              <a:rPr lang="hr-HR" sz="1400" b="1" dirty="0" smtClean="0"/>
              <a:t>Ukupna turistička kretanja siječanj – listopad 2025 / 2024</a:t>
            </a:r>
            <a:endParaRPr lang="hr-HR" sz="1400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65696071"/>
              </p:ext>
            </p:extLst>
          </p:nvPr>
        </p:nvGraphicFramePr>
        <p:xfrm>
          <a:off x="471488" y="954593"/>
          <a:ext cx="5915028" cy="1371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5004">
                  <a:extLst>
                    <a:ext uri="{9D8B030D-6E8A-4147-A177-3AD203B41FA5}">
                      <a16:colId xmlns:a16="http://schemas.microsoft.com/office/drawing/2014/main" val="2857905991"/>
                    </a:ext>
                  </a:extLst>
                </a:gridCol>
                <a:gridCol w="845004">
                  <a:extLst>
                    <a:ext uri="{9D8B030D-6E8A-4147-A177-3AD203B41FA5}">
                      <a16:colId xmlns:a16="http://schemas.microsoft.com/office/drawing/2014/main" val="531027083"/>
                    </a:ext>
                  </a:extLst>
                </a:gridCol>
                <a:gridCol w="845004">
                  <a:extLst>
                    <a:ext uri="{9D8B030D-6E8A-4147-A177-3AD203B41FA5}">
                      <a16:colId xmlns:a16="http://schemas.microsoft.com/office/drawing/2014/main" val="3847690928"/>
                    </a:ext>
                  </a:extLst>
                </a:gridCol>
                <a:gridCol w="845004">
                  <a:extLst>
                    <a:ext uri="{9D8B030D-6E8A-4147-A177-3AD203B41FA5}">
                      <a16:colId xmlns:a16="http://schemas.microsoft.com/office/drawing/2014/main" val="1418491325"/>
                    </a:ext>
                  </a:extLst>
                </a:gridCol>
                <a:gridCol w="845004">
                  <a:extLst>
                    <a:ext uri="{9D8B030D-6E8A-4147-A177-3AD203B41FA5}">
                      <a16:colId xmlns:a16="http://schemas.microsoft.com/office/drawing/2014/main" val="3031984953"/>
                    </a:ext>
                  </a:extLst>
                </a:gridCol>
                <a:gridCol w="845004">
                  <a:extLst>
                    <a:ext uri="{9D8B030D-6E8A-4147-A177-3AD203B41FA5}">
                      <a16:colId xmlns:a16="http://schemas.microsoft.com/office/drawing/2014/main" val="684783610"/>
                    </a:ext>
                  </a:extLst>
                </a:gridCol>
                <a:gridCol w="845004">
                  <a:extLst>
                    <a:ext uri="{9D8B030D-6E8A-4147-A177-3AD203B41FA5}">
                      <a16:colId xmlns:a16="http://schemas.microsoft.com/office/drawing/2014/main" val="1469073074"/>
                    </a:ext>
                  </a:extLst>
                </a:gridCol>
              </a:tblGrid>
              <a:tr h="383981">
                <a:tc>
                  <a:txBody>
                    <a:bodyPr/>
                    <a:lstStyle/>
                    <a:p>
                      <a:r>
                        <a:rPr lang="hr-HR" sz="1100" dirty="0" smtClean="0">
                          <a:solidFill>
                            <a:schemeClr val="bg1"/>
                          </a:solidFill>
                        </a:rPr>
                        <a:t>Vrsta turista</a:t>
                      </a:r>
                      <a:endParaRPr lang="hr-HR" sz="11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dirty="0" smtClean="0">
                          <a:solidFill>
                            <a:schemeClr val="bg1"/>
                          </a:solidFill>
                        </a:rPr>
                        <a:t>Dolasci</a:t>
                      </a:r>
                    </a:p>
                    <a:p>
                      <a:pPr algn="ctr"/>
                      <a:r>
                        <a:rPr lang="hr-HR" sz="1100" dirty="0" smtClean="0">
                          <a:solidFill>
                            <a:schemeClr val="bg1"/>
                          </a:solidFill>
                        </a:rPr>
                        <a:t>2025.</a:t>
                      </a:r>
                      <a:endParaRPr lang="hr-HR" sz="11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dirty="0" smtClean="0">
                          <a:solidFill>
                            <a:schemeClr val="bg1"/>
                          </a:solidFill>
                        </a:rPr>
                        <a:t>Dolasci</a:t>
                      </a:r>
                    </a:p>
                    <a:p>
                      <a:pPr algn="ctr"/>
                      <a:r>
                        <a:rPr lang="hr-HR" sz="1100" dirty="0" smtClean="0">
                          <a:solidFill>
                            <a:schemeClr val="bg1"/>
                          </a:solidFill>
                        </a:rPr>
                        <a:t>2024.</a:t>
                      </a:r>
                      <a:endParaRPr lang="hr-HR" sz="11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dirty="0" smtClean="0">
                          <a:solidFill>
                            <a:schemeClr val="bg1"/>
                          </a:solidFill>
                        </a:rPr>
                        <a:t>Indeks</a:t>
                      </a:r>
                      <a:endParaRPr lang="hr-HR" sz="11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dirty="0" smtClean="0">
                          <a:solidFill>
                            <a:schemeClr val="bg1"/>
                          </a:solidFill>
                        </a:rPr>
                        <a:t>Noćenja</a:t>
                      </a:r>
                    </a:p>
                    <a:p>
                      <a:pPr algn="ctr"/>
                      <a:r>
                        <a:rPr lang="hr-HR" sz="1100" dirty="0" smtClean="0">
                          <a:solidFill>
                            <a:schemeClr val="bg1"/>
                          </a:solidFill>
                        </a:rPr>
                        <a:t>2025.</a:t>
                      </a:r>
                      <a:endParaRPr lang="hr-HR" sz="11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dirty="0" smtClean="0">
                          <a:solidFill>
                            <a:schemeClr val="bg1"/>
                          </a:solidFill>
                        </a:rPr>
                        <a:t>Noćenja </a:t>
                      </a:r>
                    </a:p>
                    <a:p>
                      <a:pPr algn="ctr"/>
                      <a:r>
                        <a:rPr lang="hr-HR" sz="1100" dirty="0" smtClean="0">
                          <a:solidFill>
                            <a:schemeClr val="bg1"/>
                          </a:solidFill>
                        </a:rPr>
                        <a:t>2024.</a:t>
                      </a:r>
                      <a:endParaRPr lang="hr-HR" sz="11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dirty="0" smtClean="0">
                          <a:solidFill>
                            <a:schemeClr val="bg1"/>
                          </a:solidFill>
                        </a:rPr>
                        <a:t>Indeks</a:t>
                      </a:r>
                      <a:endParaRPr lang="hr-HR" sz="11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53272422"/>
                  </a:ext>
                </a:extLst>
              </a:tr>
              <a:tr h="233993">
                <a:tc>
                  <a:txBody>
                    <a:bodyPr/>
                    <a:lstStyle/>
                    <a:p>
                      <a:r>
                        <a:rPr lang="hr-HR" sz="1100" dirty="0" smtClean="0"/>
                        <a:t>kampovi</a:t>
                      </a:r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dirty="0" smtClean="0"/>
                        <a:t>37.782</a:t>
                      </a:r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dirty="0" smtClean="0"/>
                        <a:t>23.608</a:t>
                      </a:r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dirty="0" smtClean="0"/>
                        <a:t>160</a:t>
                      </a:r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dirty="0" smtClean="0"/>
                        <a:t>223.863</a:t>
                      </a:r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dirty="0" smtClean="0"/>
                        <a:t>138.466</a:t>
                      </a:r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dirty="0" smtClean="0"/>
                        <a:t>162</a:t>
                      </a:r>
                      <a:endParaRPr lang="hr-HR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29046577"/>
                  </a:ext>
                </a:extLst>
              </a:tr>
              <a:tr h="233993">
                <a:tc>
                  <a:txBody>
                    <a:bodyPr/>
                    <a:lstStyle/>
                    <a:p>
                      <a:r>
                        <a:rPr lang="hr-HR" sz="1100" dirty="0" smtClean="0"/>
                        <a:t>ostalo</a:t>
                      </a:r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dirty="0" smtClean="0"/>
                        <a:t>14.136</a:t>
                      </a:r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dirty="0" smtClean="0"/>
                        <a:t>14.477</a:t>
                      </a:r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dirty="0" smtClean="0"/>
                        <a:t>98</a:t>
                      </a:r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dirty="0" smtClean="0"/>
                        <a:t>108.327</a:t>
                      </a:r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dirty="0" smtClean="0"/>
                        <a:t>110.514</a:t>
                      </a:r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dirty="0" smtClean="0"/>
                        <a:t>98</a:t>
                      </a:r>
                      <a:endParaRPr lang="hr-HR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54012600"/>
                  </a:ext>
                </a:extLst>
              </a:tr>
              <a:tr h="383981">
                <a:tc>
                  <a:txBody>
                    <a:bodyPr/>
                    <a:lstStyle/>
                    <a:p>
                      <a:r>
                        <a:rPr lang="hr-HR" sz="1100" dirty="0" smtClean="0"/>
                        <a:t>UKUPNO</a:t>
                      </a:r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dirty="0" smtClean="0"/>
                        <a:t>51.918</a:t>
                      </a:r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dirty="0" smtClean="0"/>
                        <a:t>38.085</a:t>
                      </a:r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dirty="0" smtClean="0"/>
                        <a:t>136</a:t>
                      </a:r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dirty="0" smtClean="0"/>
                        <a:t>332.190</a:t>
                      </a:r>
                    </a:p>
                    <a:p>
                      <a:pPr algn="ctr"/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dirty="0" smtClean="0"/>
                        <a:t>248.980</a:t>
                      </a:r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dirty="0" smtClean="0"/>
                        <a:t>133</a:t>
                      </a:r>
                      <a:endParaRPr lang="hr-HR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06629774"/>
                  </a:ext>
                </a:extLst>
              </a:tr>
            </a:tbl>
          </a:graphicData>
        </a:graphic>
      </p:graphicFrame>
      <p:sp>
        <p:nvSpPr>
          <p:cNvPr id="9" name="Rectangle 8"/>
          <p:cNvSpPr/>
          <p:nvPr/>
        </p:nvSpPr>
        <p:spPr>
          <a:xfrm>
            <a:off x="452179" y="2487774"/>
            <a:ext cx="5934337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sz="1400" b="1" dirty="0">
                <a:solidFill>
                  <a:prstClr val="black"/>
                </a:solidFill>
                <a:latin typeface="Calibri Light" panose="020F0302020204030204"/>
                <a:ea typeface="+mj-ea"/>
                <a:cs typeface="+mj-cs"/>
              </a:rPr>
              <a:t>Ukupna turistička kretanja siječanj – listopad 2025 / 2024 </a:t>
            </a:r>
            <a:endParaRPr lang="hr-HR" sz="1400" b="1" dirty="0" smtClean="0">
              <a:solidFill>
                <a:prstClr val="black"/>
              </a:solidFill>
              <a:latin typeface="Calibri Light" panose="020F0302020204030204"/>
              <a:ea typeface="+mj-ea"/>
              <a:cs typeface="+mj-cs"/>
            </a:endParaRPr>
          </a:p>
          <a:p>
            <a:endParaRPr lang="hr-HR" sz="1400" b="1" dirty="0">
              <a:solidFill>
                <a:prstClr val="black"/>
              </a:solidFill>
              <a:latin typeface="Calibri Light" panose="020F0302020204030204"/>
              <a:ea typeface="+mj-ea"/>
              <a:cs typeface="+mj-cs"/>
            </a:endParaRPr>
          </a:p>
          <a:p>
            <a:endParaRPr lang="hr-HR" sz="1400" b="1" dirty="0" smtClean="0">
              <a:solidFill>
                <a:prstClr val="black"/>
              </a:solidFill>
              <a:latin typeface="Calibri Light" panose="020F0302020204030204"/>
              <a:ea typeface="+mj-ea"/>
              <a:cs typeface="+mj-cs"/>
            </a:endParaRPr>
          </a:p>
          <a:p>
            <a:endParaRPr lang="hr-HR" sz="1400" b="1" dirty="0">
              <a:solidFill>
                <a:prstClr val="black"/>
              </a:solidFill>
              <a:latin typeface="Calibri Light" panose="020F0302020204030204"/>
              <a:ea typeface="+mj-ea"/>
              <a:cs typeface="+mj-cs"/>
            </a:endParaRPr>
          </a:p>
          <a:p>
            <a:endParaRPr lang="hr-HR" sz="1400" b="1" dirty="0" smtClean="0">
              <a:solidFill>
                <a:prstClr val="black"/>
              </a:solidFill>
              <a:latin typeface="Calibri Light" panose="020F0302020204030204"/>
              <a:ea typeface="+mj-ea"/>
              <a:cs typeface="+mj-cs"/>
            </a:endParaRPr>
          </a:p>
          <a:p>
            <a:endParaRPr lang="hr-HR" sz="1400" b="1" dirty="0">
              <a:solidFill>
                <a:prstClr val="black"/>
              </a:solidFill>
              <a:latin typeface="Calibri Light" panose="020F0302020204030204"/>
              <a:ea typeface="+mj-ea"/>
              <a:cs typeface="+mj-cs"/>
            </a:endParaRPr>
          </a:p>
          <a:p>
            <a:endParaRPr lang="hr-HR" sz="1400" b="1" dirty="0" smtClean="0">
              <a:solidFill>
                <a:prstClr val="black"/>
              </a:solidFill>
              <a:latin typeface="Calibri Light" panose="020F0302020204030204"/>
              <a:ea typeface="+mj-ea"/>
              <a:cs typeface="+mj-cs"/>
            </a:endParaRPr>
          </a:p>
          <a:p>
            <a:endParaRPr lang="hr-HR" sz="1400" b="1" dirty="0">
              <a:solidFill>
                <a:prstClr val="black"/>
              </a:solidFill>
              <a:latin typeface="Calibri Light" panose="020F0302020204030204"/>
              <a:ea typeface="+mj-ea"/>
              <a:cs typeface="+mj-cs"/>
            </a:endParaRPr>
          </a:p>
          <a:p>
            <a:endParaRPr lang="hr-HR" sz="1400" b="1" dirty="0" smtClean="0">
              <a:solidFill>
                <a:prstClr val="black"/>
              </a:solidFill>
              <a:latin typeface="Calibri Light" panose="020F0302020204030204"/>
              <a:ea typeface="+mj-ea"/>
              <a:cs typeface="+mj-cs"/>
            </a:endParaRPr>
          </a:p>
          <a:p>
            <a:endParaRPr lang="hr-HR" sz="1400" b="1" dirty="0">
              <a:solidFill>
                <a:prstClr val="black"/>
              </a:solidFill>
              <a:latin typeface="Calibri Light" panose="020F0302020204030204"/>
              <a:ea typeface="+mj-ea"/>
              <a:cs typeface="+mj-cs"/>
            </a:endParaRPr>
          </a:p>
          <a:p>
            <a:endParaRPr lang="hr-HR" sz="1400" b="1" dirty="0" smtClean="0">
              <a:solidFill>
                <a:prstClr val="black"/>
              </a:solidFill>
              <a:latin typeface="Calibri Light" panose="020F0302020204030204"/>
              <a:ea typeface="+mj-ea"/>
              <a:cs typeface="+mj-cs"/>
            </a:endParaRPr>
          </a:p>
          <a:p>
            <a:endParaRPr lang="hr-HR" sz="1400" b="1" dirty="0">
              <a:solidFill>
                <a:prstClr val="black"/>
              </a:solidFill>
              <a:latin typeface="Calibri Light" panose="020F0302020204030204"/>
              <a:ea typeface="+mj-ea"/>
              <a:cs typeface="+mj-cs"/>
            </a:endParaRPr>
          </a:p>
          <a:p>
            <a:endParaRPr lang="hr-HR" sz="1400" b="1" dirty="0" smtClean="0">
              <a:solidFill>
                <a:prstClr val="black"/>
              </a:solidFill>
              <a:latin typeface="Calibri Light" panose="020F0302020204030204"/>
              <a:ea typeface="+mj-ea"/>
              <a:cs typeface="+mj-cs"/>
            </a:endParaRPr>
          </a:p>
          <a:p>
            <a:endParaRPr lang="hr-HR" sz="1400" b="1" dirty="0">
              <a:solidFill>
                <a:prstClr val="black"/>
              </a:solidFill>
              <a:latin typeface="Calibri Light" panose="020F0302020204030204"/>
              <a:ea typeface="+mj-ea"/>
              <a:cs typeface="+mj-cs"/>
            </a:endParaRPr>
          </a:p>
          <a:p>
            <a:endParaRPr lang="hr-HR" sz="1400" b="1" dirty="0" smtClean="0">
              <a:solidFill>
                <a:prstClr val="black"/>
              </a:solidFill>
              <a:latin typeface="Calibri Light" panose="020F0302020204030204"/>
              <a:ea typeface="+mj-ea"/>
              <a:cs typeface="+mj-cs"/>
            </a:endParaRPr>
          </a:p>
          <a:p>
            <a:r>
              <a:rPr lang="hr-HR" sz="1400" b="1" dirty="0">
                <a:solidFill>
                  <a:prstClr val="black"/>
                </a:solidFill>
                <a:latin typeface="Calibri Light" panose="020F0302020204030204"/>
                <a:ea typeface="+mj-ea"/>
                <a:cs typeface="+mj-cs"/>
              </a:rPr>
              <a:t>Promet po tržištima: objekti u domaćinstvu, ostali ugostiteljski objekti, hoteli, restorani siječanj – listopad 2025 / 2024</a:t>
            </a:r>
          </a:p>
          <a:p>
            <a:endParaRPr lang="hr-HR" sz="1400" b="1" dirty="0" smtClean="0">
              <a:solidFill>
                <a:prstClr val="black"/>
              </a:solidFill>
              <a:latin typeface="Calibri Light" panose="020F0302020204030204"/>
              <a:ea typeface="+mj-ea"/>
              <a:cs typeface="+mj-cs"/>
            </a:endParaRPr>
          </a:p>
          <a:p>
            <a:endParaRPr lang="hr-HR" sz="1400" b="1" dirty="0">
              <a:solidFill>
                <a:prstClr val="black"/>
              </a:solidFill>
              <a:latin typeface="Calibri Light" panose="020F0302020204030204"/>
              <a:ea typeface="+mj-ea"/>
              <a:cs typeface="+mj-cs"/>
            </a:endParaRPr>
          </a:p>
          <a:p>
            <a:endParaRPr lang="hr-HR" sz="1400" b="1" dirty="0">
              <a:solidFill>
                <a:prstClr val="black"/>
              </a:solidFill>
              <a:latin typeface="Calibri Light" panose="020F0302020204030204"/>
              <a:ea typeface="+mj-ea"/>
              <a:cs typeface="+mj-cs"/>
            </a:endParaRPr>
          </a:p>
          <a:p>
            <a:r>
              <a:rPr lang="fi-FI" sz="1400" b="1" dirty="0" smtClean="0">
                <a:solidFill>
                  <a:prstClr val="black"/>
                </a:solidFill>
                <a:latin typeface="Calibri Light" panose="020F0302020204030204"/>
                <a:ea typeface="+mj-ea"/>
                <a:cs typeface="+mj-cs"/>
              </a:rPr>
              <a:t> </a:t>
            </a:r>
            <a:endParaRPr lang="hr-HR" sz="1400" b="1" dirty="0" smtClean="0">
              <a:solidFill>
                <a:prstClr val="black"/>
              </a:solidFill>
              <a:latin typeface="Calibri Light" panose="020F0302020204030204"/>
              <a:ea typeface="+mj-ea"/>
              <a:cs typeface="+mj-cs"/>
            </a:endParaRPr>
          </a:p>
          <a:p>
            <a:endParaRPr lang="hr-HR" sz="1400" b="1" dirty="0">
              <a:solidFill>
                <a:prstClr val="black"/>
              </a:solidFill>
              <a:latin typeface="Calibri Light" panose="020F0302020204030204"/>
              <a:ea typeface="+mj-ea"/>
              <a:cs typeface="+mj-cs"/>
            </a:endParaRPr>
          </a:p>
          <a:p>
            <a:endParaRPr lang="hr-HR" sz="1400" b="1" dirty="0" smtClean="0">
              <a:solidFill>
                <a:prstClr val="black"/>
              </a:solidFill>
              <a:latin typeface="Calibri Light" panose="020F0302020204030204"/>
              <a:ea typeface="+mj-ea"/>
              <a:cs typeface="+mj-cs"/>
            </a:endParaRPr>
          </a:p>
          <a:p>
            <a:endParaRPr lang="hr-HR" sz="1400" b="1" dirty="0">
              <a:solidFill>
                <a:prstClr val="black"/>
              </a:solidFill>
              <a:latin typeface="Calibri Light" panose="020F0302020204030204"/>
              <a:ea typeface="+mj-ea"/>
              <a:cs typeface="+mj-cs"/>
            </a:endParaRPr>
          </a:p>
          <a:p>
            <a:endParaRPr lang="hr-HR" sz="1400" b="1" dirty="0" smtClean="0">
              <a:solidFill>
                <a:prstClr val="black"/>
              </a:solidFill>
              <a:latin typeface="Calibri Light" panose="020F0302020204030204"/>
              <a:ea typeface="+mj-ea"/>
              <a:cs typeface="+mj-cs"/>
            </a:endParaRPr>
          </a:p>
          <a:p>
            <a:endParaRPr lang="hr-HR" sz="1400" b="1" dirty="0">
              <a:solidFill>
                <a:prstClr val="black"/>
              </a:solidFill>
              <a:latin typeface="Calibri Light" panose="020F0302020204030204"/>
              <a:ea typeface="+mj-ea"/>
              <a:cs typeface="+mj-cs"/>
            </a:endParaRPr>
          </a:p>
          <a:p>
            <a:endParaRPr lang="hr-HR" sz="1400" b="1" dirty="0" smtClean="0">
              <a:solidFill>
                <a:prstClr val="black"/>
              </a:solidFill>
              <a:latin typeface="Calibri Light" panose="020F0302020204030204"/>
              <a:ea typeface="+mj-ea"/>
              <a:cs typeface="+mj-cs"/>
            </a:endParaRPr>
          </a:p>
          <a:p>
            <a:endParaRPr lang="hr-HR" dirty="0"/>
          </a:p>
        </p:txBody>
      </p:sp>
      <p:graphicFrame>
        <p:nvGraphicFramePr>
          <p:cNvPr id="11" name="Chart 10"/>
          <p:cNvGraphicFramePr/>
          <p:nvPr>
            <p:extLst>
              <p:ext uri="{D42A27DB-BD31-4B8C-83A1-F6EECF244321}">
                <p14:modId xmlns:p14="http://schemas.microsoft.com/office/powerpoint/2010/main" val="2446274318"/>
              </p:ext>
            </p:extLst>
          </p:nvPr>
        </p:nvGraphicFramePr>
        <p:xfrm>
          <a:off x="510109" y="2743200"/>
          <a:ext cx="5895716" cy="30145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5227533"/>
              </p:ext>
            </p:extLst>
          </p:nvPr>
        </p:nvGraphicFramePr>
        <p:xfrm>
          <a:off x="510109" y="6174712"/>
          <a:ext cx="5876408" cy="1950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69102">
                  <a:extLst>
                    <a:ext uri="{9D8B030D-6E8A-4147-A177-3AD203B41FA5}">
                      <a16:colId xmlns:a16="http://schemas.microsoft.com/office/drawing/2014/main" val="2349971110"/>
                    </a:ext>
                  </a:extLst>
                </a:gridCol>
                <a:gridCol w="1469102">
                  <a:extLst>
                    <a:ext uri="{9D8B030D-6E8A-4147-A177-3AD203B41FA5}">
                      <a16:colId xmlns:a16="http://schemas.microsoft.com/office/drawing/2014/main" val="2678326513"/>
                    </a:ext>
                  </a:extLst>
                </a:gridCol>
                <a:gridCol w="1469102">
                  <a:extLst>
                    <a:ext uri="{9D8B030D-6E8A-4147-A177-3AD203B41FA5}">
                      <a16:colId xmlns:a16="http://schemas.microsoft.com/office/drawing/2014/main" val="1862172069"/>
                    </a:ext>
                  </a:extLst>
                </a:gridCol>
                <a:gridCol w="1469102">
                  <a:extLst>
                    <a:ext uri="{9D8B030D-6E8A-4147-A177-3AD203B41FA5}">
                      <a16:colId xmlns:a16="http://schemas.microsoft.com/office/drawing/2014/main" val="82233735"/>
                    </a:ext>
                  </a:extLst>
                </a:gridCol>
              </a:tblGrid>
              <a:tr h="210387">
                <a:tc>
                  <a:txBody>
                    <a:bodyPr/>
                    <a:lstStyle/>
                    <a:p>
                      <a:pPr algn="ctr"/>
                      <a:r>
                        <a:rPr lang="hr-HR" sz="1000" dirty="0" smtClean="0"/>
                        <a:t>Država</a:t>
                      </a:r>
                      <a:endParaRPr lang="hr-H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000" dirty="0" smtClean="0"/>
                        <a:t>Dolasci 2025</a:t>
                      </a:r>
                      <a:endParaRPr lang="hr-H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000" dirty="0" smtClean="0"/>
                        <a:t> Dolasci 2024</a:t>
                      </a:r>
                      <a:endParaRPr lang="hr-H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000" dirty="0" smtClean="0"/>
                        <a:t>Indeks dolasci</a:t>
                      </a:r>
                      <a:endParaRPr lang="hr-HR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78992947"/>
                  </a:ext>
                </a:extLst>
              </a:tr>
              <a:tr h="210387">
                <a:tc>
                  <a:txBody>
                    <a:bodyPr/>
                    <a:lstStyle/>
                    <a:p>
                      <a:pPr algn="ctr"/>
                      <a:r>
                        <a:rPr lang="hr-HR" sz="1000" dirty="0" smtClean="0"/>
                        <a:t>Slovenija</a:t>
                      </a:r>
                      <a:endParaRPr lang="hr-H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000" dirty="0" smtClean="0"/>
                        <a:t>2287</a:t>
                      </a:r>
                      <a:endParaRPr lang="hr-H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000" dirty="0" smtClean="0"/>
                        <a:t>2105</a:t>
                      </a:r>
                      <a:endParaRPr lang="hr-H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000" dirty="0" smtClean="0"/>
                        <a:t>109</a:t>
                      </a:r>
                      <a:endParaRPr lang="hr-HR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2006143"/>
                  </a:ext>
                </a:extLst>
              </a:tr>
              <a:tr h="210387">
                <a:tc>
                  <a:txBody>
                    <a:bodyPr/>
                    <a:lstStyle/>
                    <a:p>
                      <a:pPr algn="ctr"/>
                      <a:r>
                        <a:rPr lang="hr-HR" sz="1000" dirty="0" smtClean="0"/>
                        <a:t>Hrvatska</a:t>
                      </a:r>
                      <a:endParaRPr lang="hr-H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000" dirty="0" smtClean="0"/>
                        <a:t>2508</a:t>
                      </a:r>
                      <a:endParaRPr lang="hr-H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000" dirty="0" smtClean="0"/>
                        <a:t>2595</a:t>
                      </a:r>
                      <a:endParaRPr lang="hr-H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000" dirty="0" smtClean="0"/>
                        <a:t>97</a:t>
                      </a:r>
                      <a:endParaRPr lang="hr-HR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09091321"/>
                  </a:ext>
                </a:extLst>
              </a:tr>
              <a:tr h="210387">
                <a:tc>
                  <a:txBody>
                    <a:bodyPr/>
                    <a:lstStyle/>
                    <a:p>
                      <a:pPr algn="ctr"/>
                      <a:r>
                        <a:rPr lang="hr-HR" sz="1000" dirty="0" smtClean="0"/>
                        <a:t>Slovačka</a:t>
                      </a:r>
                      <a:endParaRPr lang="hr-H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000" dirty="0" smtClean="0"/>
                        <a:t>2044</a:t>
                      </a:r>
                      <a:endParaRPr lang="hr-H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000" dirty="0" smtClean="0"/>
                        <a:t>2089</a:t>
                      </a:r>
                      <a:endParaRPr lang="hr-H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000" dirty="0" smtClean="0"/>
                        <a:t>98</a:t>
                      </a:r>
                      <a:endParaRPr lang="hr-HR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06650754"/>
                  </a:ext>
                </a:extLst>
              </a:tr>
              <a:tr h="210387">
                <a:tc>
                  <a:txBody>
                    <a:bodyPr/>
                    <a:lstStyle/>
                    <a:p>
                      <a:pPr algn="ctr"/>
                      <a:r>
                        <a:rPr lang="hr-HR" sz="1000" dirty="0" smtClean="0"/>
                        <a:t>Češka</a:t>
                      </a:r>
                      <a:endParaRPr lang="hr-H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000" dirty="0" smtClean="0"/>
                        <a:t>2029</a:t>
                      </a:r>
                      <a:endParaRPr lang="hr-H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000" dirty="0" smtClean="0"/>
                        <a:t>2158</a:t>
                      </a:r>
                      <a:endParaRPr lang="hr-H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000" dirty="0" smtClean="0"/>
                        <a:t>94</a:t>
                      </a:r>
                      <a:endParaRPr lang="hr-HR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612749"/>
                  </a:ext>
                </a:extLst>
              </a:tr>
              <a:tr h="210387">
                <a:tc>
                  <a:txBody>
                    <a:bodyPr/>
                    <a:lstStyle/>
                    <a:p>
                      <a:pPr algn="ctr"/>
                      <a:r>
                        <a:rPr lang="hr-HR" sz="1000" dirty="0" smtClean="0"/>
                        <a:t>Poljska</a:t>
                      </a:r>
                      <a:endParaRPr lang="hr-H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000" dirty="0" smtClean="0"/>
                        <a:t>1416</a:t>
                      </a:r>
                      <a:endParaRPr lang="hr-H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000" dirty="0" smtClean="0"/>
                        <a:t>1467</a:t>
                      </a:r>
                      <a:endParaRPr lang="hr-H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000" dirty="0" smtClean="0"/>
                        <a:t>96</a:t>
                      </a:r>
                      <a:endParaRPr lang="hr-HR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96666767"/>
                  </a:ext>
                </a:extLst>
              </a:tr>
              <a:tr h="210387">
                <a:tc>
                  <a:txBody>
                    <a:bodyPr/>
                    <a:lstStyle/>
                    <a:p>
                      <a:pPr algn="ctr"/>
                      <a:r>
                        <a:rPr lang="hr-HR" sz="1000" dirty="0" smtClean="0"/>
                        <a:t>Njemačka</a:t>
                      </a:r>
                      <a:endParaRPr lang="hr-H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000" dirty="0" smtClean="0"/>
                        <a:t>1209</a:t>
                      </a:r>
                      <a:endParaRPr lang="hr-H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000" dirty="0" smtClean="0"/>
                        <a:t>1150</a:t>
                      </a:r>
                      <a:endParaRPr lang="hr-H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000" dirty="0" smtClean="0"/>
                        <a:t>105</a:t>
                      </a:r>
                      <a:endParaRPr lang="hr-HR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0509714"/>
                  </a:ext>
                </a:extLst>
              </a:tr>
              <a:tr h="210387">
                <a:tc>
                  <a:txBody>
                    <a:bodyPr/>
                    <a:lstStyle/>
                    <a:p>
                      <a:pPr algn="ctr"/>
                      <a:r>
                        <a:rPr lang="hr-HR" sz="1000" dirty="0" smtClean="0"/>
                        <a:t>Austrija</a:t>
                      </a:r>
                      <a:endParaRPr lang="hr-H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000" dirty="0" smtClean="0"/>
                        <a:t>697</a:t>
                      </a:r>
                      <a:endParaRPr lang="hr-H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000" dirty="0" smtClean="0"/>
                        <a:t>654</a:t>
                      </a:r>
                      <a:endParaRPr lang="hr-H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000" dirty="0" smtClean="0"/>
                        <a:t>107</a:t>
                      </a:r>
                      <a:endParaRPr lang="hr-HR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208997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784788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286887"/>
          </a:xfrm>
        </p:spPr>
        <p:txBody>
          <a:bodyPr>
            <a:normAutofit fontScale="90000"/>
          </a:bodyPr>
          <a:lstStyle/>
          <a:p>
            <a:pPr lvl="0" defTabSz="457200">
              <a:lnSpc>
                <a:spcPct val="100000"/>
              </a:lnSpc>
              <a:spcBef>
                <a:spcPts val="0"/>
              </a:spcBef>
            </a:pPr>
            <a:r>
              <a:rPr lang="hr-HR" sz="1400" b="1" dirty="0">
                <a:solidFill>
                  <a:prstClr val="black"/>
                </a:solidFill>
                <a:ea typeface="+mn-ea"/>
                <a:cs typeface="+mn-cs"/>
              </a:rPr>
              <a:t>Promet po tržištima: </a:t>
            </a:r>
            <a:r>
              <a:rPr lang="hr-HR" sz="1400" b="1" dirty="0" smtClean="0">
                <a:solidFill>
                  <a:prstClr val="black"/>
                </a:solidFill>
                <a:ea typeface="+mn-ea"/>
                <a:cs typeface="+mn-cs"/>
              </a:rPr>
              <a:t>kampovi - kampirališta </a:t>
            </a:r>
            <a:r>
              <a:rPr lang="hr-HR" sz="1400" b="1" dirty="0">
                <a:solidFill>
                  <a:prstClr val="black"/>
                </a:solidFill>
                <a:ea typeface="+mn-ea"/>
                <a:cs typeface="+mn-cs"/>
              </a:rPr>
              <a:t>siječanj – listopad 2025 / 2024</a:t>
            </a:r>
            <a:br>
              <a:rPr lang="hr-HR" sz="1400" b="1" dirty="0">
                <a:solidFill>
                  <a:prstClr val="black"/>
                </a:solidFill>
                <a:ea typeface="+mn-ea"/>
                <a:cs typeface="+mn-cs"/>
              </a:rPr>
            </a:br>
            <a:endParaRPr lang="hr-HR" sz="11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90106212"/>
              </p:ext>
            </p:extLst>
          </p:nvPr>
        </p:nvGraphicFramePr>
        <p:xfrm>
          <a:off x="471488" y="854074"/>
          <a:ext cx="5915024" cy="3108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38182">
                  <a:extLst>
                    <a:ext uri="{9D8B030D-6E8A-4147-A177-3AD203B41FA5}">
                      <a16:colId xmlns:a16="http://schemas.microsoft.com/office/drawing/2014/main" val="2941424865"/>
                    </a:ext>
                  </a:extLst>
                </a:gridCol>
                <a:gridCol w="1419330">
                  <a:extLst>
                    <a:ext uri="{9D8B030D-6E8A-4147-A177-3AD203B41FA5}">
                      <a16:colId xmlns:a16="http://schemas.microsoft.com/office/drawing/2014/main" val="4130162357"/>
                    </a:ext>
                  </a:extLst>
                </a:gridCol>
                <a:gridCol w="1478756">
                  <a:extLst>
                    <a:ext uri="{9D8B030D-6E8A-4147-A177-3AD203B41FA5}">
                      <a16:colId xmlns:a16="http://schemas.microsoft.com/office/drawing/2014/main" val="2536824348"/>
                    </a:ext>
                  </a:extLst>
                </a:gridCol>
                <a:gridCol w="1478756">
                  <a:extLst>
                    <a:ext uri="{9D8B030D-6E8A-4147-A177-3AD203B41FA5}">
                      <a16:colId xmlns:a16="http://schemas.microsoft.com/office/drawing/2014/main" val="2131059119"/>
                    </a:ext>
                  </a:extLst>
                </a:gridCol>
              </a:tblGrid>
              <a:tr h="231303">
                <a:tc>
                  <a:txBody>
                    <a:bodyPr/>
                    <a:lstStyle/>
                    <a:p>
                      <a:pPr algn="ctr"/>
                      <a:r>
                        <a:rPr lang="hr-HR" sz="1100" dirty="0" smtClean="0"/>
                        <a:t>Država</a:t>
                      </a:r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dirty="0" smtClean="0"/>
                        <a:t>Dolasci 2025</a:t>
                      </a:r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dirty="0" smtClean="0"/>
                        <a:t>Dolasci 2024</a:t>
                      </a:r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dirty="0" smtClean="0"/>
                        <a:t>Indeks dolasci</a:t>
                      </a:r>
                      <a:endParaRPr lang="hr-HR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21960194"/>
                  </a:ext>
                </a:extLst>
              </a:tr>
              <a:tr h="231303">
                <a:tc>
                  <a:txBody>
                    <a:bodyPr/>
                    <a:lstStyle/>
                    <a:p>
                      <a:pPr algn="ctr"/>
                      <a:r>
                        <a:rPr lang="hr-HR" sz="1100" dirty="0" smtClean="0"/>
                        <a:t>Njemačka</a:t>
                      </a:r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dirty="0" smtClean="0"/>
                        <a:t>9936</a:t>
                      </a:r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dirty="0" smtClean="0"/>
                        <a:t>5828</a:t>
                      </a:r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dirty="0" smtClean="0"/>
                        <a:t>170</a:t>
                      </a:r>
                      <a:endParaRPr lang="hr-HR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2980412"/>
                  </a:ext>
                </a:extLst>
              </a:tr>
              <a:tr h="231303">
                <a:tc>
                  <a:txBody>
                    <a:bodyPr/>
                    <a:lstStyle/>
                    <a:p>
                      <a:pPr algn="ctr"/>
                      <a:r>
                        <a:rPr lang="hr-HR" sz="1100" dirty="0" smtClean="0"/>
                        <a:t>Austrija</a:t>
                      </a:r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dirty="0" smtClean="0"/>
                        <a:t>5992</a:t>
                      </a:r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dirty="0" smtClean="0"/>
                        <a:t>4046</a:t>
                      </a:r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dirty="0" smtClean="0"/>
                        <a:t>148</a:t>
                      </a:r>
                      <a:endParaRPr lang="hr-HR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82904580"/>
                  </a:ext>
                </a:extLst>
              </a:tr>
              <a:tr h="231303">
                <a:tc>
                  <a:txBody>
                    <a:bodyPr/>
                    <a:lstStyle/>
                    <a:p>
                      <a:pPr algn="ctr"/>
                      <a:r>
                        <a:rPr lang="hr-HR" sz="1100" dirty="0" smtClean="0"/>
                        <a:t>Slovenija</a:t>
                      </a:r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dirty="0" smtClean="0"/>
                        <a:t>4379</a:t>
                      </a:r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dirty="0" smtClean="0"/>
                        <a:t>3140</a:t>
                      </a:r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dirty="0" smtClean="0"/>
                        <a:t>139</a:t>
                      </a:r>
                      <a:endParaRPr lang="hr-HR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52935354"/>
                  </a:ext>
                </a:extLst>
              </a:tr>
              <a:tr h="231303">
                <a:tc>
                  <a:txBody>
                    <a:bodyPr/>
                    <a:lstStyle/>
                    <a:p>
                      <a:pPr algn="ctr"/>
                      <a:r>
                        <a:rPr lang="hr-HR" sz="1100" dirty="0" smtClean="0"/>
                        <a:t>Poljska</a:t>
                      </a:r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dirty="0" smtClean="0"/>
                        <a:t>3631</a:t>
                      </a:r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dirty="0" smtClean="0"/>
                        <a:t>1832</a:t>
                      </a:r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dirty="0" smtClean="0"/>
                        <a:t>198</a:t>
                      </a:r>
                      <a:endParaRPr lang="hr-HR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14138866"/>
                  </a:ext>
                </a:extLst>
              </a:tr>
              <a:tr h="231303">
                <a:tc>
                  <a:txBody>
                    <a:bodyPr/>
                    <a:lstStyle/>
                    <a:p>
                      <a:pPr algn="ctr"/>
                      <a:r>
                        <a:rPr lang="hr-HR" sz="1100" dirty="0" smtClean="0"/>
                        <a:t>Hrvatska</a:t>
                      </a:r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dirty="0" smtClean="0"/>
                        <a:t>3321</a:t>
                      </a:r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dirty="0" smtClean="0"/>
                        <a:t>2065</a:t>
                      </a:r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dirty="0" smtClean="0"/>
                        <a:t>161</a:t>
                      </a:r>
                      <a:endParaRPr lang="hr-HR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05623301"/>
                  </a:ext>
                </a:extLst>
              </a:tr>
              <a:tr h="231303">
                <a:tc>
                  <a:txBody>
                    <a:bodyPr/>
                    <a:lstStyle/>
                    <a:p>
                      <a:pPr algn="ctr"/>
                      <a:r>
                        <a:rPr lang="hr-HR" sz="1100" dirty="0" smtClean="0"/>
                        <a:t>Češka</a:t>
                      </a:r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dirty="0" smtClean="0"/>
                        <a:t>1870</a:t>
                      </a:r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dirty="0" smtClean="0"/>
                        <a:t>1118</a:t>
                      </a:r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dirty="0" smtClean="0"/>
                        <a:t>167</a:t>
                      </a:r>
                      <a:endParaRPr lang="hr-HR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44333828"/>
                  </a:ext>
                </a:extLst>
              </a:tr>
              <a:tr h="231303">
                <a:tc>
                  <a:txBody>
                    <a:bodyPr/>
                    <a:lstStyle/>
                    <a:p>
                      <a:pPr algn="ctr"/>
                      <a:r>
                        <a:rPr lang="hr-HR" sz="1100" dirty="0" smtClean="0"/>
                        <a:t>Slovačka</a:t>
                      </a:r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dirty="0" smtClean="0"/>
                        <a:t>1155</a:t>
                      </a:r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dirty="0" smtClean="0"/>
                        <a:t>723</a:t>
                      </a:r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dirty="0" smtClean="0"/>
                        <a:t>160</a:t>
                      </a:r>
                      <a:endParaRPr lang="hr-HR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22872583"/>
                  </a:ext>
                </a:extLst>
              </a:tr>
              <a:tr h="231303">
                <a:tc>
                  <a:txBody>
                    <a:bodyPr/>
                    <a:lstStyle/>
                    <a:p>
                      <a:pPr algn="ctr"/>
                      <a:r>
                        <a:rPr lang="hr-HR" sz="1100" dirty="0" smtClean="0"/>
                        <a:t>Nizozemska</a:t>
                      </a:r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dirty="0" smtClean="0"/>
                        <a:t>1078</a:t>
                      </a:r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dirty="0" smtClean="0"/>
                        <a:t>704</a:t>
                      </a:r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dirty="0" smtClean="0"/>
                        <a:t>153</a:t>
                      </a:r>
                      <a:endParaRPr lang="hr-HR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96962123"/>
                  </a:ext>
                </a:extLst>
              </a:tr>
              <a:tr h="231303">
                <a:tc>
                  <a:txBody>
                    <a:bodyPr/>
                    <a:lstStyle/>
                    <a:p>
                      <a:pPr algn="ctr"/>
                      <a:r>
                        <a:rPr lang="hr-HR" sz="1100" dirty="0" smtClean="0"/>
                        <a:t>Švicarska</a:t>
                      </a:r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dirty="0" smtClean="0"/>
                        <a:t>1013</a:t>
                      </a:r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dirty="0" smtClean="0"/>
                        <a:t>576</a:t>
                      </a:r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dirty="0" smtClean="0"/>
                        <a:t>176</a:t>
                      </a:r>
                      <a:endParaRPr lang="hr-HR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87548182"/>
                  </a:ext>
                </a:extLst>
              </a:tr>
              <a:tr h="239100">
                <a:tc>
                  <a:txBody>
                    <a:bodyPr/>
                    <a:lstStyle/>
                    <a:p>
                      <a:pPr algn="ctr"/>
                      <a:r>
                        <a:rPr lang="hr-HR" sz="1100" dirty="0" smtClean="0"/>
                        <a:t>Mađarska</a:t>
                      </a:r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dirty="0" smtClean="0"/>
                        <a:t>950</a:t>
                      </a:r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dirty="0" smtClean="0"/>
                        <a:t>731</a:t>
                      </a:r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dirty="0" smtClean="0"/>
                        <a:t>130</a:t>
                      </a:r>
                      <a:endParaRPr lang="hr-HR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683663"/>
                  </a:ext>
                </a:extLst>
              </a:tr>
              <a:tr h="231303">
                <a:tc>
                  <a:txBody>
                    <a:bodyPr/>
                    <a:lstStyle/>
                    <a:p>
                      <a:pPr algn="ctr"/>
                      <a:r>
                        <a:rPr lang="hr-HR" sz="1100" dirty="0" smtClean="0"/>
                        <a:t>Italija</a:t>
                      </a:r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dirty="0" smtClean="0"/>
                        <a:t>801</a:t>
                      </a:r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dirty="0" smtClean="0"/>
                        <a:t>625</a:t>
                      </a:r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dirty="0" smtClean="0"/>
                        <a:t>128</a:t>
                      </a:r>
                      <a:endParaRPr lang="hr-HR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313788"/>
                  </a:ext>
                </a:extLst>
              </a:tr>
            </a:tbl>
          </a:graphicData>
        </a:graphic>
      </p:graphicFrame>
      <p:graphicFrame>
        <p:nvGraphicFramePr>
          <p:cNvPr id="17" name="Chart 16"/>
          <p:cNvGraphicFramePr/>
          <p:nvPr>
            <p:extLst>
              <p:ext uri="{D42A27DB-BD31-4B8C-83A1-F6EECF244321}">
                <p14:modId xmlns:p14="http://schemas.microsoft.com/office/powerpoint/2010/main" val="2570612184"/>
              </p:ext>
            </p:extLst>
          </p:nvPr>
        </p:nvGraphicFramePr>
        <p:xfrm>
          <a:off x="541826" y="4897495"/>
          <a:ext cx="5915024" cy="28698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618544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486837"/>
            <a:ext cx="5915025" cy="256742"/>
          </a:xfrm>
        </p:spPr>
        <p:txBody>
          <a:bodyPr>
            <a:normAutofit/>
          </a:bodyPr>
          <a:lstStyle/>
          <a:p>
            <a:r>
              <a:rPr lang="hr-HR" sz="1200" b="1" dirty="0" smtClean="0"/>
              <a:t>Prosječan boravak turista u danima kampovi / kampirališta</a:t>
            </a:r>
            <a:endParaRPr lang="hr-HR" sz="1200" b="1" dirty="0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1208770"/>
              </p:ext>
            </p:extLst>
          </p:nvPr>
        </p:nvGraphicFramePr>
        <p:xfrm>
          <a:off x="471488" y="742950"/>
          <a:ext cx="5915025" cy="420083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1" name="Chart 10"/>
          <p:cNvGraphicFramePr/>
          <p:nvPr>
            <p:extLst>
              <p:ext uri="{D42A27DB-BD31-4B8C-83A1-F6EECF244321}">
                <p14:modId xmlns:p14="http://schemas.microsoft.com/office/powerpoint/2010/main" val="904574805"/>
              </p:ext>
            </p:extLst>
          </p:nvPr>
        </p:nvGraphicFramePr>
        <p:xfrm>
          <a:off x="471489" y="4943789"/>
          <a:ext cx="5915024" cy="304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2982260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276839"/>
          </a:xfrm>
        </p:spPr>
        <p:txBody>
          <a:bodyPr>
            <a:normAutofit/>
          </a:bodyPr>
          <a:lstStyle/>
          <a:p>
            <a:r>
              <a:rPr lang="hr-HR" sz="1200" b="1" dirty="0" smtClean="0"/>
              <a:t>Turistički promet po mjesecima (noćenja) 2025/2024 – sve vrste smještaja</a:t>
            </a:r>
            <a:endParaRPr lang="hr-HR" sz="1200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62898584"/>
              </p:ext>
            </p:extLst>
          </p:nvPr>
        </p:nvGraphicFramePr>
        <p:xfrm>
          <a:off x="471488" y="763590"/>
          <a:ext cx="5915024" cy="31050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78756">
                  <a:extLst>
                    <a:ext uri="{9D8B030D-6E8A-4147-A177-3AD203B41FA5}">
                      <a16:colId xmlns:a16="http://schemas.microsoft.com/office/drawing/2014/main" val="1350834937"/>
                    </a:ext>
                  </a:extLst>
                </a:gridCol>
                <a:gridCol w="1478756">
                  <a:extLst>
                    <a:ext uri="{9D8B030D-6E8A-4147-A177-3AD203B41FA5}">
                      <a16:colId xmlns:a16="http://schemas.microsoft.com/office/drawing/2014/main" val="3211970322"/>
                    </a:ext>
                  </a:extLst>
                </a:gridCol>
                <a:gridCol w="1478756">
                  <a:extLst>
                    <a:ext uri="{9D8B030D-6E8A-4147-A177-3AD203B41FA5}">
                      <a16:colId xmlns:a16="http://schemas.microsoft.com/office/drawing/2014/main" val="3218579702"/>
                    </a:ext>
                  </a:extLst>
                </a:gridCol>
                <a:gridCol w="1478756">
                  <a:extLst>
                    <a:ext uri="{9D8B030D-6E8A-4147-A177-3AD203B41FA5}">
                      <a16:colId xmlns:a16="http://schemas.microsoft.com/office/drawing/2014/main" val="2113718286"/>
                    </a:ext>
                  </a:extLst>
                </a:gridCol>
              </a:tblGrid>
              <a:tr h="282275">
                <a:tc>
                  <a:txBody>
                    <a:bodyPr/>
                    <a:lstStyle/>
                    <a:p>
                      <a:pPr algn="ctr"/>
                      <a:r>
                        <a:rPr lang="hr-HR" sz="1200" dirty="0" smtClean="0">
                          <a:latin typeface="+mj-lt"/>
                        </a:rPr>
                        <a:t>MJESEC</a:t>
                      </a:r>
                      <a:endParaRPr lang="hr-HR" sz="12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200" dirty="0" smtClean="0">
                          <a:latin typeface="+mj-lt"/>
                        </a:rPr>
                        <a:t>Noćenja 2025.</a:t>
                      </a:r>
                      <a:endParaRPr lang="hr-HR" sz="12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200" dirty="0" smtClean="0">
                          <a:latin typeface="+mj-lt"/>
                        </a:rPr>
                        <a:t>Noćenja 2024.</a:t>
                      </a:r>
                      <a:endParaRPr lang="hr-HR" sz="12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200" dirty="0" smtClean="0">
                          <a:latin typeface="+mj-lt"/>
                        </a:rPr>
                        <a:t>Indeks</a:t>
                      </a:r>
                      <a:endParaRPr lang="hr-HR" sz="1200" dirty="0"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18440834"/>
                  </a:ext>
                </a:extLst>
              </a:tr>
              <a:tr h="282275">
                <a:tc>
                  <a:txBody>
                    <a:bodyPr/>
                    <a:lstStyle/>
                    <a:p>
                      <a:pPr algn="ctr"/>
                      <a:r>
                        <a:rPr lang="hr-HR" sz="1000" dirty="0" smtClean="0">
                          <a:latin typeface="+mj-lt"/>
                        </a:rPr>
                        <a:t>Siječanj</a:t>
                      </a:r>
                      <a:endParaRPr lang="hr-HR" sz="10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000" dirty="0" smtClean="0">
                          <a:latin typeface="+mj-lt"/>
                        </a:rPr>
                        <a:t>95</a:t>
                      </a:r>
                      <a:endParaRPr lang="hr-HR" sz="10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000" dirty="0" smtClean="0">
                          <a:latin typeface="+mj-lt"/>
                        </a:rPr>
                        <a:t>29</a:t>
                      </a:r>
                      <a:endParaRPr lang="hr-HR" sz="10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000" dirty="0" smtClean="0">
                          <a:latin typeface="+mj-lt"/>
                        </a:rPr>
                        <a:t>328</a:t>
                      </a:r>
                      <a:endParaRPr lang="hr-HR" sz="1000" dirty="0"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81268382"/>
                  </a:ext>
                </a:extLst>
              </a:tr>
              <a:tr h="282275">
                <a:tc>
                  <a:txBody>
                    <a:bodyPr/>
                    <a:lstStyle/>
                    <a:p>
                      <a:pPr algn="ctr"/>
                      <a:r>
                        <a:rPr lang="hr-HR" sz="1000" dirty="0" smtClean="0">
                          <a:latin typeface="+mj-lt"/>
                        </a:rPr>
                        <a:t>Veljača</a:t>
                      </a:r>
                      <a:endParaRPr lang="hr-HR" sz="10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000" dirty="0" smtClean="0">
                          <a:latin typeface="+mj-lt"/>
                        </a:rPr>
                        <a:t>130</a:t>
                      </a:r>
                      <a:endParaRPr lang="hr-HR" sz="10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000" dirty="0" smtClean="0">
                          <a:latin typeface="+mj-lt"/>
                        </a:rPr>
                        <a:t>78</a:t>
                      </a:r>
                      <a:endParaRPr lang="hr-HR" sz="10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000" dirty="0" smtClean="0">
                          <a:latin typeface="+mj-lt"/>
                        </a:rPr>
                        <a:t>167</a:t>
                      </a:r>
                      <a:endParaRPr lang="hr-HR" sz="1000" dirty="0"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161982"/>
                  </a:ext>
                </a:extLst>
              </a:tr>
              <a:tr h="282275">
                <a:tc>
                  <a:txBody>
                    <a:bodyPr/>
                    <a:lstStyle/>
                    <a:p>
                      <a:pPr algn="ctr"/>
                      <a:r>
                        <a:rPr lang="hr-HR" sz="1000" dirty="0" smtClean="0">
                          <a:latin typeface="+mj-lt"/>
                        </a:rPr>
                        <a:t>Ožujak</a:t>
                      </a:r>
                      <a:endParaRPr lang="hr-HR" sz="10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000" dirty="0" smtClean="0">
                          <a:latin typeface="+mj-lt"/>
                        </a:rPr>
                        <a:t>124</a:t>
                      </a:r>
                      <a:endParaRPr lang="hr-HR" sz="10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000" dirty="0" smtClean="0">
                          <a:latin typeface="+mj-lt"/>
                        </a:rPr>
                        <a:t>151</a:t>
                      </a:r>
                      <a:endParaRPr lang="hr-HR" sz="10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000" dirty="0" smtClean="0">
                          <a:latin typeface="+mj-lt"/>
                        </a:rPr>
                        <a:t>82</a:t>
                      </a:r>
                      <a:endParaRPr lang="hr-HR" sz="1000" dirty="0"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7223594"/>
                  </a:ext>
                </a:extLst>
              </a:tr>
              <a:tr h="282275">
                <a:tc>
                  <a:txBody>
                    <a:bodyPr/>
                    <a:lstStyle/>
                    <a:p>
                      <a:pPr algn="ctr"/>
                      <a:r>
                        <a:rPr lang="hr-HR" sz="1000" dirty="0" smtClean="0">
                          <a:latin typeface="+mj-lt"/>
                        </a:rPr>
                        <a:t>Travanj</a:t>
                      </a:r>
                      <a:endParaRPr lang="hr-HR" sz="10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000" dirty="0" smtClean="0">
                          <a:latin typeface="+mj-lt"/>
                        </a:rPr>
                        <a:t>8613</a:t>
                      </a:r>
                      <a:endParaRPr lang="hr-HR" sz="10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000" dirty="0" smtClean="0">
                          <a:latin typeface="+mj-lt"/>
                        </a:rPr>
                        <a:t>1302</a:t>
                      </a:r>
                      <a:endParaRPr lang="hr-HR" sz="10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000" dirty="0" smtClean="0">
                          <a:latin typeface="+mj-lt"/>
                        </a:rPr>
                        <a:t>661</a:t>
                      </a:r>
                      <a:endParaRPr lang="hr-HR" sz="1000" dirty="0"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92887084"/>
                  </a:ext>
                </a:extLst>
              </a:tr>
              <a:tr h="282275">
                <a:tc>
                  <a:txBody>
                    <a:bodyPr/>
                    <a:lstStyle/>
                    <a:p>
                      <a:pPr algn="ctr"/>
                      <a:r>
                        <a:rPr lang="hr-HR" sz="1000" dirty="0" smtClean="0">
                          <a:latin typeface="+mj-lt"/>
                        </a:rPr>
                        <a:t>Svibanj</a:t>
                      </a:r>
                      <a:endParaRPr lang="hr-HR" sz="10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000" dirty="0" smtClean="0">
                          <a:latin typeface="+mj-lt"/>
                        </a:rPr>
                        <a:t>16345</a:t>
                      </a:r>
                      <a:endParaRPr lang="hr-HR" sz="10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000" dirty="0" smtClean="0">
                          <a:latin typeface="+mj-lt"/>
                        </a:rPr>
                        <a:t>5591</a:t>
                      </a:r>
                      <a:endParaRPr lang="hr-HR" sz="10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000" dirty="0" smtClean="0">
                          <a:latin typeface="+mj-lt"/>
                        </a:rPr>
                        <a:t>292</a:t>
                      </a:r>
                      <a:endParaRPr lang="hr-HR" sz="1000" dirty="0"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3776675"/>
                  </a:ext>
                </a:extLst>
              </a:tr>
              <a:tr h="282275">
                <a:tc>
                  <a:txBody>
                    <a:bodyPr/>
                    <a:lstStyle/>
                    <a:p>
                      <a:pPr algn="ctr"/>
                      <a:r>
                        <a:rPr lang="hr-HR" sz="1000" dirty="0" smtClean="0">
                          <a:latin typeface="+mj-lt"/>
                        </a:rPr>
                        <a:t>Lipanj</a:t>
                      </a:r>
                      <a:endParaRPr lang="hr-HR" sz="10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000" dirty="0" smtClean="0">
                          <a:latin typeface="+mj-lt"/>
                        </a:rPr>
                        <a:t>46308</a:t>
                      </a:r>
                      <a:endParaRPr lang="hr-HR" sz="10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000" dirty="0" smtClean="0">
                          <a:latin typeface="+mj-lt"/>
                        </a:rPr>
                        <a:t>25216</a:t>
                      </a:r>
                      <a:endParaRPr lang="hr-HR" sz="10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000" dirty="0" smtClean="0">
                          <a:latin typeface="+mj-lt"/>
                        </a:rPr>
                        <a:t>184</a:t>
                      </a:r>
                      <a:endParaRPr lang="hr-HR" sz="1000" dirty="0"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86003479"/>
                  </a:ext>
                </a:extLst>
              </a:tr>
              <a:tr h="282275">
                <a:tc>
                  <a:txBody>
                    <a:bodyPr/>
                    <a:lstStyle/>
                    <a:p>
                      <a:pPr algn="ctr"/>
                      <a:r>
                        <a:rPr lang="hr-HR" sz="1000" dirty="0" smtClean="0">
                          <a:latin typeface="+mj-lt"/>
                        </a:rPr>
                        <a:t>srpanj</a:t>
                      </a:r>
                      <a:endParaRPr lang="hr-HR" sz="10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000" dirty="0" smtClean="0">
                          <a:latin typeface="+mj-lt"/>
                        </a:rPr>
                        <a:t>100195</a:t>
                      </a:r>
                      <a:endParaRPr lang="hr-HR" sz="10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000" dirty="0" smtClean="0">
                          <a:latin typeface="+mj-lt"/>
                        </a:rPr>
                        <a:t>83539</a:t>
                      </a:r>
                      <a:endParaRPr lang="hr-HR" sz="10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000" dirty="0" smtClean="0">
                          <a:latin typeface="+mj-lt"/>
                        </a:rPr>
                        <a:t>120</a:t>
                      </a:r>
                      <a:endParaRPr lang="hr-HR" sz="1000" dirty="0"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61125424"/>
                  </a:ext>
                </a:extLst>
              </a:tr>
              <a:tr h="282275">
                <a:tc>
                  <a:txBody>
                    <a:bodyPr/>
                    <a:lstStyle/>
                    <a:p>
                      <a:pPr algn="ctr"/>
                      <a:r>
                        <a:rPr lang="hr-HR" sz="1000" dirty="0" smtClean="0">
                          <a:latin typeface="+mj-lt"/>
                        </a:rPr>
                        <a:t>Kolovoz</a:t>
                      </a:r>
                      <a:endParaRPr lang="hr-HR" sz="10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000" dirty="0" smtClean="0">
                          <a:latin typeface="+mj-lt"/>
                        </a:rPr>
                        <a:t>110362</a:t>
                      </a:r>
                      <a:endParaRPr lang="hr-HR" sz="10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000" dirty="0" smtClean="0">
                          <a:latin typeface="+mj-lt"/>
                        </a:rPr>
                        <a:t>100686</a:t>
                      </a:r>
                      <a:endParaRPr lang="hr-HR" sz="10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000" dirty="0" smtClean="0">
                          <a:latin typeface="+mj-lt"/>
                        </a:rPr>
                        <a:t>110</a:t>
                      </a:r>
                      <a:endParaRPr lang="hr-HR" sz="1000" dirty="0"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426895"/>
                  </a:ext>
                </a:extLst>
              </a:tr>
              <a:tr h="282275">
                <a:tc>
                  <a:txBody>
                    <a:bodyPr/>
                    <a:lstStyle/>
                    <a:p>
                      <a:pPr algn="ctr"/>
                      <a:r>
                        <a:rPr lang="hr-HR" sz="1000" dirty="0" smtClean="0">
                          <a:latin typeface="+mj-lt"/>
                        </a:rPr>
                        <a:t>Rujan</a:t>
                      </a:r>
                      <a:endParaRPr lang="hr-HR" sz="10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000" dirty="0" smtClean="0">
                          <a:latin typeface="+mj-lt"/>
                        </a:rPr>
                        <a:t>42797</a:t>
                      </a:r>
                      <a:endParaRPr lang="hr-HR" sz="10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000" dirty="0" smtClean="0">
                          <a:latin typeface="+mj-lt"/>
                        </a:rPr>
                        <a:t>27421</a:t>
                      </a:r>
                      <a:endParaRPr lang="hr-HR" sz="10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000" dirty="0" smtClean="0">
                          <a:latin typeface="+mj-lt"/>
                        </a:rPr>
                        <a:t>156</a:t>
                      </a:r>
                      <a:endParaRPr lang="hr-HR" sz="1000" dirty="0"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28305428"/>
                  </a:ext>
                </a:extLst>
              </a:tr>
              <a:tr h="282275">
                <a:tc>
                  <a:txBody>
                    <a:bodyPr/>
                    <a:lstStyle/>
                    <a:p>
                      <a:pPr algn="ctr"/>
                      <a:r>
                        <a:rPr lang="hr-HR" sz="1000" dirty="0" smtClean="0">
                          <a:latin typeface="+mj-lt"/>
                        </a:rPr>
                        <a:t>Listopad</a:t>
                      </a:r>
                      <a:endParaRPr lang="hr-HR" sz="10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000" dirty="0" smtClean="0">
                          <a:latin typeface="+mj-lt"/>
                        </a:rPr>
                        <a:t>4443</a:t>
                      </a:r>
                      <a:endParaRPr lang="hr-HR" sz="10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000" dirty="0" smtClean="0">
                          <a:latin typeface="+mj-lt"/>
                        </a:rPr>
                        <a:t>2708</a:t>
                      </a:r>
                      <a:endParaRPr lang="hr-HR" sz="10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000" dirty="0" smtClean="0">
                          <a:latin typeface="+mj-lt"/>
                        </a:rPr>
                        <a:t>164</a:t>
                      </a:r>
                      <a:endParaRPr lang="hr-HR" sz="1000" dirty="0"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71892673"/>
                  </a:ext>
                </a:extLst>
              </a:tr>
            </a:tbl>
          </a:graphicData>
        </a:graphic>
      </p:graphicFrame>
      <p:graphicFrame>
        <p:nvGraphicFramePr>
          <p:cNvPr id="9" name="Chart 8"/>
          <p:cNvGraphicFramePr/>
          <p:nvPr>
            <p:extLst>
              <p:ext uri="{D42A27DB-BD31-4B8C-83A1-F6EECF244321}">
                <p14:modId xmlns:p14="http://schemas.microsoft.com/office/powerpoint/2010/main" val="2431379582"/>
              </p:ext>
            </p:extLst>
          </p:nvPr>
        </p:nvGraphicFramePr>
        <p:xfrm>
          <a:off x="471488" y="3868615"/>
          <a:ext cx="5915024" cy="25529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7400326"/>
              </p:ext>
            </p:extLst>
          </p:nvPr>
        </p:nvGraphicFramePr>
        <p:xfrm>
          <a:off x="471487" y="6421582"/>
          <a:ext cx="5915024" cy="21550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78756">
                  <a:extLst>
                    <a:ext uri="{9D8B030D-6E8A-4147-A177-3AD203B41FA5}">
                      <a16:colId xmlns:a16="http://schemas.microsoft.com/office/drawing/2014/main" val="1658595503"/>
                    </a:ext>
                  </a:extLst>
                </a:gridCol>
                <a:gridCol w="1478756">
                  <a:extLst>
                    <a:ext uri="{9D8B030D-6E8A-4147-A177-3AD203B41FA5}">
                      <a16:colId xmlns:a16="http://schemas.microsoft.com/office/drawing/2014/main" val="387968990"/>
                    </a:ext>
                  </a:extLst>
                </a:gridCol>
                <a:gridCol w="1478756">
                  <a:extLst>
                    <a:ext uri="{9D8B030D-6E8A-4147-A177-3AD203B41FA5}">
                      <a16:colId xmlns:a16="http://schemas.microsoft.com/office/drawing/2014/main" val="1854151389"/>
                    </a:ext>
                  </a:extLst>
                </a:gridCol>
                <a:gridCol w="1478756">
                  <a:extLst>
                    <a:ext uri="{9D8B030D-6E8A-4147-A177-3AD203B41FA5}">
                      <a16:colId xmlns:a16="http://schemas.microsoft.com/office/drawing/2014/main" val="3778137204"/>
                    </a:ext>
                  </a:extLst>
                </a:gridCol>
              </a:tblGrid>
              <a:tr h="310164">
                <a:tc>
                  <a:txBody>
                    <a:bodyPr/>
                    <a:lstStyle/>
                    <a:p>
                      <a:pPr algn="ctr"/>
                      <a:r>
                        <a:rPr lang="hr-HR" sz="1200" dirty="0" smtClean="0"/>
                        <a:t>Vrsta smještaja</a:t>
                      </a:r>
                      <a:endParaRPr lang="hr-H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200" dirty="0" smtClean="0"/>
                        <a:t>Dolasci 2025.</a:t>
                      </a:r>
                      <a:endParaRPr lang="hr-H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200" dirty="0" smtClean="0"/>
                        <a:t>Dolasci 2024.</a:t>
                      </a:r>
                      <a:endParaRPr lang="hr-H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200" dirty="0" smtClean="0"/>
                        <a:t>Indeks</a:t>
                      </a:r>
                      <a:endParaRPr lang="hr-HR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47087134"/>
                  </a:ext>
                </a:extLst>
              </a:tr>
              <a:tr h="382394">
                <a:tc>
                  <a:txBody>
                    <a:bodyPr/>
                    <a:lstStyle/>
                    <a:p>
                      <a:pPr algn="l"/>
                      <a:r>
                        <a:rPr lang="hr-HR" sz="1200" dirty="0" smtClean="0"/>
                        <a:t>Objekti u domaćinstvu</a:t>
                      </a:r>
                      <a:endParaRPr lang="hr-H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200" dirty="0" smtClean="0"/>
                        <a:t>11920</a:t>
                      </a:r>
                      <a:endParaRPr lang="hr-H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200" dirty="0" smtClean="0"/>
                        <a:t>12264</a:t>
                      </a:r>
                      <a:endParaRPr lang="hr-H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200" dirty="0" smtClean="0"/>
                        <a:t>97</a:t>
                      </a:r>
                      <a:endParaRPr lang="hr-HR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07156377"/>
                  </a:ext>
                </a:extLst>
              </a:tr>
              <a:tr h="382394">
                <a:tc>
                  <a:txBody>
                    <a:bodyPr/>
                    <a:lstStyle/>
                    <a:p>
                      <a:pPr algn="l"/>
                      <a:r>
                        <a:rPr lang="hr-HR" sz="1200" dirty="0" smtClean="0"/>
                        <a:t>Ostali ugostiteljski objekti</a:t>
                      </a:r>
                      <a:endParaRPr lang="hr-H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200" dirty="0" smtClean="0"/>
                        <a:t>1144</a:t>
                      </a:r>
                      <a:endParaRPr lang="hr-H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200" dirty="0" smtClean="0"/>
                        <a:t>1278</a:t>
                      </a:r>
                      <a:endParaRPr lang="hr-H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200" dirty="0" smtClean="0"/>
                        <a:t>89</a:t>
                      </a:r>
                      <a:endParaRPr lang="hr-HR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17005064"/>
                  </a:ext>
                </a:extLst>
              </a:tr>
              <a:tr h="310164">
                <a:tc>
                  <a:txBody>
                    <a:bodyPr/>
                    <a:lstStyle/>
                    <a:p>
                      <a:pPr algn="l"/>
                      <a:r>
                        <a:rPr lang="hr-HR" sz="1200" dirty="0" smtClean="0"/>
                        <a:t>Kampovi</a:t>
                      </a:r>
                      <a:endParaRPr lang="hr-H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200" dirty="0" smtClean="0"/>
                        <a:t>37782</a:t>
                      </a:r>
                      <a:endParaRPr lang="hr-H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200" dirty="0" smtClean="0"/>
                        <a:t>23608</a:t>
                      </a:r>
                      <a:endParaRPr lang="hr-H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200" dirty="0" smtClean="0"/>
                        <a:t>160</a:t>
                      </a:r>
                      <a:endParaRPr lang="hr-HR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23595992"/>
                  </a:ext>
                </a:extLst>
              </a:tr>
              <a:tr h="310164">
                <a:tc>
                  <a:txBody>
                    <a:bodyPr/>
                    <a:lstStyle/>
                    <a:p>
                      <a:pPr algn="l"/>
                      <a:r>
                        <a:rPr lang="hr-HR" sz="1200" dirty="0" smtClean="0"/>
                        <a:t>Hoteli</a:t>
                      </a:r>
                      <a:endParaRPr lang="hr-H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200" dirty="0" smtClean="0"/>
                        <a:t>849</a:t>
                      </a:r>
                      <a:endParaRPr lang="hr-H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200" dirty="0" smtClean="0"/>
                        <a:t>758</a:t>
                      </a:r>
                      <a:endParaRPr lang="hr-H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200" dirty="0" smtClean="0"/>
                        <a:t>112</a:t>
                      </a:r>
                      <a:endParaRPr lang="hr-HR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4386277"/>
                  </a:ext>
                </a:extLst>
              </a:tr>
              <a:tr h="310164">
                <a:tc>
                  <a:txBody>
                    <a:bodyPr/>
                    <a:lstStyle/>
                    <a:p>
                      <a:pPr algn="l"/>
                      <a:r>
                        <a:rPr lang="hr-HR" sz="1200" dirty="0" smtClean="0"/>
                        <a:t>Restorani</a:t>
                      </a:r>
                      <a:endParaRPr lang="hr-H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200" dirty="0" smtClean="0"/>
                        <a:t>5</a:t>
                      </a:r>
                      <a:endParaRPr lang="hr-H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200" dirty="0" smtClean="0"/>
                        <a:t>11</a:t>
                      </a:r>
                      <a:endParaRPr lang="hr-H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200" dirty="0" smtClean="0"/>
                        <a:t>45</a:t>
                      </a:r>
                      <a:endParaRPr lang="hr-HR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774392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874977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486837"/>
            <a:ext cx="5915025" cy="313264"/>
          </a:xfrm>
        </p:spPr>
        <p:txBody>
          <a:bodyPr>
            <a:normAutofit/>
          </a:bodyPr>
          <a:lstStyle/>
          <a:p>
            <a:r>
              <a:rPr lang="hr-HR" sz="1200" b="1" dirty="0" smtClean="0"/>
              <a:t>Noćenja prema vrsti objekta 2025 / 2024</a:t>
            </a:r>
            <a:endParaRPr lang="hr-HR" sz="1200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99593449"/>
              </p:ext>
            </p:extLst>
          </p:nvPr>
        </p:nvGraphicFramePr>
        <p:xfrm>
          <a:off x="471488" y="800100"/>
          <a:ext cx="5915024" cy="2397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78756">
                  <a:extLst>
                    <a:ext uri="{9D8B030D-6E8A-4147-A177-3AD203B41FA5}">
                      <a16:colId xmlns:a16="http://schemas.microsoft.com/office/drawing/2014/main" val="4271288223"/>
                    </a:ext>
                  </a:extLst>
                </a:gridCol>
                <a:gridCol w="1478756">
                  <a:extLst>
                    <a:ext uri="{9D8B030D-6E8A-4147-A177-3AD203B41FA5}">
                      <a16:colId xmlns:a16="http://schemas.microsoft.com/office/drawing/2014/main" val="4169922275"/>
                    </a:ext>
                  </a:extLst>
                </a:gridCol>
                <a:gridCol w="1478756">
                  <a:extLst>
                    <a:ext uri="{9D8B030D-6E8A-4147-A177-3AD203B41FA5}">
                      <a16:colId xmlns:a16="http://schemas.microsoft.com/office/drawing/2014/main" val="1603934530"/>
                    </a:ext>
                  </a:extLst>
                </a:gridCol>
                <a:gridCol w="1478756">
                  <a:extLst>
                    <a:ext uri="{9D8B030D-6E8A-4147-A177-3AD203B41FA5}">
                      <a16:colId xmlns:a16="http://schemas.microsoft.com/office/drawing/2014/main" val="365079413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hr-HR" sz="1200" dirty="0" smtClean="0"/>
                        <a:t>Vrsta smještaja</a:t>
                      </a:r>
                      <a:endParaRPr lang="hr-H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200" dirty="0" smtClean="0"/>
                        <a:t>Noćenja 2025.</a:t>
                      </a:r>
                      <a:endParaRPr lang="hr-H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200" dirty="0" smtClean="0"/>
                        <a:t>Noćenja 2024.</a:t>
                      </a:r>
                      <a:endParaRPr lang="hr-H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200" dirty="0" smtClean="0"/>
                        <a:t>Indeks</a:t>
                      </a:r>
                      <a:endParaRPr lang="hr-HR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179870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hr-HR" sz="1200" dirty="0" smtClean="0"/>
                        <a:t>Objekti u domaćinstvu</a:t>
                      </a:r>
                      <a:endParaRPr lang="hr-H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91098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93476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97</a:t>
                      </a:r>
                      <a:endParaRPr lang="hr-H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908989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hr-HR" sz="1200" dirty="0" smtClean="0"/>
                        <a:t>Ostali ugostiteljski objekti</a:t>
                      </a:r>
                      <a:endParaRPr lang="hr-H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8704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9486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92</a:t>
                      </a:r>
                      <a:endParaRPr lang="hr-H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4798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hr-HR" sz="1200" dirty="0" smtClean="0"/>
                        <a:t>Kampovi</a:t>
                      </a:r>
                      <a:endParaRPr lang="hr-H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223888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138466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162</a:t>
                      </a:r>
                      <a:endParaRPr lang="hr-H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597584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hr-HR" sz="1200" dirty="0" smtClean="0"/>
                        <a:t>Hoteli</a:t>
                      </a:r>
                      <a:endParaRPr lang="hr-H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5694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5228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109</a:t>
                      </a:r>
                      <a:endParaRPr lang="hr-H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08897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hr-HR" sz="1200" dirty="0" smtClean="0"/>
                        <a:t>Restorani</a:t>
                      </a:r>
                      <a:endParaRPr lang="hr-H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28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65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43</a:t>
                      </a:r>
                      <a:endParaRPr lang="hr-H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83405155"/>
                  </a:ext>
                </a:extLst>
              </a:tr>
            </a:tbl>
          </a:graphicData>
        </a:graphic>
      </p:graphicFrame>
      <p:graphicFrame>
        <p:nvGraphicFramePr>
          <p:cNvPr id="7" name="Chart 6"/>
          <p:cNvGraphicFramePr/>
          <p:nvPr>
            <p:extLst>
              <p:ext uri="{D42A27DB-BD31-4B8C-83A1-F6EECF244321}">
                <p14:modId xmlns:p14="http://schemas.microsoft.com/office/powerpoint/2010/main" val="3483827302"/>
              </p:ext>
            </p:extLst>
          </p:nvPr>
        </p:nvGraphicFramePr>
        <p:xfrm>
          <a:off x="471488" y="4571999"/>
          <a:ext cx="5915024" cy="31796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670484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6082</TotalTime>
  <Words>7049</Words>
  <Application>Microsoft Office PowerPoint</Application>
  <PresentationFormat>On-screen Show (4:3)</PresentationFormat>
  <Paragraphs>1215</Paragraphs>
  <Slides>31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40" baseType="lpstr">
      <vt:lpstr>SimSun</vt:lpstr>
      <vt:lpstr>Arial</vt:lpstr>
      <vt:lpstr>Arial Narrow</vt:lpstr>
      <vt:lpstr>Calibri</vt:lpstr>
      <vt:lpstr>Calibri Light</vt:lpstr>
      <vt:lpstr>Mangal</vt:lpstr>
      <vt:lpstr>Symbol</vt:lpstr>
      <vt:lpstr>Times New Roman</vt:lpstr>
      <vt:lpstr>Office Theme</vt:lpstr>
      <vt:lpstr>PowerPoint Presentation</vt:lpstr>
      <vt:lpstr>Sadržaj  Uvod I  Polazište II Marketinške strategije III Planiranje prihoda IV Aktivnosti 1. ISTRAŽIVANJE I STRATEŠKO PLANIRANJE 1.1 Izrada strateških / operativnih / komunikacijskih / akcijskih dokumenata 1.2 Istraživanje i analiza tržišta 1.3 Mjerenje učinkovitosti promotivnih aktivnosti 2. RAZVOJ TURISTIČKOG PROIZVODA 2.1 Identifikacija i vrednovanje te strukturiranje turistiočkog proizvoda  2.2 Sustavi označavanja kvalitete turističkog proizvoda 2.3 Podrška razvoju turističkih događanja 2.4 Turistička infrastruktura 2.5 Podrška turističkoj industriji 3. KOMUNIKACIJA I OGLAŠAVANJE 3.1 Definiranje brending sustava, brand arhitekture 3.2 Oglašavanje destinacijskog branda, turističke ponude i proizvoda 3.3 Odnosi s javnošću  3.4 Marketinške i poslovne suradnje 3.5 Sajmovi, posebne prezentacije i poslovne radionice 3.6 Suradnja s organizatorima putovanja 3.7 Kreiranje promotivnog materijala 3.8 Internetske stranice 3.9 Kreiranje i upravljanje bazama turističkih podataka 3.10 Turističko-informativne aktivnosti 4. DESTINACIJSKI MENADŽMENT 4.1 Turistički informacijski sustavi i aplikacije 4.2 Upravljanje kvalitetom u destinaciji 4.3 Poticanje na očuvanje i uređenje okoliša 5. ČLANSTVO U STRUKOVNIM ORGANIZACIJAMA 6. ADMINISTRATIVNI POSLOVI 6.1 Rashodi za zaposlenike 6.2 Materijalni troškovi 6.3 Tijela turističke zajednice  7. REZERVA 8. POKRIVANJE MANJKA IZ PRETHODNE GODINE V  FINANCIJSKI PLAN – tablični prikaz Zaključak</vt:lpstr>
      <vt:lpstr>UVOD  Ovaj Program rada sa Financijskim planom Turističke zajednice Općine Povljana rađen je prema odredbama Zakona o turizmu, Zakona o turističkim zajednicama i Statuta Turističke zajednice Općine Povljana. U obzir su također uzete smjernice Ministarstva turizma i sporta za izradu ovakvog dokumenta. Već je primjena novog Zakona o  turizmu usmjerila aktivnosti u pravcu očuvanja resursa, garantiranju očuvanja kvalitete života u destinaciji te čuvanja konkurentnosti na svjetskom turističkom tržištu. Održivost u primjeru turističkih zajednica ponajprije se odnosi na odgovorno planiranje, razvoj destinacije i praćenje ostvarenih ciljeva, i sukladno tome, upravljanje procesima.   I         POLAZIŠTE              Osnovne pretpostavke planiranja Prilikom definiranja godišnjeg programa rada Turističke zajednice Općine Povljana, polazište je u osnovnim ciljevima turističkih zajednica definiranim u članku 9. Zakona o turističkim zajednicama i promicanju hrvatskog turizma (NN 52/19 i 42/20), pa je u skladu s navedenim rad turističkih zajednica usmjeren na tri glavne zadaće djelovanja: A Razvoj proizvoda kroz koordiniranje ključnih aktivnosti turističkog razvoja (planiranje, razvoj turističkih proizvoda u destinaciji, financiranje, donošenje i provedba odluka), B Informacije i istraživanja jačanje lokalne inicijative i povezivanje dionika na lokalnom/regionalnom  nivou radi stvaranja međunarodno konkurentnih turističkih proizvoda, C Distribucija priprema, sakupljanje i dostavljanje marketinških materijala Turističkoj zajednici Zadarske županije i Hrvatskoj turističkoj zajednici D Poboljšanje uvjeta boravka turista u destinaciji organizirati stručne skupove i edukacije te organizirati manifestacije i priredbe koje pridonose turističkom identitetu destinacije.  II       MARKETINŠKE STRATEGIJE    Sljedeći elementi uzeti su u obzir prilikom izrade ključnih ciljeva promidžbe: - promicanje i afirmacija turizma kao ključnog sektora gospodarstva na području    Općine Povljana, - struktura kapaciteta na području Općine. Program rada za 2026. godinu, u operativnom pogledu dijelom predstavlja  kontinuitet provedbe ranijih aktivnosti usmjerenih prema daljnjoj suradnji u smislu promocije sa Nova Camping d.o.o. kako bi stvarali percepciju Povljane kao poželjne camping i odmorišne destinacije, </vt:lpstr>
      <vt:lpstr>no donosi i nastavak koncepta poticanja turističkog prometa u razdoblju izvan vrhunca sezone uz sustavno podizanje kvalitete turističke ponude.  Pri izradi plana za sljedeću godinu Turistička zajednica Općine Povljana uzela je u obzir analizu ostvarenih rezultata iz 2025. godine.   Ciljevi marketinških aktivnosti Turističke zajednice Općine Povljana u 2026. godini: 1. ulazeći u treću godinu rada Aminess Avalona camping resorta potreban je       nastavak poziciniranja Povljane na turističkoj karti zadarske županije u domeni      camping turizma i to kroz udruženo oglašavanje sa camping resortom, 2. cilj marketinških aktivnosti ne bi smio biti prvenstveno povećanje dolazaka i      noćenja nego stvaranja imidža destinacije gdje se dobiva kvalitetna usluga koja     ‘’odiše’’ autohtonošću, a time će rezultati biti bolji u smislu održivosti,  3. naglasak staviti na stvaranje događaja u predsezoni i posezoni,  4. promocija na ciljenim turističkim tržištima bilo kroz suradnju sa Turističkim       zajednicama otoka Paga bilo sa Turističkom zajednicom Zadarske županije,  5. podizanje razine cjelokupne turističke ponude u destinaciji (dodatno       obogaćivanje i implementacija postojećih turističkih proizvoda, kreiranje       novih proizvoda, obogaćivanje kulturno-zabavne ponude, uređenje mjesta,       dopuna smeđe/turističke signalizacije smještajnim kapacitetima u 2026.  6. aktivacija nedovoljno iskorištenih turističkih resursa i nastavak razvoja ključnih      turističkih proizvoda destinacije.      Važan čimbenik ostvarenja plana i programa Turističke zajednice Općine Povljana jest suradnja s Općinom Povljana, u svrhu realizacije zajedničkih aktivnosti podizanja razine cjelokupne turističke ponude i poboljšanja uvjeta boravka gostiju.    Turistički rezultati za razdoblje siječanj - listopad 2025. godine   U razdoblju siječanj-listopad 2025., a prema podacima sustava eVisitor Općina Povljana bilježi ukupno 51.705 dolazaka i 329.552 ostvarena noćenja. U analiziranom razdoblju ostvaren je porast od 36% u dolascima i 33% u noćenjima.      </vt:lpstr>
      <vt:lpstr>Ukupna turistička kretanja siječanj – listopad 2025 / 2024</vt:lpstr>
      <vt:lpstr>Promet po tržištima: kampovi - kampirališta siječanj – listopad 2025 / 2024 </vt:lpstr>
      <vt:lpstr>Prosječan boravak turista u danima kampovi / kampirališta</vt:lpstr>
      <vt:lpstr>Turistički promet po mjesecima (noćenja) 2025/2024 – sve vrste smještaja</vt:lpstr>
      <vt:lpstr>Noćenja prema vrsti objekta 2025 / 2024</vt:lpstr>
      <vt:lpstr>Vrsta smještaja – karakteristike kapaciteta 2024.</vt:lpstr>
      <vt:lpstr> III     PLANIRANJE PRIHODA </vt:lpstr>
      <vt:lpstr>PowerPoint Presentation</vt:lpstr>
      <vt:lpstr>1. ISTRAŽIVANJE I STRATEŠKO PLANIRANJE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7. REZERVA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TZ_POVLJANA</dc:creator>
  <cp:lastModifiedBy>TZ_POVLJANA</cp:lastModifiedBy>
  <cp:revision>210</cp:revision>
  <dcterms:created xsi:type="dcterms:W3CDTF">2025-10-23T07:40:41Z</dcterms:created>
  <dcterms:modified xsi:type="dcterms:W3CDTF">2025-12-04T13:49:11Z</dcterms:modified>
</cp:coreProperties>
</file>