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D6C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Dolasci gostiju</a:t>
            </a:r>
            <a:endParaRPr lang="hr-HR" dirty="0"/>
          </a:p>
        </c:rich>
      </c:tx>
      <c:layout>
        <c:manualLayout>
          <c:xMode val="edge"/>
          <c:yMode val="edge"/>
          <c:x val="0.45471095792614968"/>
          <c:y val="7.0882639557870927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barChart>
        <c:barDir val="col"/>
        <c:grouping val="clustered"/>
        <c:varyColors val="0"/>
        <c:ser>
          <c:idx val="0"/>
          <c:order val="0"/>
          <c:tx>
            <c:strRef>
              <c:f>Sheet1!$B$1</c:f>
              <c:strCache>
                <c:ptCount val="1"/>
                <c:pt idx="0">
                  <c:v>2020.</c:v>
                </c:pt>
              </c:strCache>
            </c:strRef>
          </c:tx>
          <c:spPr>
            <a:solidFill>
              <a:schemeClr val="accent1"/>
            </a:solidFill>
            <a:ln>
              <a:noFill/>
            </a:ln>
            <a:effectLst/>
          </c:spPr>
          <c:invertIfNegative val="0"/>
          <c:cat>
            <c:strRef>
              <c:f>Sheet1!$A$2:$A$13</c:f>
              <c:strCache>
                <c:ptCount val="12"/>
                <c:pt idx="0">
                  <c:v>Njemačka</c:v>
                </c:pt>
                <c:pt idx="1">
                  <c:v>Austrija</c:v>
                </c:pt>
                <c:pt idx="2">
                  <c:v>Slovenija</c:v>
                </c:pt>
                <c:pt idx="3">
                  <c:v>Hrvatska</c:v>
                </c:pt>
                <c:pt idx="4">
                  <c:v>Češka</c:v>
                </c:pt>
                <c:pt idx="5">
                  <c:v>Poljska</c:v>
                </c:pt>
                <c:pt idx="6">
                  <c:v>Slovačka</c:v>
                </c:pt>
                <c:pt idx="7">
                  <c:v>Mađarska</c:v>
                </c:pt>
                <c:pt idx="8">
                  <c:v>Nizozemska</c:v>
                </c:pt>
                <c:pt idx="9">
                  <c:v>Italija</c:v>
                </c:pt>
                <c:pt idx="10">
                  <c:v>Švicarska</c:v>
                </c:pt>
                <c:pt idx="11">
                  <c:v>Francuska</c:v>
                </c:pt>
              </c:strCache>
            </c:strRef>
          </c:cat>
          <c:val>
            <c:numRef>
              <c:f>Sheet1!$B$2:$B$13</c:f>
              <c:numCache>
                <c:formatCode>General</c:formatCode>
                <c:ptCount val="12"/>
                <c:pt idx="0">
                  <c:v>1222</c:v>
                </c:pt>
                <c:pt idx="1">
                  <c:v>241</c:v>
                </c:pt>
                <c:pt idx="2">
                  <c:v>2700</c:v>
                </c:pt>
                <c:pt idx="3">
                  <c:v>2885</c:v>
                </c:pt>
                <c:pt idx="4">
                  <c:v>1723</c:v>
                </c:pt>
                <c:pt idx="5">
                  <c:v>1358</c:v>
                </c:pt>
                <c:pt idx="6">
                  <c:v>744</c:v>
                </c:pt>
                <c:pt idx="7">
                  <c:v>227</c:v>
                </c:pt>
                <c:pt idx="8">
                  <c:v>17</c:v>
                </c:pt>
                <c:pt idx="9">
                  <c:v>115</c:v>
                </c:pt>
                <c:pt idx="10">
                  <c:v>57</c:v>
                </c:pt>
                <c:pt idx="11">
                  <c:v>41</c:v>
                </c:pt>
              </c:numCache>
            </c:numRef>
          </c:val>
          <c:extLst>
            <c:ext xmlns:c16="http://schemas.microsoft.com/office/drawing/2014/chart" uri="{C3380CC4-5D6E-409C-BE32-E72D297353CC}">
              <c16:uniqueId val="{00000000-D7B9-44AC-B548-13D3E43C4F33}"/>
            </c:ext>
          </c:extLst>
        </c:ser>
        <c:ser>
          <c:idx val="1"/>
          <c:order val="1"/>
          <c:tx>
            <c:strRef>
              <c:f>Sheet1!$C$1</c:f>
              <c:strCache>
                <c:ptCount val="1"/>
                <c:pt idx="0">
                  <c:v>2021.</c:v>
                </c:pt>
              </c:strCache>
            </c:strRef>
          </c:tx>
          <c:spPr>
            <a:solidFill>
              <a:schemeClr val="accent2"/>
            </a:solidFill>
            <a:ln>
              <a:noFill/>
            </a:ln>
            <a:effectLst/>
          </c:spPr>
          <c:invertIfNegative val="0"/>
          <c:cat>
            <c:strRef>
              <c:f>Sheet1!$A$2:$A$13</c:f>
              <c:strCache>
                <c:ptCount val="12"/>
                <c:pt idx="0">
                  <c:v>Njemačka</c:v>
                </c:pt>
                <c:pt idx="1">
                  <c:v>Austrija</c:v>
                </c:pt>
                <c:pt idx="2">
                  <c:v>Slovenija</c:v>
                </c:pt>
                <c:pt idx="3">
                  <c:v>Hrvatska</c:v>
                </c:pt>
                <c:pt idx="4">
                  <c:v>Češka</c:v>
                </c:pt>
                <c:pt idx="5">
                  <c:v>Poljska</c:v>
                </c:pt>
                <c:pt idx="6">
                  <c:v>Slovačka</c:v>
                </c:pt>
                <c:pt idx="7">
                  <c:v>Mađarska</c:v>
                </c:pt>
                <c:pt idx="8">
                  <c:v>Nizozemska</c:v>
                </c:pt>
                <c:pt idx="9">
                  <c:v>Italija</c:v>
                </c:pt>
                <c:pt idx="10">
                  <c:v>Švicarska</c:v>
                </c:pt>
                <c:pt idx="11">
                  <c:v>Francuska</c:v>
                </c:pt>
              </c:strCache>
            </c:strRef>
          </c:cat>
          <c:val>
            <c:numRef>
              <c:f>Sheet1!$C$2:$C$13</c:f>
              <c:numCache>
                <c:formatCode>General</c:formatCode>
                <c:ptCount val="12"/>
                <c:pt idx="0">
                  <c:v>1803</c:v>
                </c:pt>
                <c:pt idx="1">
                  <c:v>648</c:v>
                </c:pt>
                <c:pt idx="2">
                  <c:v>3335</c:v>
                </c:pt>
                <c:pt idx="3">
                  <c:v>2898</c:v>
                </c:pt>
                <c:pt idx="4">
                  <c:v>2431</c:v>
                </c:pt>
                <c:pt idx="5">
                  <c:v>1917</c:v>
                </c:pt>
                <c:pt idx="6">
                  <c:v>1520</c:v>
                </c:pt>
                <c:pt idx="7">
                  <c:v>469</c:v>
                </c:pt>
                <c:pt idx="8">
                  <c:v>62</c:v>
                </c:pt>
                <c:pt idx="9">
                  <c:v>268</c:v>
                </c:pt>
                <c:pt idx="10">
                  <c:v>96</c:v>
                </c:pt>
                <c:pt idx="11">
                  <c:v>124</c:v>
                </c:pt>
              </c:numCache>
            </c:numRef>
          </c:val>
          <c:extLst>
            <c:ext xmlns:c16="http://schemas.microsoft.com/office/drawing/2014/chart" uri="{C3380CC4-5D6E-409C-BE32-E72D297353CC}">
              <c16:uniqueId val="{00000001-D7B9-44AC-B548-13D3E43C4F33}"/>
            </c:ext>
          </c:extLst>
        </c:ser>
        <c:ser>
          <c:idx val="2"/>
          <c:order val="2"/>
          <c:tx>
            <c:strRef>
              <c:f>Sheet1!$D$1</c:f>
              <c:strCache>
                <c:ptCount val="1"/>
                <c:pt idx="0">
                  <c:v>2022.</c:v>
                </c:pt>
              </c:strCache>
            </c:strRef>
          </c:tx>
          <c:spPr>
            <a:solidFill>
              <a:schemeClr val="accent3"/>
            </a:solidFill>
            <a:ln>
              <a:noFill/>
            </a:ln>
            <a:effectLst/>
          </c:spPr>
          <c:invertIfNegative val="0"/>
          <c:cat>
            <c:strRef>
              <c:f>Sheet1!$A$2:$A$13</c:f>
              <c:strCache>
                <c:ptCount val="12"/>
                <c:pt idx="0">
                  <c:v>Njemačka</c:v>
                </c:pt>
                <c:pt idx="1">
                  <c:v>Austrija</c:v>
                </c:pt>
                <c:pt idx="2">
                  <c:v>Slovenija</c:v>
                </c:pt>
                <c:pt idx="3">
                  <c:v>Hrvatska</c:v>
                </c:pt>
                <c:pt idx="4">
                  <c:v>Češka</c:v>
                </c:pt>
                <c:pt idx="5">
                  <c:v>Poljska</c:v>
                </c:pt>
                <c:pt idx="6">
                  <c:v>Slovačka</c:v>
                </c:pt>
                <c:pt idx="7">
                  <c:v>Mađarska</c:v>
                </c:pt>
                <c:pt idx="8">
                  <c:v>Nizozemska</c:v>
                </c:pt>
                <c:pt idx="9">
                  <c:v>Italija</c:v>
                </c:pt>
                <c:pt idx="10">
                  <c:v>Švicarska</c:v>
                </c:pt>
                <c:pt idx="11">
                  <c:v>Francuska</c:v>
                </c:pt>
              </c:strCache>
            </c:strRef>
          </c:cat>
          <c:val>
            <c:numRef>
              <c:f>Sheet1!$D$2:$D$13</c:f>
              <c:numCache>
                <c:formatCode>General</c:formatCode>
                <c:ptCount val="12"/>
                <c:pt idx="0">
                  <c:v>1703</c:v>
                </c:pt>
                <c:pt idx="1">
                  <c:v>693</c:v>
                </c:pt>
                <c:pt idx="2">
                  <c:v>2541</c:v>
                </c:pt>
                <c:pt idx="3">
                  <c:v>2378</c:v>
                </c:pt>
                <c:pt idx="4">
                  <c:v>2804</c:v>
                </c:pt>
                <c:pt idx="5">
                  <c:v>1717</c:v>
                </c:pt>
                <c:pt idx="6">
                  <c:v>2072</c:v>
                </c:pt>
                <c:pt idx="7">
                  <c:v>629</c:v>
                </c:pt>
                <c:pt idx="8">
                  <c:v>123</c:v>
                </c:pt>
                <c:pt idx="9">
                  <c:v>565</c:v>
                </c:pt>
                <c:pt idx="10">
                  <c:v>92</c:v>
                </c:pt>
                <c:pt idx="11">
                  <c:v>90</c:v>
                </c:pt>
              </c:numCache>
            </c:numRef>
          </c:val>
          <c:extLst>
            <c:ext xmlns:c16="http://schemas.microsoft.com/office/drawing/2014/chart" uri="{C3380CC4-5D6E-409C-BE32-E72D297353CC}">
              <c16:uniqueId val="{00000002-D7B9-44AC-B548-13D3E43C4F33}"/>
            </c:ext>
          </c:extLst>
        </c:ser>
        <c:ser>
          <c:idx val="3"/>
          <c:order val="3"/>
          <c:tx>
            <c:strRef>
              <c:f>Sheet1!$E$1</c:f>
              <c:strCache>
                <c:ptCount val="1"/>
                <c:pt idx="0">
                  <c:v>2023.</c:v>
                </c:pt>
              </c:strCache>
            </c:strRef>
          </c:tx>
          <c:spPr>
            <a:solidFill>
              <a:schemeClr val="accent4"/>
            </a:solidFill>
            <a:ln>
              <a:noFill/>
            </a:ln>
            <a:effectLst/>
          </c:spPr>
          <c:invertIfNegative val="0"/>
          <c:cat>
            <c:strRef>
              <c:f>Sheet1!$A$2:$A$13</c:f>
              <c:strCache>
                <c:ptCount val="12"/>
                <c:pt idx="0">
                  <c:v>Njemačka</c:v>
                </c:pt>
                <c:pt idx="1">
                  <c:v>Austrija</c:v>
                </c:pt>
                <c:pt idx="2">
                  <c:v>Slovenija</c:v>
                </c:pt>
                <c:pt idx="3">
                  <c:v>Hrvatska</c:v>
                </c:pt>
                <c:pt idx="4">
                  <c:v>Češka</c:v>
                </c:pt>
                <c:pt idx="5">
                  <c:v>Poljska</c:v>
                </c:pt>
                <c:pt idx="6">
                  <c:v>Slovačka</c:v>
                </c:pt>
                <c:pt idx="7">
                  <c:v>Mađarska</c:v>
                </c:pt>
                <c:pt idx="8">
                  <c:v>Nizozemska</c:v>
                </c:pt>
                <c:pt idx="9">
                  <c:v>Italija</c:v>
                </c:pt>
                <c:pt idx="10">
                  <c:v>Švicarska</c:v>
                </c:pt>
                <c:pt idx="11">
                  <c:v>Francuska</c:v>
                </c:pt>
              </c:strCache>
            </c:strRef>
          </c:cat>
          <c:val>
            <c:numRef>
              <c:f>Sheet1!$E$2:$E$13</c:f>
              <c:numCache>
                <c:formatCode>General</c:formatCode>
                <c:ptCount val="12"/>
                <c:pt idx="0">
                  <c:v>1443</c:v>
                </c:pt>
                <c:pt idx="1">
                  <c:v>624</c:v>
                </c:pt>
                <c:pt idx="2">
                  <c:v>2454</c:v>
                </c:pt>
                <c:pt idx="3">
                  <c:v>2285</c:v>
                </c:pt>
                <c:pt idx="4">
                  <c:v>2613</c:v>
                </c:pt>
                <c:pt idx="5">
                  <c:v>1716</c:v>
                </c:pt>
                <c:pt idx="6">
                  <c:v>2142</c:v>
                </c:pt>
                <c:pt idx="7">
                  <c:v>602</c:v>
                </c:pt>
                <c:pt idx="8">
                  <c:v>65</c:v>
                </c:pt>
                <c:pt idx="9">
                  <c:v>505</c:v>
                </c:pt>
                <c:pt idx="10">
                  <c:v>83</c:v>
                </c:pt>
                <c:pt idx="11">
                  <c:v>81</c:v>
                </c:pt>
              </c:numCache>
            </c:numRef>
          </c:val>
          <c:extLst>
            <c:ext xmlns:c16="http://schemas.microsoft.com/office/drawing/2014/chart" uri="{C3380CC4-5D6E-409C-BE32-E72D297353CC}">
              <c16:uniqueId val="{00000003-D7B9-44AC-B548-13D3E43C4F33}"/>
            </c:ext>
          </c:extLst>
        </c:ser>
        <c:ser>
          <c:idx val="4"/>
          <c:order val="4"/>
          <c:tx>
            <c:strRef>
              <c:f>Sheet1!$F$1</c:f>
              <c:strCache>
                <c:ptCount val="1"/>
                <c:pt idx="0">
                  <c:v>2024.</c:v>
                </c:pt>
              </c:strCache>
            </c:strRef>
          </c:tx>
          <c:spPr>
            <a:solidFill>
              <a:schemeClr val="accent5"/>
            </a:solidFill>
            <a:ln>
              <a:noFill/>
            </a:ln>
            <a:effectLst/>
          </c:spPr>
          <c:invertIfNegative val="0"/>
          <c:cat>
            <c:strRef>
              <c:f>Sheet1!$A$2:$A$13</c:f>
              <c:strCache>
                <c:ptCount val="12"/>
                <c:pt idx="0">
                  <c:v>Njemačka</c:v>
                </c:pt>
                <c:pt idx="1">
                  <c:v>Austrija</c:v>
                </c:pt>
                <c:pt idx="2">
                  <c:v>Slovenija</c:v>
                </c:pt>
                <c:pt idx="3">
                  <c:v>Hrvatska</c:v>
                </c:pt>
                <c:pt idx="4">
                  <c:v>Češka</c:v>
                </c:pt>
                <c:pt idx="5">
                  <c:v>Poljska</c:v>
                </c:pt>
                <c:pt idx="6">
                  <c:v>Slovačka</c:v>
                </c:pt>
                <c:pt idx="7">
                  <c:v>Mađarska</c:v>
                </c:pt>
                <c:pt idx="8">
                  <c:v>Nizozemska</c:v>
                </c:pt>
                <c:pt idx="9">
                  <c:v>Italija</c:v>
                </c:pt>
                <c:pt idx="10">
                  <c:v>Švicarska</c:v>
                </c:pt>
                <c:pt idx="11">
                  <c:v>Francuska</c:v>
                </c:pt>
              </c:strCache>
            </c:strRef>
          </c:cat>
          <c:val>
            <c:numRef>
              <c:f>Sheet1!$F$2:$F$13</c:f>
              <c:numCache>
                <c:formatCode>General</c:formatCode>
                <c:ptCount val="12"/>
                <c:pt idx="0">
                  <c:v>6970</c:v>
                </c:pt>
                <c:pt idx="1">
                  <c:v>4700</c:v>
                </c:pt>
                <c:pt idx="2">
                  <c:v>5252</c:v>
                </c:pt>
                <c:pt idx="3">
                  <c:v>4613</c:v>
                </c:pt>
                <c:pt idx="4">
                  <c:v>3273</c:v>
                </c:pt>
                <c:pt idx="5">
                  <c:v>3296</c:v>
                </c:pt>
                <c:pt idx="6">
                  <c:v>2812</c:v>
                </c:pt>
                <c:pt idx="7">
                  <c:v>1540</c:v>
                </c:pt>
                <c:pt idx="8">
                  <c:v>748</c:v>
                </c:pt>
                <c:pt idx="9">
                  <c:v>961</c:v>
                </c:pt>
                <c:pt idx="10">
                  <c:v>641</c:v>
                </c:pt>
                <c:pt idx="11">
                  <c:v>227</c:v>
                </c:pt>
              </c:numCache>
            </c:numRef>
          </c:val>
          <c:extLst>
            <c:ext xmlns:c16="http://schemas.microsoft.com/office/drawing/2014/chart" uri="{C3380CC4-5D6E-409C-BE32-E72D297353CC}">
              <c16:uniqueId val="{00000004-D7B9-44AC-B548-13D3E43C4F33}"/>
            </c:ext>
          </c:extLst>
        </c:ser>
        <c:dLbls>
          <c:showLegendKey val="0"/>
          <c:showVal val="0"/>
          <c:showCatName val="0"/>
          <c:showSerName val="0"/>
          <c:showPercent val="0"/>
          <c:showBubbleSize val="0"/>
        </c:dLbls>
        <c:gapWidth val="219"/>
        <c:overlap val="-27"/>
        <c:axId val="487247167"/>
        <c:axId val="487247583"/>
      </c:barChart>
      <c:catAx>
        <c:axId val="487247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487247583"/>
        <c:crosses val="autoZero"/>
        <c:auto val="1"/>
        <c:lblAlgn val="ctr"/>
        <c:lblOffset val="100"/>
        <c:noMultiLvlLbl val="0"/>
      </c:catAx>
      <c:valAx>
        <c:axId val="487247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4872471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Dolasci gostiju prema vrsti smještaja</a:t>
            </a:r>
            <a:endParaRPr lang="hr-HR"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2019.</c:v>
                </c:pt>
              </c:strCache>
            </c:strRef>
          </c:tx>
          <c:spPr>
            <a:solidFill>
              <a:schemeClr val="accent5"/>
            </a:solidFill>
            <a:ln>
              <a:noFill/>
            </a:ln>
            <a:effectLst/>
            <a:sp3d/>
          </c:spPr>
          <c:invertIfNegative val="0"/>
          <c:cat>
            <c:strRef>
              <c:f>Sheet1!$A$2:$A$5</c:f>
              <c:strCache>
                <c:ptCount val="3"/>
                <c:pt idx="0">
                  <c:v>apartmani / sobe</c:v>
                </c:pt>
                <c:pt idx="1">
                  <c:v>camping resort / kampiralište</c:v>
                </c:pt>
                <c:pt idx="2">
                  <c:v>hotel</c:v>
                </c:pt>
              </c:strCache>
            </c:strRef>
          </c:cat>
          <c:val>
            <c:numRef>
              <c:f>Sheet1!$B$2:$B$5</c:f>
              <c:numCache>
                <c:formatCode>General</c:formatCode>
                <c:ptCount val="4"/>
                <c:pt idx="0">
                  <c:v>12500</c:v>
                </c:pt>
                <c:pt idx="1">
                  <c:v>4113</c:v>
                </c:pt>
                <c:pt idx="2">
                  <c:v>752</c:v>
                </c:pt>
              </c:numCache>
            </c:numRef>
          </c:val>
          <c:extLst>
            <c:ext xmlns:c16="http://schemas.microsoft.com/office/drawing/2014/chart" uri="{C3380CC4-5D6E-409C-BE32-E72D297353CC}">
              <c16:uniqueId val="{00000000-7971-436C-AFEC-92F8E13450C0}"/>
            </c:ext>
          </c:extLst>
        </c:ser>
        <c:ser>
          <c:idx val="1"/>
          <c:order val="1"/>
          <c:tx>
            <c:strRef>
              <c:f>Sheet1!$C$1</c:f>
              <c:strCache>
                <c:ptCount val="1"/>
                <c:pt idx="0">
                  <c:v>2020.</c:v>
                </c:pt>
              </c:strCache>
            </c:strRef>
          </c:tx>
          <c:spPr>
            <a:solidFill>
              <a:schemeClr val="accent2"/>
            </a:solidFill>
            <a:ln>
              <a:noFill/>
            </a:ln>
            <a:effectLst/>
            <a:sp3d/>
          </c:spPr>
          <c:invertIfNegative val="0"/>
          <c:cat>
            <c:strRef>
              <c:f>Sheet1!$A$2:$A$5</c:f>
              <c:strCache>
                <c:ptCount val="3"/>
                <c:pt idx="0">
                  <c:v>apartmani / sobe</c:v>
                </c:pt>
                <c:pt idx="1">
                  <c:v>camping resort / kampiralište</c:v>
                </c:pt>
                <c:pt idx="2">
                  <c:v>hotel</c:v>
                </c:pt>
              </c:strCache>
            </c:strRef>
          </c:cat>
          <c:val>
            <c:numRef>
              <c:f>Sheet1!$C$2:$C$5</c:f>
              <c:numCache>
                <c:formatCode>General</c:formatCode>
                <c:ptCount val="4"/>
                <c:pt idx="0">
                  <c:v>6774</c:v>
                </c:pt>
                <c:pt idx="1">
                  <c:v>1589</c:v>
                </c:pt>
                <c:pt idx="2">
                  <c:v>339</c:v>
                </c:pt>
              </c:numCache>
            </c:numRef>
          </c:val>
          <c:extLst>
            <c:ext xmlns:c16="http://schemas.microsoft.com/office/drawing/2014/chart" uri="{C3380CC4-5D6E-409C-BE32-E72D297353CC}">
              <c16:uniqueId val="{00000001-7971-436C-AFEC-92F8E13450C0}"/>
            </c:ext>
          </c:extLst>
        </c:ser>
        <c:ser>
          <c:idx val="2"/>
          <c:order val="2"/>
          <c:tx>
            <c:strRef>
              <c:f>Sheet1!$D$1</c:f>
              <c:strCache>
                <c:ptCount val="1"/>
                <c:pt idx="0">
                  <c:v>2021.</c:v>
                </c:pt>
              </c:strCache>
            </c:strRef>
          </c:tx>
          <c:spPr>
            <a:solidFill>
              <a:schemeClr val="accent3"/>
            </a:solidFill>
            <a:ln>
              <a:noFill/>
            </a:ln>
            <a:effectLst/>
            <a:sp3d/>
          </c:spPr>
          <c:invertIfNegative val="0"/>
          <c:cat>
            <c:strRef>
              <c:f>Sheet1!$A$2:$A$5</c:f>
              <c:strCache>
                <c:ptCount val="3"/>
                <c:pt idx="0">
                  <c:v>apartmani / sobe</c:v>
                </c:pt>
                <c:pt idx="1">
                  <c:v>camping resort / kampiralište</c:v>
                </c:pt>
                <c:pt idx="2">
                  <c:v>hotel</c:v>
                </c:pt>
              </c:strCache>
            </c:strRef>
          </c:cat>
          <c:val>
            <c:numRef>
              <c:f>Sheet1!$D$2:$D$5</c:f>
              <c:numCache>
                <c:formatCode>General</c:formatCode>
                <c:ptCount val="4"/>
                <c:pt idx="0">
                  <c:v>12057</c:v>
                </c:pt>
                <c:pt idx="1">
                  <c:v>3159</c:v>
                </c:pt>
                <c:pt idx="2">
                  <c:v>968</c:v>
                </c:pt>
              </c:numCache>
            </c:numRef>
          </c:val>
          <c:extLst>
            <c:ext xmlns:c16="http://schemas.microsoft.com/office/drawing/2014/chart" uri="{C3380CC4-5D6E-409C-BE32-E72D297353CC}">
              <c16:uniqueId val="{00000002-7971-436C-AFEC-92F8E13450C0}"/>
            </c:ext>
          </c:extLst>
        </c:ser>
        <c:ser>
          <c:idx val="3"/>
          <c:order val="3"/>
          <c:tx>
            <c:strRef>
              <c:f>Sheet1!$E$1</c:f>
              <c:strCache>
                <c:ptCount val="1"/>
                <c:pt idx="0">
                  <c:v>2022.</c:v>
                </c:pt>
              </c:strCache>
            </c:strRef>
          </c:tx>
          <c:spPr>
            <a:solidFill>
              <a:schemeClr val="accent4"/>
            </a:solidFill>
            <a:ln>
              <a:noFill/>
            </a:ln>
            <a:effectLst/>
            <a:sp3d/>
          </c:spPr>
          <c:invertIfNegative val="0"/>
          <c:cat>
            <c:strRef>
              <c:f>Sheet1!$A$2:$A$5</c:f>
              <c:strCache>
                <c:ptCount val="3"/>
                <c:pt idx="0">
                  <c:v>apartmani / sobe</c:v>
                </c:pt>
                <c:pt idx="1">
                  <c:v>camping resort / kampiralište</c:v>
                </c:pt>
                <c:pt idx="2">
                  <c:v>hotel</c:v>
                </c:pt>
              </c:strCache>
            </c:strRef>
          </c:cat>
          <c:val>
            <c:numRef>
              <c:f>Sheet1!$E$2:$E$5</c:f>
              <c:numCache>
                <c:formatCode>General</c:formatCode>
                <c:ptCount val="4"/>
                <c:pt idx="0">
                  <c:v>13955</c:v>
                </c:pt>
                <c:pt idx="1">
                  <c:v>887</c:v>
                </c:pt>
                <c:pt idx="2">
                  <c:v>1076</c:v>
                </c:pt>
              </c:numCache>
            </c:numRef>
          </c:val>
          <c:extLst>
            <c:ext xmlns:c16="http://schemas.microsoft.com/office/drawing/2014/chart" uri="{C3380CC4-5D6E-409C-BE32-E72D297353CC}">
              <c16:uniqueId val="{00000003-7971-436C-AFEC-92F8E13450C0}"/>
            </c:ext>
          </c:extLst>
        </c:ser>
        <c:ser>
          <c:idx val="4"/>
          <c:order val="4"/>
          <c:tx>
            <c:strRef>
              <c:f>Sheet1!$F$1</c:f>
              <c:strCache>
                <c:ptCount val="1"/>
                <c:pt idx="0">
                  <c:v>2023.</c:v>
                </c:pt>
              </c:strCache>
            </c:strRef>
          </c:tx>
          <c:spPr>
            <a:solidFill>
              <a:schemeClr val="accent5"/>
            </a:solidFill>
            <a:ln>
              <a:noFill/>
            </a:ln>
            <a:effectLst/>
            <a:sp3d/>
          </c:spPr>
          <c:invertIfNegative val="0"/>
          <c:cat>
            <c:strRef>
              <c:f>Sheet1!$A$2:$A$5</c:f>
              <c:strCache>
                <c:ptCount val="3"/>
                <c:pt idx="0">
                  <c:v>apartmani / sobe</c:v>
                </c:pt>
                <c:pt idx="1">
                  <c:v>camping resort / kampiralište</c:v>
                </c:pt>
                <c:pt idx="2">
                  <c:v>hotel</c:v>
                </c:pt>
              </c:strCache>
            </c:strRef>
          </c:cat>
          <c:val>
            <c:numRef>
              <c:f>Sheet1!$F$2:$F$5</c:f>
              <c:numCache>
                <c:formatCode>General</c:formatCode>
                <c:ptCount val="4"/>
                <c:pt idx="0">
                  <c:v>13405</c:v>
                </c:pt>
                <c:pt idx="1">
                  <c:v>915</c:v>
                </c:pt>
                <c:pt idx="2">
                  <c:v>878</c:v>
                </c:pt>
              </c:numCache>
            </c:numRef>
          </c:val>
          <c:extLst>
            <c:ext xmlns:c16="http://schemas.microsoft.com/office/drawing/2014/chart" uri="{C3380CC4-5D6E-409C-BE32-E72D297353CC}">
              <c16:uniqueId val="{00000004-7971-436C-AFEC-92F8E13450C0}"/>
            </c:ext>
          </c:extLst>
        </c:ser>
        <c:ser>
          <c:idx val="5"/>
          <c:order val="5"/>
          <c:tx>
            <c:strRef>
              <c:f>Sheet1!$G$1</c:f>
              <c:strCache>
                <c:ptCount val="1"/>
                <c:pt idx="0">
                  <c:v>2024.</c:v>
                </c:pt>
              </c:strCache>
            </c:strRef>
          </c:tx>
          <c:spPr>
            <a:solidFill>
              <a:schemeClr val="accent6"/>
            </a:solidFill>
            <a:ln>
              <a:noFill/>
            </a:ln>
            <a:effectLst/>
            <a:sp3d/>
          </c:spPr>
          <c:invertIfNegative val="0"/>
          <c:cat>
            <c:strRef>
              <c:f>Sheet1!$A$2:$A$5</c:f>
              <c:strCache>
                <c:ptCount val="3"/>
                <c:pt idx="0">
                  <c:v>apartmani / sobe</c:v>
                </c:pt>
                <c:pt idx="1">
                  <c:v>camping resort / kampiralište</c:v>
                </c:pt>
                <c:pt idx="2">
                  <c:v>hotel</c:v>
                </c:pt>
              </c:strCache>
            </c:strRef>
          </c:cat>
          <c:val>
            <c:numRef>
              <c:f>Sheet1!$G$2:$G$5</c:f>
              <c:numCache>
                <c:formatCode>General</c:formatCode>
                <c:ptCount val="4"/>
                <c:pt idx="0">
                  <c:v>13495</c:v>
                </c:pt>
                <c:pt idx="1">
                  <c:v>23569</c:v>
                </c:pt>
                <c:pt idx="2">
                  <c:v>744</c:v>
                </c:pt>
              </c:numCache>
            </c:numRef>
          </c:val>
          <c:extLst>
            <c:ext xmlns:c16="http://schemas.microsoft.com/office/drawing/2014/chart" uri="{C3380CC4-5D6E-409C-BE32-E72D297353CC}">
              <c16:uniqueId val="{00000005-7971-436C-AFEC-92F8E13450C0}"/>
            </c:ext>
          </c:extLst>
        </c:ser>
        <c:dLbls>
          <c:showLegendKey val="0"/>
          <c:showVal val="0"/>
          <c:showCatName val="0"/>
          <c:showSerName val="0"/>
          <c:showPercent val="0"/>
          <c:showBubbleSize val="0"/>
        </c:dLbls>
        <c:gapWidth val="150"/>
        <c:shape val="box"/>
        <c:axId val="402136607"/>
        <c:axId val="402132863"/>
        <c:axId val="0"/>
      </c:bar3DChart>
      <c:catAx>
        <c:axId val="40213660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402132863"/>
        <c:crosses val="autoZero"/>
        <c:auto val="1"/>
        <c:lblAlgn val="ctr"/>
        <c:lblOffset val="100"/>
        <c:noMultiLvlLbl val="0"/>
      </c:catAx>
      <c:valAx>
        <c:axId val="4021328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402136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a:t>Udio</a:t>
            </a:r>
            <a:r>
              <a:rPr lang="en-US" dirty="0"/>
              <a:t> </a:t>
            </a:r>
            <a:r>
              <a:rPr lang="en-US" dirty="0" err="1" smtClean="0"/>
              <a:t>dolazaka</a:t>
            </a:r>
            <a:r>
              <a:rPr lang="en-US" dirty="0" smtClean="0"/>
              <a:t> </a:t>
            </a:r>
            <a:r>
              <a:rPr lang="en-US" dirty="0" err="1"/>
              <a:t>po</a:t>
            </a:r>
            <a:r>
              <a:rPr lang="en-US" dirty="0"/>
              <a:t> </a:t>
            </a:r>
            <a:r>
              <a:rPr lang="en-US" dirty="0" err="1"/>
              <a:t>državama</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pieChart>
        <c:varyColors val="1"/>
        <c:ser>
          <c:idx val="0"/>
          <c:order val="0"/>
          <c:tx>
            <c:strRef>
              <c:f>Sheet1!$B$1</c:f>
              <c:strCache>
                <c:ptCount val="1"/>
                <c:pt idx="0">
                  <c:v>Udio doalazaka po državama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6D2-4984-9E5F-B1D9DFF6E11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6D2-4984-9E5F-B1D9DFF6E11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6D2-4984-9E5F-B1D9DFF6E11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6D2-4984-9E5F-B1D9DFF6E11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6D2-4984-9E5F-B1D9DFF6E11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6D2-4984-9E5F-B1D9DFF6E11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56D2-4984-9E5F-B1D9DFF6E11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56D2-4984-9E5F-B1D9DFF6E11D}"/>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56D2-4984-9E5F-B1D9DFF6E11D}"/>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56D2-4984-9E5F-B1D9DFF6E11D}"/>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56D2-4984-9E5F-B1D9DFF6E11D}"/>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56D2-4984-9E5F-B1D9DFF6E11D}"/>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56D2-4984-9E5F-B1D9DFF6E11D}"/>
              </c:ext>
            </c:extLst>
          </c:dPt>
          <c:cat>
            <c:strRef>
              <c:f>Sheet1!$A$2:$A$14</c:f>
              <c:strCache>
                <c:ptCount val="13"/>
                <c:pt idx="0">
                  <c:v>Njemačka</c:v>
                </c:pt>
                <c:pt idx="1">
                  <c:v>Slovenija</c:v>
                </c:pt>
                <c:pt idx="2">
                  <c:v>Austrija</c:v>
                </c:pt>
                <c:pt idx="3">
                  <c:v>Hrvatska</c:v>
                </c:pt>
                <c:pt idx="4">
                  <c:v>Poljska</c:v>
                </c:pt>
                <c:pt idx="5">
                  <c:v>Češka</c:v>
                </c:pt>
                <c:pt idx="6">
                  <c:v>Slovačka</c:v>
                </c:pt>
                <c:pt idx="7">
                  <c:v>Mađarska</c:v>
                </c:pt>
                <c:pt idx="8">
                  <c:v>Italija</c:v>
                </c:pt>
                <c:pt idx="9">
                  <c:v>Nizozemska</c:v>
                </c:pt>
                <c:pt idx="10">
                  <c:v>Švicarska</c:v>
                </c:pt>
                <c:pt idx="11">
                  <c:v>Francuska</c:v>
                </c:pt>
                <c:pt idx="12">
                  <c:v>Ostali</c:v>
                </c:pt>
              </c:strCache>
            </c:strRef>
          </c:cat>
          <c:val>
            <c:numRef>
              <c:f>Sheet1!$B$2:$B$14</c:f>
              <c:numCache>
                <c:formatCode>General</c:formatCode>
                <c:ptCount val="13"/>
                <c:pt idx="0">
                  <c:v>6970</c:v>
                </c:pt>
                <c:pt idx="1">
                  <c:v>5252</c:v>
                </c:pt>
                <c:pt idx="2">
                  <c:v>4700</c:v>
                </c:pt>
                <c:pt idx="3">
                  <c:v>4613</c:v>
                </c:pt>
                <c:pt idx="4">
                  <c:v>3296</c:v>
                </c:pt>
                <c:pt idx="5">
                  <c:v>3273</c:v>
                </c:pt>
                <c:pt idx="6">
                  <c:v>2812</c:v>
                </c:pt>
                <c:pt idx="7">
                  <c:v>1540</c:v>
                </c:pt>
                <c:pt idx="8">
                  <c:v>961</c:v>
                </c:pt>
                <c:pt idx="9">
                  <c:v>748</c:v>
                </c:pt>
                <c:pt idx="10">
                  <c:v>641</c:v>
                </c:pt>
                <c:pt idx="11">
                  <c:v>227</c:v>
                </c:pt>
                <c:pt idx="12">
                  <c:v>2775</c:v>
                </c:pt>
              </c:numCache>
            </c:numRef>
          </c:val>
          <c:extLst>
            <c:ext xmlns:c16="http://schemas.microsoft.com/office/drawing/2014/chart" uri="{C3380CC4-5D6E-409C-BE32-E72D297353CC}">
              <c16:uniqueId val="{00000000-5250-4FFE-977D-84C289D13FC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solidFill>
            <a:srgbClr val="000000"/>
          </a:solid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Prosječno</a:t>
            </a:r>
            <a:r>
              <a:rPr lang="hr-HR" baseline="0" dirty="0" smtClean="0"/>
              <a:t> trajanje boravka u danima po vrsti smještaja</a:t>
            </a:r>
            <a:endParaRPr lang="hr-HR" dirty="0"/>
          </a:p>
        </c:rich>
      </c:tx>
      <c:layout>
        <c:manualLayout>
          <c:xMode val="edge"/>
          <c:yMode val="edge"/>
          <c:x val="0.17282461967135623"/>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manualLayout>
          <c:layoutTarget val="inner"/>
          <c:xMode val="edge"/>
          <c:yMode val="edge"/>
          <c:x val="0.10945364530855443"/>
          <c:y val="9.2138319639975041E-2"/>
          <c:w val="0.87078653083056556"/>
          <c:h val="0.85582216265372135"/>
        </c:manualLayout>
      </c:layout>
      <c:barChart>
        <c:barDir val="bar"/>
        <c:grouping val="clustered"/>
        <c:varyColors val="0"/>
        <c:ser>
          <c:idx val="0"/>
          <c:order val="0"/>
          <c:tx>
            <c:strRef>
              <c:f>Sheet1!$B$1</c:f>
              <c:strCache>
                <c:ptCount val="1"/>
                <c:pt idx="0">
                  <c:v>apartmani / sobe</c:v>
                </c:pt>
              </c:strCache>
            </c:strRef>
          </c:tx>
          <c:spPr>
            <a:solidFill>
              <a:schemeClr val="accent1"/>
            </a:solidFill>
            <a:ln>
              <a:noFill/>
            </a:ln>
            <a:effectLst/>
          </c:spPr>
          <c:invertIfNegative val="0"/>
          <c:cat>
            <c:strRef>
              <c:f>Sheet1!$A$2:$A$13</c:f>
              <c:strCache>
                <c:ptCount val="12"/>
                <c:pt idx="0">
                  <c:v>Njemačka</c:v>
                </c:pt>
                <c:pt idx="1">
                  <c:v>Austrija</c:v>
                </c:pt>
                <c:pt idx="2">
                  <c:v>Slovenija</c:v>
                </c:pt>
                <c:pt idx="3">
                  <c:v>Češka</c:v>
                </c:pt>
                <c:pt idx="4">
                  <c:v>Slovačka</c:v>
                </c:pt>
                <c:pt idx="5">
                  <c:v>Hrvatska</c:v>
                </c:pt>
                <c:pt idx="6">
                  <c:v>Poljska</c:v>
                </c:pt>
                <c:pt idx="7">
                  <c:v>Italija</c:v>
                </c:pt>
                <c:pt idx="8">
                  <c:v>Nizozemska</c:v>
                </c:pt>
                <c:pt idx="9">
                  <c:v>Francuska</c:v>
                </c:pt>
                <c:pt idx="10">
                  <c:v>Švicarska</c:v>
                </c:pt>
                <c:pt idx="11">
                  <c:v>Mađarska</c:v>
                </c:pt>
              </c:strCache>
            </c:strRef>
          </c:cat>
          <c:val>
            <c:numRef>
              <c:f>Sheet1!$B$2:$B$13</c:f>
              <c:numCache>
                <c:formatCode>General</c:formatCode>
                <c:ptCount val="12"/>
                <c:pt idx="0">
                  <c:v>9.4700000000000006</c:v>
                </c:pt>
                <c:pt idx="1">
                  <c:v>7.1</c:v>
                </c:pt>
                <c:pt idx="2">
                  <c:v>7.41</c:v>
                </c:pt>
                <c:pt idx="3">
                  <c:v>7.66</c:v>
                </c:pt>
                <c:pt idx="4">
                  <c:v>7.84</c:v>
                </c:pt>
                <c:pt idx="5">
                  <c:v>6.93</c:v>
                </c:pt>
                <c:pt idx="6">
                  <c:v>7.98</c:v>
                </c:pt>
                <c:pt idx="7">
                  <c:v>7.27</c:v>
                </c:pt>
                <c:pt idx="8">
                  <c:v>6.81</c:v>
                </c:pt>
                <c:pt idx="9">
                  <c:v>6.19</c:v>
                </c:pt>
                <c:pt idx="10">
                  <c:v>7.02</c:v>
                </c:pt>
                <c:pt idx="11">
                  <c:v>6.1</c:v>
                </c:pt>
              </c:numCache>
            </c:numRef>
          </c:val>
          <c:extLst>
            <c:ext xmlns:c16="http://schemas.microsoft.com/office/drawing/2014/chart" uri="{C3380CC4-5D6E-409C-BE32-E72D297353CC}">
              <c16:uniqueId val="{00000000-D5DB-4EA3-9101-03D383EAB578}"/>
            </c:ext>
          </c:extLst>
        </c:ser>
        <c:ser>
          <c:idx val="1"/>
          <c:order val="1"/>
          <c:tx>
            <c:strRef>
              <c:f>Sheet1!$C$1</c:f>
              <c:strCache>
                <c:ptCount val="1"/>
                <c:pt idx="0">
                  <c:v>camping resort / kampiralište</c:v>
                </c:pt>
              </c:strCache>
            </c:strRef>
          </c:tx>
          <c:spPr>
            <a:solidFill>
              <a:schemeClr val="accent2"/>
            </a:solidFill>
            <a:ln>
              <a:noFill/>
            </a:ln>
            <a:effectLst/>
          </c:spPr>
          <c:invertIfNegative val="0"/>
          <c:cat>
            <c:strRef>
              <c:f>Sheet1!$A$2:$A$13</c:f>
              <c:strCache>
                <c:ptCount val="12"/>
                <c:pt idx="0">
                  <c:v>Njemačka</c:v>
                </c:pt>
                <c:pt idx="1">
                  <c:v>Austrija</c:v>
                </c:pt>
                <c:pt idx="2">
                  <c:v>Slovenija</c:v>
                </c:pt>
                <c:pt idx="3">
                  <c:v>Češka</c:v>
                </c:pt>
                <c:pt idx="4">
                  <c:v>Slovačka</c:v>
                </c:pt>
                <c:pt idx="5">
                  <c:v>Hrvatska</c:v>
                </c:pt>
                <c:pt idx="6">
                  <c:v>Poljska</c:v>
                </c:pt>
                <c:pt idx="7">
                  <c:v>Italija</c:v>
                </c:pt>
                <c:pt idx="8">
                  <c:v>Nizozemska</c:v>
                </c:pt>
                <c:pt idx="9">
                  <c:v>Francuska</c:v>
                </c:pt>
                <c:pt idx="10">
                  <c:v>Švicarska</c:v>
                </c:pt>
                <c:pt idx="11">
                  <c:v>Mađarska</c:v>
                </c:pt>
              </c:strCache>
            </c:strRef>
          </c:cat>
          <c:val>
            <c:numRef>
              <c:f>Sheet1!$C$2:$C$13</c:f>
              <c:numCache>
                <c:formatCode>General</c:formatCode>
                <c:ptCount val="12"/>
                <c:pt idx="0">
                  <c:v>6.96</c:v>
                </c:pt>
                <c:pt idx="1">
                  <c:v>6.07</c:v>
                </c:pt>
                <c:pt idx="2">
                  <c:v>5.58</c:v>
                </c:pt>
                <c:pt idx="3">
                  <c:v>5.84</c:v>
                </c:pt>
                <c:pt idx="4">
                  <c:v>5.61</c:v>
                </c:pt>
                <c:pt idx="5">
                  <c:v>3.55</c:v>
                </c:pt>
                <c:pt idx="6">
                  <c:v>5.69</c:v>
                </c:pt>
                <c:pt idx="7">
                  <c:v>5.84</c:v>
                </c:pt>
                <c:pt idx="8">
                  <c:v>7.09</c:v>
                </c:pt>
                <c:pt idx="9">
                  <c:v>4.3600000000000003</c:v>
                </c:pt>
                <c:pt idx="10">
                  <c:v>6.27</c:v>
                </c:pt>
                <c:pt idx="11">
                  <c:v>4.91</c:v>
                </c:pt>
              </c:numCache>
            </c:numRef>
          </c:val>
          <c:extLst>
            <c:ext xmlns:c16="http://schemas.microsoft.com/office/drawing/2014/chart" uri="{C3380CC4-5D6E-409C-BE32-E72D297353CC}">
              <c16:uniqueId val="{00000001-D5DB-4EA3-9101-03D383EAB578}"/>
            </c:ext>
          </c:extLst>
        </c:ser>
        <c:ser>
          <c:idx val="2"/>
          <c:order val="2"/>
          <c:tx>
            <c:strRef>
              <c:f>Sheet1!$D$1</c:f>
              <c:strCache>
                <c:ptCount val="1"/>
                <c:pt idx="0">
                  <c:v>hotel</c:v>
                </c:pt>
              </c:strCache>
            </c:strRef>
          </c:tx>
          <c:spPr>
            <a:solidFill>
              <a:schemeClr val="accent3"/>
            </a:solidFill>
            <a:ln>
              <a:noFill/>
            </a:ln>
            <a:effectLst/>
          </c:spPr>
          <c:invertIfNegative val="0"/>
          <c:cat>
            <c:strRef>
              <c:f>Sheet1!$A$2:$A$13</c:f>
              <c:strCache>
                <c:ptCount val="12"/>
                <c:pt idx="0">
                  <c:v>Njemačka</c:v>
                </c:pt>
                <c:pt idx="1">
                  <c:v>Austrija</c:v>
                </c:pt>
                <c:pt idx="2">
                  <c:v>Slovenija</c:v>
                </c:pt>
                <c:pt idx="3">
                  <c:v>Češka</c:v>
                </c:pt>
                <c:pt idx="4">
                  <c:v>Slovačka</c:v>
                </c:pt>
                <c:pt idx="5">
                  <c:v>Hrvatska</c:v>
                </c:pt>
                <c:pt idx="6">
                  <c:v>Poljska</c:v>
                </c:pt>
                <c:pt idx="7">
                  <c:v>Italija</c:v>
                </c:pt>
                <c:pt idx="8">
                  <c:v>Nizozemska</c:v>
                </c:pt>
                <c:pt idx="9">
                  <c:v>Francuska</c:v>
                </c:pt>
                <c:pt idx="10">
                  <c:v>Švicarska</c:v>
                </c:pt>
                <c:pt idx="11">
                  <c:v>Mađarska</c:v>
                </c:pt>
              </c:strCache>
            </c:strRef>
          </c:cat>
          <c:val>
            <c:numRef>
              <c:f>Sheet1!$D$2:$D$13</c:f>
              <c:numCache>
                <c:formatCode>General</c:formatCode>
                <c:ptCount val="12"/>
                <c:pt idx="0">
                  <c:v>7.56</c:v>
                </c:pt>
                <c:pt idx="1">
                  <c:v>6.38</c:v>
                </c:pt>
                <c:pt idx="2">
                  <c:v>5.48</c:v>
                </c:pt>
                <c:pt idx="3">
                  <c:v>6.25</c:v>
                </c:pt>
                <c:pt idx="4">
                  <c:v>6.59</c:v>
                </c:pt>
                <c:pt idx="5">
                  <c:v>4.3899999999999997</c:v>
                </c:pt>
                <c:pt idx="6">
                  <c:v>7.21</c:v>
                </c:pt>
                <c:pt idx="7">
                  <c:v>4.13</c:v>
                </c:pt>
                <c:pt idx="8">
                  <c:v>7</c:v>
                </c:pt>
                <c:pt idx="9">
                  <c:v>2</c:v>
                </c:pt>
                <c:pt idx="10">
                  <c:v>3.84</c:v>
                </c:pt>
                <c:pt idx="11">
                  <c:v>4.8</c:v>
                </c:pt>
              </c:numCache>
            </c:numRef>
          </c:val>
          <c:extLst>
            <c:ext xmlns:c16="http://schemas.microsoft.com/office/drawing/2014/chart" uri="{C3380CC4-5D6E-409C-BE32-E72D297353CC}">
              <c16:uniqueId val="{00000002-D5DB-4EA3-9101-03D383EAB578}"/>
            </c:ext>
          </c:extLst>
        </c:ser>
        <c:dLbls>
          <c:showLegendKey val="0"/>
          <c:showVal val="0"/>
          <c:showCatName val="0"/>
          <c:showSerName val="0"/>
          <c:showPercent val="0"/>
          <c:showBubbleSize val="0"/>
        </c:dLbls>
        <c:gapWidth val="150"/>
        <c:axId val="620449519"/>
        <c:axId val="620460335"/>
      </c:barChart>
      <c:catAx>
        <c:axId val="6204495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620460335"/>
        <c:crosses val="autoZero"/>
        <c:auto val="1"/>
        <c:lblAlgn val="ctr"/>
        <c:lblOffset val="100"/>
        <c:noMultiLvlLbl val="0"/>
      </c:catAx>
      <c:valAx>
        <c:axId val="62046033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620449519"/>
        <c:crosses val="autoZero"/>
        <c:crossBetween val="between"/>
      </c:valAx>
      <c:spPr>
        <a:noFill/>
        <a:ln>
          <a:noFill/>
        </a:ln>
        <a:effectLst/>
      </c:spPr>
    </c:plotArea>
    <c:legend>
      <c:legendPos val="b"/>
      <c:layout>
        <c:manualLayout>
          <c:xMode val="edge"/>
          <c:yMode val="edge"/>
          <c:x val="0.25238178403055067"/>
          <c:y val="4.8020821381978766E-2"/>
          <c:w val="0.5129299548456917"/>
          <c:h val="4.381651705928849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legend>
    <c:plotVisOnly val="1"/>
    <c:dispBlanksAs val="zero"/>
    <c:showDLblsOverMax val="0"/>
  </c:chart>
  <c:spPr>
    <a:noFill/>
    <a:ln>
      <a:noFill/>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visitor.hr/" TargetMode="External"/><Relationship Id="rId2" Type="http://schemas.openxmlformats.org/officeDocument/2006/relationships/hyperlink" Target="http://www.croatia.h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ag-outdoor.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Turistička zajednica Općine Povljana</a:t>
            </a:r>
            <a:endParaRPr lang="hr-HR" dirty="0"/>
          </a:p>
        </p:txBody>
      </p:sp>
      <p:sp>
        <p:nvSpPr>
          <p:cNvPr id="3" name="Subtitle 2"/>
          <p:cNvSpPr>
            <a:spLocks noGrp="1"/>
          </p:cNvSpPr>
          <p:nvPr>
            <p:ph type="subTitle" idx="1"/>
          </p:nvPr>
        </p:nvSpPr>
        <p:spPr/>
        <p:txBody>
          <a:bodyPr/>
          <a:lstStyle/>
          <a:p>
            <a:r>
              <a:rPr lang="hr-HR" b="1" dirty="0" smtClean="0"/>
              <a:t>Izvješće o izvršenju Programa rada za 2024. godinu</a:t>
            </a:r>
          </a:p>
          <a:p>
            <a:r>
              <a:rPr lang="hr-HR" dirty="0" smtClean="0"/>
              <a:t>Usvojeno na sjednici Skupštine </a:t>
            </a:r>
            <a:r>
              <a:rPr lang="hr-HR" dirty="0" smtClean="0"/>
              <a:t>28. </a:t>
            </a:r>
            <a:r>
              <a:rPr lang="hr-HR" dirty="0" smtClean="0"/>
              <a:t>ožujka 2025. godine</a:t>
            </a:r>
            <a:endParaRPr lang="hr-HR" dirty="0"/>
          </a:p>
        </p:txBody>
      </p:sp>
    </p:spTree>
    <p:extLst>
      <p:ext uri="{BB962C8B-B14F-4D97-AF65-F5344CB8AC3E}">
        <p14:creationId xmlns:p14="http://schemas.microsoft.com/office/powerpoint/2010/main" val="2974319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9173"/>
          </a:xfrm>
        </p:spPr>
        <p:txBody>
          <a:bodyPr>
            <a:normAutofit/>
          </a:bodyPr>
          <a:lstStyle/>
          <a:p>
            <a:r>
              <a:rPr lang="hr-HR" sz="1200" dirty="0" smtClean="0"/>
              <a:t>                            2.5    Podrška turističkoj industriji</a:t>
            </a:r>
            <a:br>
              <a:rPr lang="hr-HR" sz="1200" dirty="0" smtClean="0"/>
            </a:br>
            <a:r>
              <a:rPr lang="hr-HR" sz="1200" dirty="0" smtClean="0"/>
              <a:t/>
            </a:r>
            <a:br>
              <a:rPr lang="hr-HR" sz="1200" dirty="0" smtClean="0"/>
            </a:br>
            <a:r>
              <a:rPr lang="hr-HR" sz="1200" b="1" dirty="0" smtClean="0"/>
              <a:t>Realizacija</a:t>
            </a:r>
            <a:r>
              <a:rPr lang="hr-HR" sz="1200" dirty="0" smtClean="0"/>
              <a:t>:       PLAN:   0 eura                          REBALANS: 0 eura                    OSTVARENO: 0 eura      </a:t>
            </a:r>
            <a:endParaRPr lang="hr-HR" sz="1200" dirty="0"/>
          </a:p>
        </p:txBody>
      </p:sp>
      <p:sp>
        <p:nvSpPr>
          <p:cNvPr id="3" name="Content Placeholder 2"/>
          <p:cNvSpPr>
            <a:spLocks noGrp="1"/>
          </p:cNvSpPr>
          <p:nvPr>
            <p:ph idx="1"/>
          </p:nvPr>
        </p:nvSpPr>
        <p:spPr>
          <a:xfrm>
            <a:off x="2589212" y="1423283"/>
            <a:ext cx="8915400" cy="4802588"/>
          </a:xfrm>
        </p:spPr>
        <p:txBody>
          <a:bodyPr>
            <a:normAutofit/>
          </a:bodyPr>
          <a:lstStyle/>
          <a:p>
            <a:pPr marL="0" indent="0">
              <a:buNone/>
            </a:pPr>
            <a:r>
              <a:rPr lang="hr-HR" sz="1200" dirty="0"/>
              <a:t>     3    KOMUNIKACIJA I OGLAŠAVANJE</a:t>
            </a:r>
          </a:p>
          <a:p>
            <a:pPr marL="0" indent="0">
              <a:buNone/>
            </a:pPr>
            <a:r>
              <a:rPr lang="hr-HR" sz="1200" dirty="0" smtClean="0"/>
              <a:t>              </a:t>
            </a:r>
          </a:p>
          <a:p>
            <a:pPr marL="0" indent="0">
              <a:buNone/>
            </a:pPr>
            <a:r>
              <a:rPr lang="hr-HR" sz="1200" dirty="0" smtClean="0"/>
              <a:t>                     3.1    Definiranje brending sustava i brend arhitekture</a:t>
            </a:r>
          </a:p>
          <a:p>
            <a:pPr marL="0" indent="0">
              <a:buNone/>
            </a:pPr>
            <a:r>
              <a:rPr lang="es-ES" sz="1200" b="1" dirty="0" err="1"/>
              <a:t>Realizacija</a:t>
            </a:r>
            <a:r>
              <a:rPr lang="es-ES" sz="1200" b="1" dirty="0"/>
              <a:t>:  </a:t>
            </a:r>
            <a:r>
              <a:rPr lang="es-ES" sz="1200" dirty="0" smtClean="0"/>
              <a:t>     </a:t>
            </a:r>
            <a:r>
              <a:rPr lang="es-ES" sz="1200" dirty="0"/>
              <a:t>PLAN:    0 </a:t>
            </a:r>
            <a:r>
              <a:rPr lang="es-ES" sz="1200" dirty="0" err="1"/>
              <a:t>eura</a:t>
            </a:r>
            <a:r>
              <a:rPr lang="es-ES" sz="1200" dirty="0"/>
              <a:t>                  REBALANS:     0 </a:t>
            </a:r>
            <a:r>
              <a:rPr lang="es-ES" sz="1200" dirty="0" err="1"/>
              <a:t>eura</a:t>
            </a:r>
            <a:r>
              <a:rPr lang="es-ES" sz="1200" dirty="0"/>
              <a:t>             OSTVARENO:     0 </a:t>
            </a:r>
            <a:r>
              <a:rPr lang="es-ES" sz="1200" dirty="0" err="1"/>
              <a:t>eura</a:t>
            </a:r>
            <a:r>
              <a:rPr lang="es-ES" sz="1200" dirty="0"/>
              <a:t> </a:t>
            </a:r>
            <a:endParaRPr lang="hr-HR" sz="1200" dirty="0" smtClean="0"/>
          </a:p>
          <a:p>
            <a:pPr marL="0" indent="0">
              <a:buNone/>
            </a:pPr>
            <a:r>
              <a:rPr lang="hr-HR" sz="1200" dirty="0" smtClean="0"/>
              <a:t>                     </a:t>
            </a:r>
          </a:p>
          <a:p>
            <a:pPr marL="0" indent="0">
              <a:buNone/>
            </a:pPr>
            <a:r>
              <a:rPr lang="hr-HR" sz="1200" dirty="0"/>
              <a:t>                     3.2  </a:t>
            </a:r>
            <a:r>
              <a:rPr lang="hr-HR" sz="1200" dirty="0" smtClean="0"/>
              <a:t> </a:t>
            </a:r>
            <a:r>
              <a:rPr lang="hr-HR" sz="1200" dirty="0"/>
              <a:t>Oglašavanje destinacijskog branda, turističke ponude i </a:t>
            </a:r>
            <a:r>
              <a:rPr lang="hr-HR" sz="1200" dirty="0" smtClean="0"/>
              <a:t>proizvoda</a:t>
            </a:r>
          </a:p>
          <a:p>
            <a:pPr marL="0" indent="0">
              <a:buNone/>
            </a:pPr>
            <a:r>
              <a:rPr lang="hr-HR" sz="1200" b="1" dirty="0" smtClean="0"/>
              <a:t>Realizacija:       </a:t>
            </a:r>
            <a:r>
              <a:rPr lang="hr-HR" sz="1200" dirty="0" smtClean="0"/>
              <a:t>PLAN:   0 eura                    REBALANS:   0 eura               OSTVARENO:    0 eura</a:t>
            </a:r>
          </a:p>
          <a:p>
            <a:pPr marL="0" indent="0">
              <a:buNone/>
            </a:pPr>
            <a:endParaRPr lang="hr-HR" sz="1200" dirty="0"/>
          </a:p>
          <a:p>
            <a:pPr marL="0" indent="0">
              <a:buNone/>
            </a:pPr>
            <a:r>
              <a:rPr lang="hr-HR" sz="1200" dirty="0" smtClean="0"/>
              <a:t>                     3.3   </a:t>
            </a:r>
            <a:r>
              <a:rPr lang="pl-PL" sz="1200" dirty="0"/>
              <a:t>Odnosi s javnošću: globalni i domaći PR</a:t>
            </a:r>
          </a:p>
          <a:p>
            <a:pPr marL="0" indent="0">
              <a:buNone/>
            </a:pPr>
            <a:r>
              <a:rPr lang="hr-HR" sz="1200" b="1" dirty="0" smtClean="0"/>
              <a:t>Realizacija:       </a:t>
            </a:r>
            <a:r>
              <a:rPr lang="hr-HR" sz="1200" dirty="0" smtClean="0"/>
              <a:t>PLAN:   0 eura                     REBALANS:  300 eura             OSTVARENO:   300,00 eura</a:t>
            </a:r>
          </a:p>
          <a:p>
            <a:pPr marL="0" indent="0">
              <a:buNone/>
            </a:pPr>
            <a:endParaRPr lang="hr-HR" sz="1200" dirty="0"/>
          </a:p>
          <a:p>
            <a:pPr marL="0" indent="0">
              <a:buNone/>
            </a:pPr>
            <a:r>
              <a:rPr lang="hr-HR" sz="1200" dirty="0"/>
              <a:t>                     3.4    Marketinške i poslovne suradnje</a:t>
            </a:r>
          </a:p>
          <a:p>
            <a:pPr marL="0" indent="0">
              <a:buNone/>
            </a:pPr>
            <a:r>
              <a:rPr lang="hr-HR" sz="1200" dirty="0"/>
              <a:t>                                                                   </a:t>
            </a:r>
            <a:r>
              <a:rPr lang="hr-HR" sz="1200" b="1" dirty="0" smtClean="0"/>
              <a:t>UDRUŽENO </a:t>
            </a:r>
            <a:r>
              <a:rPr lang="hr-HR" sz="1200" b="1" dirty="0"/>
              <a:t>OGLAŠAVANJE NA STRANICAMA ŽUPANIJSKE </a:t>
            </a:r>
            <a:r>
              <a:rPr lang="hr-HR" sz="1200" b="1" dirty="0" smtClean="0"/>
              <a:t>TZ</a:t>
            </a:r>
          </a:p>
          <a:p>
            <a:pPr marL="0" indent="0">
              <a:buNone/>
            </a:pPr>
            <a:endParaRPr lang="hr-HR" sz="1200" b="1" dirty="0"/>
          </a:p>
          <a:p>
            <a:pPr marL="0" indent="0">
              <a:buNone/>
            </a:pPr>
            <a:r>
              <a:rPr lang="hr-HR" sz="1200" b="1" dirty="0" smtClean="0"/>
              <a:t>Opis </a:t>
            </a:r>
            <a:r>
              <a:rPr lang="hr-HR" sz="1200" b="1" dirty="0"/>
              <a:t>aktivnosti:  </a:t>
            </a:r>
            <a:r>
              <a:rPr lang="hr-HR" sz="1200" dirty="0"/>
              <a:t>Oglašavanje destinacije OTOK PAG na stranicama županijske TZ: www.zadar.hr</a:t>
            </a:r>
          </a:p>
          <a:p>
            <a:endParaRPr lang="hr-HR" sz="1200" b="1" dirty="0"/>
          </a:p>
          <a:p>
            <a:endParaRPr lang="es-ES" sz="1200" dirty="0"/>
          </a:p>
          <a:p>
            <a:endParaRPr lang="hr-HR" sz="1200" dirty="0"/>
          </a:p>
        </p:txBody>
      </p:sp>
    </p:spTree>
    <p:extLst>
      <p:ext uri="{BB962C8B-B14F-4D97-AF65-F5344CB8AC3E}">
        <p14:creationId xmlns:p14="http://schemas.microsoft.com/office/powerpoint/2010/main" val="40723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363" y="421420"/>
            <a:ext cx="9604250" cy="580444"/>
          </a:xfrm>
        </p:spPr>
        <p:txBody>
          <a:bodyPr>
            <a:normAutofit fontScale="90000"/>
          </a:bodyPr>
          <a:lstStyle/>
          <a:p>
            <a:r>
              <a:rPr lang="hr-HR" sz="1200" b="1" dirty="0" smtClean="0"/>
              <a:t> Cilj aktivnosti</a:t>
            </a:r>
            <a:r>
              <a:rPr lang="hr-HR" sz="1200" b="1" dirty="0"/>
              <a:t>:    </a:t>
            </a:r>
            <a:r>
              <a:rPr lang="hr-HR" sz="1200" dirty="0"/>
              <a:t>Osiguravanje cjelovitije zastupljenosti specifičnih lokalnih interesa kroz jačanje inicijative i povezivanje </a:t>
            </a:r>
            <a:r>
              <a:rPr lang="hr-HR" sz="1200" dirty="0" smtClean="0"/>
              <a:t> </a:t>
            </a:r>
            <a:br>
              <a:rPr lang="hr-HR" sz="1200" dirty="0" smtClean="0"/>
            </a:br>
            <a:r>
              <a:rPr lang="hr-HR" sz="1200" dirty="0"/>
              <a:t> </a:t>
            </a:r>
            <a:r>
              <a:rPr lang="hr-HR" sz="1200" dirty="0" smtClean="0"/>
              <a:t>dionika </a:t>
            </a:r>
            <a:r>
              <a:rPr lang="hr-HR" sz="1200" dirty="0"/>
              <a:t>na lokalnom nivou radi stvaranja međunarodno konkurentnih turističkih proizvoda; podizanja vidljivosti </a:t>
            </a:r>
            <a:r>
              <a:rPr lang="hr-HR" sz="1200" dirty="0" smtClean="0"/>
              <a:t>regionalnog</a:t>
            </a:r>
            <a:br>
              <a:rPr lang="hr-HR" sz="1200" dirty="0" smtClean="0"/>
            </a:br>
            <a:r>
              <a:rPr lang="hr-HR" sz="1200" dirty="0"/>
              <a:t> </a:t>
            </a:r>
            <a:r>
              <a:rPr lang="hr-HR" sz="1200" dirty="0" smtClean="0"/>
              <a:t>brenda </a:t>
            </a:r>
            <a:r>
              <a:rPr lang="hr-HR" sz="1200" dirty="0"/>
              <a:t>korištenjem „SayYes!“ brend-koncepta i stvaranje prepoznatljivosti zadarske županije.</a:t>
            </a:r>
            <a:br>
              <a:rPr lang="hr-HR" sz="1200" dirty="0"/>
            </a:br>
            <a:endParaRPr lang="hr-HR" sz="1200" dirty="0"/>
          </a:p>
        </p:txBody>
      </p:sp>
      <p:sp>
        <p:nvSpPr>
          <p:cNvPr id="3" name="Content Placeholder 2"/>
          <p:cNvSpPr>
            <a:spLocks noGrp="1"/>
          </p:cNvSpPr>
          <p:nvPr>
            <p:ph idx="1"/>
          </p:nvPr>
        </p:nvSpPr>
        <p:spPr>
          <a:xfrm>
            <a:off x="1900362" y="1001864"/>
            <a:ext cx="9604250" cy="5311472"/>
          </a:xfrm>
        </p:spPr>
        <p:txBody>
          <a:bodyPr>
            <a:normAutofit fontScale="92500" lnSpcReduction="10000"/>
          </a:bodyPr>
          <a:lstStyle/>
          <a:p>
            <a:pPr marL="0" indent="0">
              <a:buNone/>
            </a:pPr>
            <a:r>
              <a:rPr lang="hr-HR" sz="1300" b="1" dirty="0" smtClean="0"/>
              <a:t>Nositelji aktivnosti:   </a:t>
            </a:r>
            <a:r>
              <a:rPr lang="hr-HR" sz="1300" dirty="0" smtClean="0"/>
              <a:t>TZG Paga, TZO Kolan, TZO Povljana i TZG Novalja.</a:t>
            </a:r>
          </a:p>
          <a:p>
            <a:pPr marL="0" indent="0">
              <a:buNone/>
            </a:pPr>
            <a:r>
              <a:rPr lang="hr-HR" sz="1300" b="1" dirty="0" smtClean="0"/>
              <a:t>Realizacija:     </a:t>
            </a:r>
            <a:r>
              <a:rPr lang="hr-HR" sz="1300" dirty="0" smtClean="0"/>
              <a:t>PLAN:  3.000 e                       REBALANS:   2.796 e                                 OSTVARENO:  2.796,23 e</a:t>
            </a:r>
          </a:p>
          <a:p>
            <a:endParaRPr lang="hr-HR" sz="1300" dirty="0"/>
          </a:p>
          <a:p>
            <a:pPr marL="0" indent="0">
              <a:buNone/>
            </a:pPr>
            <a:r>
              <a:rPr lang="hr-HR" sz="1300" dirty="0"/>
              <a:t>                                          </a:t>
            </a:r>
            <a:r>
              <a:rPr lang="hr-HR" sz="1300" dirty="0" smtClean="0"/>
              <a:t> </a:t>
            </a:r>
            <a:r>
              <a:rPr lang="hr-HR" sz="1300" b="1" dirty="0"/>
              <a:t>MARKETINŠKA KAMPANJA SUFINANCIRANJA </a:t>
            </a:r>
            <a:r>
              <a:rPr lang="hr-HR" sz="1300" b="1" dirty="0" smtClean="0"/>
              <a:t>NISKOTARIFNIH </a:t>
            </a:r>
            <a:r>
              <a:rPr lang="hr-HR" sz="1300" b="1" dirty="0"/>
              <a:t>LETOVA ZA ZADAR</a:t>
            </a:r>
            <a:r>
              <a:rPr lang="hr-HR" sz="1300" dirty="0"/>
              <a:t>   </a:t>
            </a:r>
            <a:endParaRPr lang="hr-HR" sz="1300" dirty="0" smtClean="0"/>
          </a:p>
          <a:p>
            <a:endParaRPr lang="hr-HR" sz="1300" dirty="0"/>
          </a:p>
          <a:p>
            <a:pPr marL="0" indent="0">
              <a:buNone/>
            </a:pPr>
            <a:r>
              <a:rPr lang="hr-HR" sz="1300" b="1" dirty="0"/>
              <a:t>Opis aktivnosti</a:t>
            </a:r>
            <a:r>
              <a:rPr lang="hr-HR" sz="1300" dirty="0"/>
              <a:t>:    Sufinanciranje marketinških aktivnosti putem kanala strateških partnera (inozemne avio kompanije).</a:t>
            </a:r>
          </a:p>
          <a:p>
            <a:pPr marL="0" indent="0">
              <a:buNone/>
            </a:pPr>
            <a:r>
              <a:rPr lang="hr-HR" sz="1300" b="1" dirty="0" smtClean="0"/>
              <a:t>Cilj </a:t>
            </a:r>
            <a:r>
              <a:rPr lang="hr-HR" sz="1300" b="1" dirty="0"/>
              <a:t>aktivnosti:      </a:t>
            </a:r>
            <a:r>
              <a:rPr lang="hr-HR" sz="1300" dirty="0"/>
              <a:t>Pojačavanje marketinškog potencijala turističkog sektora u županiji, osobito tijekom predsezone i posezone. Zbog sve veće konkurencije u turizmu, bitno je izdvojiti se </a:t>
            </a:r>
            <a:r>
              <a:rPr lang="hr-HR" sz="1300" dirty="0" smtClean="0"/>
              <a:t>od ostalih konkurenata </a:t>
            </a:r>
            <a:r>
              <a:rPr lang="hr-HR" sz="1300" dirty="0"/>
              <a:t>tj. biti </a:t>
            </a:r>
            <a:r>
              <a:rPr lang="hr-HR" sz="1300" dirty="0" smtClean="0"/>
              <a:t>prepoznatljiv. </a:t>
            </a:r>
          </a:p>
          <a:p>
            <a:pPr marL="0" indent="0">
              <a:buNone/>
            </a:pPr>
            <a:r>
              <a:rPr lang="hr-HR" sz="1300" b="1" dirty="0" smtClean="0"/>
              <a:t>Nositelji aktivnosti</a:t>
            </a:r>
            <a:r>
              <a:rPr lang="hr-HR" sz="1300" b="1" dirty="0"/>
              <a:t>:  </a:t>
            </a:r>
            <a:r>
              <a:rPr lang="hr-HR" sz="1300" dirty="0" smtClean="0"/>
              <a:t>TZO </a:t>
            </a:r>
            <a:r>
              <a:rPr lang="hr-HR" sz="1300" dirty="0"/>
              <a:t>Povljana, TZ županije zadarske, ostale </a:t>
            </a:r>
            <a:r>
              <a:rPr lang="hr-HR" sz="1300" dirty="0" smtClean="0"/>
              <a:t>TZ Zadarske županije, </a:t>
            </a:r>
            <a:r>
              <a:rPr lang="hr-HR" sz="1300" dirty="0"/>
              <a:t>lokalne samouprave, Zračna luka Zadar.  </a:t>
            </a:r>
            <a:endParaRPr lang="hr-HR" sz="1300" dirty="0" smtClean="0"/>
          </a:p>
          <a:p>
            <a:pPr marL="0" indent="0">
              <a:buNone/>
            </a:pPr>
            <a:r>
              <a:rPr lang="hr-HR" sz="1300" b="1" dirty="0" smtClean="0"/>
              <a:t>Realizacija:  </a:t>
            </a:r>
            <a:r>
              <a:rPr lang="hr-HR" sz="1300" dirty="0" smtClean="0"/>
              <a:t>    PLAN:   2.700 e                      REBALANS:   2.571  e                           OSTVARENO:  2.569,44 e</a:t>
            </a:r>
            <a:r>
              <a:rPr lang="hr-HR" sz="1300" b="1" dirty="0" smtClean="0"/>
              <a:t>       </a:t>
            </a:r>
            <a:endParaRPr lang="hr-HR" sz="1300" b="1" dirty="0"/>
          </a:p>
          <a:p>
            <a:pPr marL="0" indent="0">
              <a:buNone/>
            </a:pPr>
            <a:endParaRPr lang="hr-HR" sz="1300" b="1" dirty="0" smtClean="0"/>
          </a:p>
          <a:p>
            <a:pPr marL="0" indent="0">
              <a:buNone/>
            </a:pPr>
            <a:r>
              <a:rPr lang="hr-HR" sz="1300" b="1" dirty="0"/>
              <a:t> </a:t>
            </a:r>
            <a:r>
              <a:rPr lang="hr-HR" sz="1300" b="1" dirty="0" smtClean="0"/>
              <a:t>                       </a:t>
            </a:r>
            <a:r>
              <a:rPr lang="pl-PL" sz="1300" b="1" dirty="0"/>
              <a:t> </a:t>
            </a:r>
            <a:r>
              <a:rPr lang="pl-PL" sz="1300" dirty="0"/>
              <a:t>3.5   Sajmovi, posebne prezentacije i poslovne </a:t>
            </a:r>
            <a:r>
              <a:rPr lang="pl-PL" sz="1300" dirty="0" smtClean="0"/>
              <a:t>radionice</a:t>
            </a:r>
          </a:p>
          <a:p>
            <a:endParaRPr lang="hr-HR" sz="1300" dirty="0"/>
          </a:p>
          <a:p>
            <a:pPr marL="0" indent="0" algn="ctr">
              <a:buNone/>
            </a:pPr>
            <a:r>
              <a:rPr lang="hr-HR" sz="1300" b="1" dirty="0"/>
              <a:t>PRISUTNOST NA SAJMOVIMA SA DRUGIM SUBJEKTIMA SA PODRUČJA OPĆINE </a:t>
            </a:r>
            <a:endParaRPr lang="hr-HR" sz="1300" b="1" dirty="0" smtClean="0"/>
          </a:p>
          <a:p>
            <a:pPr marL="0" indent="0">
              <a:buNone/>
            </a:pPr>
            <a:endParaRPr lang="hr-HR" sz="1300" b="1" dirty="0" smtClean="0"/>
          </a:p>
          <a:p>
            <a:pPr marL="0" indent="0">
              <a:buNone/>
            </a:pPr>
            <a:r>
              <a:rPr lang="hr-HR" sz="1300" b="1" dirty="0" smtClean="0"/>
              <a:t>Opis aktivnosti</a:t>
            </a:r>
            <a:r>
              <a:rPr lang="hr-HR" sz="1300" b="1" dirty="0"/>
              <a:t>:   </a:t>
            </a:r>
            <a:r>
              <a:rPr lang="hr-HR" sz="1300" dirty="0"/>
              <a:t>Nastupi na sajmovima u koordinaciji sa drugim subjektima. </a:t>
            </a:r>
            <a:endParaRPr lang="hr-HR" sz="1300" dirty="0" smtClean="0"/>
          </a:p>
          <a:p>
            <a:pPr marL="0" indent="0">
              <a:buNone/>
            </a:pPr>
            <a:r>
              <a:rPr lang="hr-HR" sz="1300" b="1" dirty="0" smtClean="0"/>
              <a:t>Cilj aktivnosti</a:t>
            </a:r>
            <a:r>
              <a:rPr lang="hr-HR" sz="1300" b="1" dirty="0"/>
              <a:t>:   </a:t>
            </a:r>
            <a:r>
              <a:rPr lang="hr-HR" sz="1300" dirty="0"/>
              <a:t>koordiniranje s regionalnom turističkom zajednicom u provedbi operativnih marketinških aktivnosti</a:t>
            </a:r>
          </a:p>
          <a:p>
            <a:pPr marL="0" indent="0">
              <a:buNone/>
            </a:pPr>
            <a:r>
              <a:rPr lang="hr-HR" sz="1300" b="1" dirty="0" smtClean="0"/>
              <a:t>  </a:t>
            </a:r>
            <a:endParaRPr lang="hr-HR" sz="1300" b="1" dirty="0"/>
          </a:p>
          <a:p>
            <a:endParaRPr lang="hr-HR" sz="1200" dirty="0"/>
          </a:p>
        </p:txBody>
      </p:sp>
    </p:spTree>
    <p:extLst>
      <p:ext uri="{BB962C8B-B14F-4D97-AF65-F5344CB8AC3E}">
        <p14:creationId xmlns:p14="http://schemas.microsoft.com/office/powerpoint/2010/main" val="2638324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2411" y="624110"/>
            <a:ext cx="9612202" cy="377754"/>
          </a:xfrm>
        </p:spPr>
        <p:txBody>
          <a:bodyPr>
            <a:normAutofit/>
          </a:bodyPr>
          <a:lstStyle/>
          <a:p>
            <a:r>
              <a:rPr lang="hr-HR" sz="1200" b="1" dirty="0" smtClean="0"/>
              <a:t>Nositelji:  </a:t>
            </a:r>
            <a:r>
              <a:rPr lang="hr-HR" sz="1200" dirty="0" smtClean="0"/>
              <a:t>TZO Povljana, TZ Zadarske županije, pravni subjekti u turizmu sa područja Općine Povljana</a:t>
            </a:r>
            <a:endParaRPr lang="hr-HR" sz="1200" dirty="0"/>
          </a:p>
        </p:txBody>
      </p:sp>
      <p:sp>
        <p:nvSpPr>
          <p:cNvPr id="3" name="Content Placeholder 2"/>
          <p:cNvSpPr>
            <a:spLocks noGrp="1"/>
          </p:cNvSpPr>
          <p:nvPr>
            <p:ph idx="1"/>
          </p:nvPr>
        </p:nvSpPr>
        <p:spPr>
          <a:xfrm>
            <a:off x="1892410" y="1001863"/>
            <a:ext cx="9612202" cy="5335327"/>
          </a:xfrm>
        </p:spPr>
        <p:txBody>
          <a:bodyPr>
            <a:normAutofit lnSpcReduction="10000"/>
          </a:bodyPr>
          <a:lstStyle/>
          <a:p>
            <a:pPr marL="0" indent="0">
              <a:buNone/>
            </a:pPr>
            <a:r>
              <a:rPr lang="hr-HR" sz="1200" b="1" dirty="0" smtClean="0"/>
              <a:t>Realizacija:    </a:t>
            </a:r>
            <a:r>
              <a:rPr lang="hr-HR" sz="1200" dirty="0" smtClean="0"/>
              <a:t>PLAN: 600 e                                     REBALANS:   0 e                                              OSTVARENO:  0 e</a:t>
            </a:r>
          </a:p>
          <a:p>
            <a:pPr marL="0" indent="0">
              <a:buNone/>
            </a:pPr>
            <a:endParaRPr lang="hr-HR" sz="1200" dirty="0"/>
          </a:p>
          <a:p>
            <a:pPr marL="0" indent="0">
              <a:buNone/>
            </a:pPr>
            <a:r>
              <a:rPr lang="hr-HR" sz="1200" dirty="0"/>
              <a:t>   </a:t>
            </a:r>
            <a:r>
              <a:rPr lang="hr-HR" sz="1200" dirty="0" smtClean="0"/>
              <a:t>                                   </a:t>
            </a:r>
            <a:r>
              <a:rPr lang="hr-HR" sz="1200" dirty="0"/>
              <a:t>3.6    Suradnja sa organizatorima </a:t>
            </a:r>
            <a:r>
              <a:rPr lang="hr-HR" sz="1200" dirty="0" smtClean="0"/>
              <a:t>putovanja</a:t>
            </a:r>
          </a:p>
          <a:p>
            <a:pPr marL="0" indent="0">
              <a:buNone/>
            </a:pPr>
            <a:r>
              <a:rPr lang="es-ES" sz="1200" b="1" dirty="0" err="1"/>
              <a:t>Realizacija</a:t>
            </a:r>
            <a:r>
              <a:rPr lang="es-ES" sz="1200" b="1" dirty="0"/>
              <a:t>:       </a:t>
            </a:r>
            <a:r>
              <a:rPr lang="es-ES" sz="1200" dirty="0"/>
              <a:t>PLAN:   0 </a:t>
            </a:r>
            <a:r>
              <a:rPr lang="es-ES" sz="1200" dirty="0" err="1"/>
              <a:t>eura</a:t>
            </a:r>
            <a:r>
              <a:rPr lang="es-ES" sz="1200" dirty="0"/>
              <a:t>                   </a:t>
            </a:r>
            <a:r>
              <a:rPr lang="hr-HR" sz="1200" dirty="0" smtClean="0"/>
              <a:t>            </a:t>
            </a:r>
            <a:r>
              <a:rPr lang="es-ES" sz="1200" dirty="0" smtClean="0"/>
              <a:t> </a:t>
            </a:r>
            <a:r>
              <a:rPr lang="es-ES" sz="1200" dirty="0"/>
              <a:t>REBALANS:   0 </a:t>
            </a:r>
            <a:r>
              <a:rPr lang="es-ES" sz="1200" dirty="0" err="1"/>
              <a:t>eura</a:t>
            </a:r>
            <a:r>
              <a:rPr lang="es-ES" sz="1200" dirty="0"/>
              <a:t>              </a:t>
            </a:r>
            <a:r>
              <a:rPr lang="hr-HR" sz="1200" dirty="0" smtClean="0"/>
              <a:t>                       </a:t>
            </a:r>
            <a:r>
              <a:rPr lang="es-ES" sz="1200" dirty="0" smtClean="0"/>
              <a:t> </a:t>
            </a:r>
            <a:r>
              <a:rPr lang="es-ES" sz="1200" dirty="0"/>
              <a:t>OSTVARENO:    0 </a:t>
            </a:r>
            <a:r>
              <a:rPr lang="es-ES" sz="1200" dirty="0" err="1" smtClean="0"/>
              <a:t>eura</a:t>
            </a:r>
            <a:endParaRPr lang="hr-HR" sz="1200" dirty="0" smtClean="0"/>
          </a:p>
          <a:p>
            <a:pPr marL="0" indent="0">
              <a:buNone/>
            </a:pPr>
            <a:endParaRPr lang="hr-HR" sz="1200" dirty="0"/>
          </a:p>
          <a:p>
            <a:pPr marL="0" indent="0">
              <a:buNone/>
            </a:pPr>
            <a:r>
              <a:rPr lang="hr-HR" sz="1200" dirty="0"/>
              <a:t>                                      3.7    Kreiranje promotivnog </a:t>
            </a:r>
            <a:r>
              <a:rPr lang="hr-HR" sz="1200" dirty="0" smtClean="0"/>
              <a:t>materijala</a:t>
            </a:r>
            <a:endParaRPr lang="es-ES" sz="1200" dirty="0"/>
          </a:p>
          <a:p>
            <a:pPr marL="0" indent="0">
              <a:buNone/>
            </a:pPr>
            <a:r>
              <a:rPr lang="hr-HR" sz="1200" b="1" dirty="0" smtClean="0"/>
              <a:t>                                                                REPRINT </a:t>
            </a:r>
            <a:r>
              <a:rPr lang="hr-HR" sz="1200" b="1" dirty="0"/>
              <a:t>KARATA I </a:t>
            </a:r>
            <a:r>
              <a:rPr lang="hr-HR" sz="1200" b="1" dirty="0" smtClean="0"/>
              <a:t>BROŠURA</a:t>
            </a:r>
          </a:p>
          <a:p>
            <a:pPr marL="0" indent="0">
              <a:buNone/>
            </a:pPr>
            <a:r>
              <a:rPr lang="hr-HR" sz="1200" b="1" dirty="0"/>
              <a:t>Opis aktivnosti:  </a:t>
            </a:r>
            <a:r>
              <a:rPr lang="hr-HR" sz="1200" dirty="0"/>
              <a:t>U svom radu koristimo razlište tiskane materijale preko kojih želimo turistima pružiti njima dragocjenu informaciju....to su različite mape sa ucrtanim stazama za mogućnost upražnjavanja različitih sportskih aktivnosti: biciklizam, pješačenje (trail), nordijsko hodanje, plan mjesta sa ucrtanim točkama javnog interesa, ponuda pojedinih ugostiteljskih objekata, plovidbeni red trajekata i pružanje informacija o autobusnom voznom </a:t>
            </a:r>
            <a:r>
              <a:rPr lang="hr-HR" sz="1200" dirty="0" smtClean="0"/>
              <a:t>redu</a:t>
            </a:r>
            <a:r>
              <a:rPr lang="hr-HR" sz="1200" b="1" dirty="0" smtClean="0"/>
              <a:t>.</a:t>
            </a:r>
          </a:p>
          <a:p>
            <a:pPr marL="0" indent="0">
              <a:buNone/>
            </a:pPr>
            <a:r>
              <a:rPr lang="hr-HR" sz="1200" b="1" dirty="0" smtClean="0"/>
              <a:t>Cilj aktivnosti</a:t>
            </a:r>
            <a:r>
              <a:rPr lang="hr-HR" sz="1200" b="1" dirty="0"/>
              <a:t>: </a:t>
            </a:r>
            <a:r>
              <a:rPr lang="hr-HR" sz="1200" dirty="0"/>
              <a:t>izrada i distribucija informativnih </a:t>
            </a:r>
            <a:r>
              <a:rPr lang="hr-HR" sz="1200" dirty="0" smtClean="0"/>
              <a:t>materijala kako bi se turistima i drugim posjetiteljima pružile ispravne i pravovremene informacije.</a:t>
            </a:r>
          </a:p>
          <a:p>
            <a:pPr marL="0" indent="0">
              <a:buNone/>
            </a:pPr>
            <a:r>
              <a:rPr lang="hr-HR" sz="1200" b="1" dirty="0" smtClean="0"/>
              <a:t>Nositelj aktivnosti:   </a:t>
            </a:r>
            <a:r>
              <a:rPr lang="hr-HR" sz="1200" dirty="0" smtClean="0"/>
              <a:t>TZO Povljana</a:t>
            </a:r>
            <a:endParaRPr lang="hr-HR" sz="1200" dirty="0"/>
          </a:p>
          <a:p>
            <a:pPr marL="0" indent="0">
              <a:buNone/>
            </a:pPr>
            <a:r>
              <a:rPr lang="hr-HR" sz="1200" b="1" dirty="0" smtClean="0"/>
              <a:t>Realizacija:    </a:t>
            </a:r>
            <a:r>
              <a:rPr lang="hr-HR" sz="1200" dirty="0" smtClean="0"/>
              <a:t>PLAN:   1.500 e                                 REBALANS:  230 e                                    OSTVARENO:   230,40 e </a:t>
            </a:r>
          </a:p>
          <a:p>
            <a:pPr marL="0" indent="0">
              <a:buNone/>
            </a:pPr>
            <a:r>
              <a:rPr lang="hr-HR" sz="1200" dirty="0"/>
              <a:t>                                                                 </a:t>
            </a:r>
            <a:r>
              <a:rPr lang="hr-HR" sz="1200" b="1" dirty="0"/>
              <a:t>APLIKACIJA GUIDE FOR YOU       </a:t>
            </a:r>
            <a:endParaRPr lang="hr-HR" sz="1200" b="1" dirty="0" smtClean="0"/>
          </a:p>
          <a:p>
            <a:pPr marL="0" indent="0">
              <a:buNone/>
            </a:pPr>
            <a:r>
              <a:rPr lang="hr-HR" sz="1200" b="1" dirty="0"/>
              <a:t>Opis aktivnosti:      </a:t>
            </a:r>
            <a:r>
              <a:rPr lang="hr-HR" sz="1200" dirty="0"/>
              <a:t>''Guide for you'' je digitalno rješenje koje omogućuje vlasnicima smještajnih objekata, te ostalim dionicima u turističkom sektoru povećanje atraktivnosti i konkurentnosti, rješavajući izazove turista / gostiju za jednostavnim pronalaskom autentičnih kulturno-turističkih proizvoda i usluga koje nudimo ili koje se nalaze u relativnoj blizini destinacije. Ovo je naknada za licencu aplikacije.   </a:t>
            </a:r>
            <a:endParaRPr lang="hr-HR" sz="1200" dirty="0" smtClean="0"/>
          </a:p>
          <a:p>
            <a:pPr marL="0" indent="0">
              <a:buNone/>
            </a:pPr>
            <a:r>
              <a:rPr lang="hr-HR" sz="1200" b="1" dirty="0"/>
              <a:t>Cilj aktivnosti: </a:t>
            </a:r>
            <a:r>
              <a:rPr lang="hr-HR" sz="1200" dirty="0"/>
              <a:t>Ubrzati protok informacija prema gostu. Osim toga ovakav način prezentacije ukupne ponude je vrlo tražen. </a:t>
            </a:r>
          </a:p>
        </p:txBody>
      </p:sp>
    </p:spTree>
    <p:extLst>
      <p:ext uri="{BB962C8B-B14F-4D97-AF65-F5344CB8AC3E}">
        <p14:creationId xmlns:p14="http://schemas.microsoft.com/office/powerpoint/2010/main" val="2951149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0605" y="500932"/>
            <a:ext cx="9644007" cy="453225"/>
          </a:xfrm>
        </p:spPr>
        <p:txBody>
          <a:bodyPr>
            <a:normAutofit fontScale="90000"/>
          </a:bodyPr>
          <a:lstStyle/>
          <a:p>
            <a:r>
              <a:rPr lang="pl-PL" sz="1200" dirty="0"/>
              <a:t>Olakšana je komunikacija od strane domaćina sa gostom po pitanju općih informacija</a:t>
            </a:r>
            <a:br>
              <a:rPr lang="pl-PL" sz="1200" dirty="0"/>
            </a:br>
            <a:endParaRPr lang="hr-HR" sz="1200" dirty="0"/>
          </a:p>
        </p:txBody>
      </p:sp>
      <p:sp>
        <p:nvSpPr>
          <p:cNvPr id="3" name="Content Placeholder 2"/>
          <p:cNvSpPr>
            <a:spLocks noGrp="1"/>
          </p:cNvSpPr>
          <p:nvPr>
            <p:ph idx="1"/>
          </p:nvPr>
        </p:nvSpPr>
        <p:spPr>
          <a:xfrm>
            <a:off x="1860605" y="954157"/>
            <a:ext cx="9644007" cy="5295568"/>
          </a:xfrm>
        </p:spPr>
        <p:txBody>
          <a:bodyPr>
            <a:normAutofit/>
          </a:bodyPr>
          <a:lstStyle/>
          <a:p>
            <a:pPr marL="0" indent="0">
              <a:buNone/>
            </a:pPr>
            <a:r>
              <a:rPr lang="hr-HR" sz="1200" b="1" dirty="0" smtClean="0"/>
              <a:t>Nositelj aktivnosti:  </a:t>
            </a:r>
            <a:r>
              <a:rPr lang="hr-HR" sz="1200" dirty="0" smtClean="0"/>
              <a:t>TZO Povljana</a:t>
            </a:r>
          </a:p>
          <a:p>
            <a:pPr marL="0" indent="0">
              <a:buNone/>
            </a:pPr>
            <a:r>
              <a:rPr lang="hr-HR" sz="1200" b="1" dirty="0" smtClean="0"/>
              <a:t>Realizacija:      </a:t>
            </a:r>
            <a:r>
              <a:rPr lang="hr-HR" sz="1200" dirty="0" smtClean="0"/>
              <a:t>PLAN:  625 e                                REBALANS:   52 e                                     OSTVARENO:  52,08 e</a:t>
            </a:r>
          </a:p>
          <a:p>
            <a:pPr marL="0" indent="0">
              <a:buNone/>
            </a:pPr>
            <a:endParaRPr lang="hr-HR" sz="1200" b="1" dirty="0"/>
          </a:p>
          <a:p>
            <a:pPr marL="0" indent="0">
              <a:buNone/>
            </a:pPr>
            <a:r>
              <a:rPr lang="hr-HR" sz="1200" b="1" dirty="0" smtClean="0"/>
              <a:t>                                                                               VIRTUALNO 360</a:t>
            </a:r>
          </a:p>
          <a:p>
            <a:pPr marL="0" indent="0">
              <a:buNone/>
            </a:pPr>
            <a:r>
              <a:rPr lang="hr-HR" sz="1200" b="1" dirty="0" smtClean="0"/>
              <a:t>Opis aktivnosti:  </a:t>
            </a:r>
            <a:r>
              <a:rPr lang="hr-HR" sz="1200" dirty="0" smtClean="0"/>
              <a:t>2023. godine smo napravili izradu prizemnih panoramskih fotografija kao i dronskih panoramskih fotografija. Potom se realizirala objava na google i web virtualno 360 panoramska šetnja. Ovaj trošak se odnosi na hosting google verzije šetnje.</a:t>
            </a:r>
          </a:p>
          <a:p>
            <a:pPr marL="0" indent="0">
              <a:buNone/>
            </a:pPr>
            <a:r>
              <a:rPr lang="hr-HR" sz="1200" b="1" dirty="0" smtClean="0"/>
              <a:t>Cilj aktivnosti: </a:t>
            </a:r>
            <a:r>
              <a:rPr lang="hr-HR" sz="1200" dirty="0" smtClean="0"/>
              <a:t>Izrada i distribucija informativnih materijala.</a:t>
            </a:r>
          </a:p>
          <a:p>
            <a:pPr marL="0" indent="0">
              <a:buNone/>
            </a:pPr>
            <a:r>
              <a:rPr lang="hr-HR" sz="1200" b="1" dirty="0" smtClean="0"/>
              <a:t>Nositelj aktivnosti: </a:t>
            </a:r>
            <a:r>
              <a:rPr lang="hr-HR" sz="1200" dirty="0" smtClean="0"/>
              <a:t>TZO Povljana</a:t>
            </a:r>
          </a:p>
          <a:p>
            <a:pPr marL="0" indent="0">
              <a:buNone/>
            </a:pPr>
            <a:r>
              <a:rPr lang="hr-HR" sz="1200" b="1" dirty="0" smtClean="0"/>
              <a:t>Realizacija:         </a:t>
            </a:r>
            <a:r>
              <a:rPr lang="hr-HR" sz="1200" dirty="0" smtClean="0"/>
              <a:t>PLAN   0 e                              REBALANS:   271 e                                       OSTVARENO:   271,00 e</a:t>
            </a:r>
          </a:p>
          <a:p>
            <a:pPr marL="0" indent="0">
              <a:buNone/>
            </a:pPr>
            <a:endParaRPr lang="hr-HR" sz="1200" dirty="0"/>
          </a:p>
          <a:p>
            <a:pPr marL="0" indent="0">
              <a:buNone/>
            </a:pPr>
            <a:r>
              <a:rPr lang="hr-HR" sz="1200" dirty="0"/>
              <a:t>      </a:t>
            </a:r>
            <a:r>
              <a:rPr lang="hr-HR" sz="1200" dirty="0" smtClean="0"/>
              <a:t>                            3.8   </a:t>
            </a:r>
            <a:r>
              <a:rPr lang="hr-HR" sz="1200" dirty="0"/>
              <a:t>Internetske </a:t>
            </a:r>
            <a:r>
              <a:rPr lang="hr-HR" sz="1200" dirty="0" smtClean="0"/>
              <a:t>stranice</a:t>
            </a:r>
          </a:p>
          <a:p>
            <a:pPr marL="0" indent="0">
              <a:buNone/>
            </a:pPr>
            <a:r>
              <a:rPr lang="hr-HR" sz="1200" dirty="0" smtClean="0"/>
              <a:t>                                                              </a:t>
            </a:r>
            <a:r>
              <a:rPr lang="hr-HR" sz="1200" b="1" dirty="0" smtClean="0"/>
              <a:t>HOSTING </a:t>
            </a:r>
            <a:r>
              <a:rPr lang="hr-HR" sz="1200" b="1" dirty="0"/>
              <a:t>I DIZAJN </a:t>
            </a:r>
            <a:r>
              <a:rPr lang="hr-HR" sz="1200" b="1" dirty="0" smtClean="0"/>
              <a:t>STRANICE</a:t>
            </a:r>
          </a:p>
          <a:p>
            <a:pPr marL="0" indent="0">
              <a:buNone/>
            </a:pPr>
            <a:r>
              <a:rPr lang="hr-HR" sz="1200" b="1" dirty="0"/>
              <a:t>Opis aktivnosti:  </a:t>
            </a:r>
            <a:r>
              <a:rPr lang="hr-HR" sz="1200" dirty="0"/>
              <a:t>Aktivnosti u svezi ažuriranja tekstova </a:t>
            </a:r>
            <a:r>
              <a:rPr lang="hr-HR" sz="1200" dirty="0" smtClean="0"/>
              <a:t>i </a:t>
            </a:r>
            <a:r>
              <a:rPr lang="hr-HR" sz="1200" dirty="0"/>
              <a:t>fotografija sa stranice www.visitpovljana.eu; hosting stranice</a:t>
            </a:r>
            <a:r>
              <a:rPr lang="hr-HR" sz="1200" dirty="0" smtClean="0"/>
              <a:t>.</a:t>
            </a:r>
          </a:p>
          <a:p>
            <a:pPr marL="0" indent="0">
              <a:buNone/>
            </a:pPr>
            <a:r>
              <a:rPr lang="hr-HR" sz="1200" b="1" dirty="0" smtClean="0"/>
              <a:t>Cilj aktivnosti</a:t>
            </a:r>
            <a:r>
              <a:rPr lang="hr-HR" sz="1200" b="1" dirty="0"/>
              <a:t>:    </a:t>
            </a:r>
            <a:r>
              <a:rPr lang="hr-HR" sz="1100" dirty="0"/>
              <a:t>Stvaranje, održavanje i redovito kreiranje sadržaja na mrežnim stranicama destinacije i profilima društvenih mreža. </a:t>
            </a:r>
          </a:p>
          <a:p>
            <a:pPr marL="0" indent="0">
              <a:buNone/>
            </a:pPr>
            <a:r>
              <a:rPr lang="hr-HR" sz="1200" dirty="0" smtClean="0"/>
              <a:t>Nositelj aktivnosti: TZO Povljana</a:t>
            </a:r>
          </a:p>
          <a:p>
            <a:pPr marL="0" indent="0">
              <a:buNone/>
            </a:pPr>
            <a:r>
              <a:rPr lang="hr-HR" sz="1200" dirty="0" smtClean="0"/>
              <a:t>Realizacija:        PLAN    500 e                          REBALANS   500 e                                      OSTVARENO:    281,25 e</a:t>
            </a:r>
            <a:endParaRPr lang="hr-HR" sz="1200" dirty="0"/>
          </a:p>
          <a:p>
            <a:pPr marL="0" indent="0">
              <a:buNone/>
            </a:pPr>
            <a:endParaRPr lang="hr-HR" sz="1200" dirty="0"/>
          </a:p>
        </p:txBody>
      </p:sp>
    </p:spTree>
    <p:extLst>
      <p:ext uri="{BB962C8B-B14F-4D97-AF65-F5344CB8AC3E}">
        <p14:creationId xmlns:p14="http://schemas.microsoft.com/office/powerpoint/2010/main" val="301642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995" y="624110"/>
            <a:ext cx="9707617" cy="345949"/>
          </a:xfrm>
        </p:spPr>
        <p:txBody>
          <a:bodyPr>
            <a:normAutofit/>
          </a:bodyPr>
          <a:lstStyle/>
          <a:p>
            <a:r>
              <a:rPr lang="nn-NO" sz="1200" dirty="0">
                <a:latin typeface="+mn-lt"/>
              </a:rPr>
              <a:t> </a:t>
            </a:r>
            <a:r>
              <a:rPr lang="hr-HR" sz="1200" dirty="0" smtClean="0">
                <a:latin typeface="+mn-lt"/>
              </a:rPr>
              <a:t>                              </a:t>
            </a:r>
            <a:r>
              <a:rPr lang="nn-NO" sz="1200" dirty="0" smtClean="0">
                <a:latin typeface="+mn-lt"/>
              </a:rPr>
              <a:t>3.9   </a:t>
            </a:r>
            <a:r>
              <a:rPr lang="nn-NO" sz="1200" dirty="0">
                <a:latin typeface="+mn-lt"/>
              </a:rPr>
              <a:t>Kreiranje i upravljanje bazama turističkih podataka</a:t>
            </a:r>
            <a:endParaRPr lang="hr-HR" sz="1200" dirty="0">
              <a:latin typeface="+mn-lt"/>
            </a:endParaRPr>
          </a:p>
        </p:txBody>
      </p:sp>
      <p:sp>
        <p:nvSpPr>
          <p:cNvPr id="3" name="Content Placeholder 2"/>
          <p:cNvSpPr>
            <a:spLocks noGrp="1"/>
          </p:cNvSpPr>
          <p:nvPr>
            <p:ph idx="1"/>
          </p:nvPr>
        </p:nvSpPr>
        <p:spPr>
          <a:xfrm>
            <a:off x="1796995" y="970059"/>
            <a:ext cx="9707617" cy="5231958"/>
          </a:xfrm>
        </p:spPr>
        <p:txBody>
          <a:bodyPr>
            <a:normAutofit/>
          </a:bodyPr>
          <a:lstStyle/>
          <a:p>
            <a:pPr marL="0" indent="0">
              <a:buNone/>
            </a:pPr>
            <a:r>
              <a:rPr lang="es-ES" sz="1200" b="1" dirty="0" err="1"/>
              <a:t>Realizacija</a:t>
            </a:r>
            <a:r>
              <a:rPr lang="es-ES" sz="1200" b="1" dirty="0"/>
              <a:t>:       </a:t>
            </a:r>
            <a:r>
              <a:rPr lang="es-ES" sz="1200" dirty="0"/>
              <a:t>PLAN:   0 </a:t>
            </a:r>
            <a:r>
              <a:rPr lang="es-ES" sz="1200" dirty="0" err="1"/>
              <a:t>eura</a:t>
            </a:r>
            <a:r>
              <a:rPr lang="es-ES" sz="1200" dirty="0"/>
              <a:t>                    REBALANS:   0 </a:t>
            </a:r>
            <a:r>
              <a:rPr lang="es-ES" sz="1200" dirty="0" err="1"/>
              <a:t>eura</a:t>
            </a:r>
            <a:r>
              <a:rPr lang="es-ES" sz="1200" dirty="0"/>
              <a:t>               OSTVARENO:    0 </a:t>
            </a:r>
            <a:r>
              <a:rPr lang="es-ES" sz="1200" dirty="0" err="1" smtClean="0"/>
              <a:t>eura</a:t>
            </a:r>
            <a:endParaRPr lang="hr-HR" sz="1200" dirty="0" smtClean="0"/>
          </a:p>
          <a:p>
            <a:pPr marL="0" indent="0">
              <a:buNone/>
            </a:pPr>
            <a:endParaRPr lang="hr-HR" sz="1200" dirty="0"/>
          </a:p>
          <a:p>
            <a:pPr marL="0" indent="0">
              <a:buNone/>
            </a:pPr>
            <a:r>
              <a:rPr lang="hr-HR" sz="1200" dirty="0" smtClean="0"/>
              <a:t>                              3.10    Turističko-informativne aktivnosti</a:t>
            </a:r>
          </a:p>
          <a:p>
            <a:pPr marL="0" indent="0">
              <a:buNone/>
            </a:pPr>
            <a:r>
              <a:rPr lang="hr-HR" sz="1200" dirty="0"/>
              <a:t> </a:t>
            </a:r>
            <a:r>
              <a:rPr lang="hr-HR" sz="1200" dirty="0" smtClean="0"/>
              <a:t>                                                                          </a:t>
            </a:r>
            <a:r>
              <a:rPr lang="hr-HR" sz="1200" b="1" dirty="0" smtClean="0"/>
              <a:t>TURISTIČKO-INFORMATIVNI CENTAR</a:t>
            </a:r>
          </a:p>
          <a:p>
            <a:pPr marL="0" indent="0">
              <a:buNone/>
            </a:pPr>
            <a:r>
              <a:rPr lang="hr-HR" sz="1200" b="1" dirty="0" smtClean="0"/>
              <a:t>Opis aktivnosti</a:t>
            </a:r>
            <a:r>
              <a:rPr lang="hr-HR" sz="1200" dirty="0" smtClean="0"/>
              <a:t>:  Informativni centar naše Turističke zajednice bio je otvoren za posjetitelje sve dane u tjednu od svibnja pa do kraja rujna. Uz direktora, na radnom mjestu stručni suradnik bio je još jedan zaposlenik. Ured je, poput svih ureda gdje se pružaju informacije, tijekom ljeta ‘’žila kucavica’’ mjesta, tj. nezaobilazan ured za turiste željnih informacija o prostoru, za iznajmljivače zbog pružanja informacija o obavezama, za putnike o voznom redu, za novinare, za TZ Zadarske županije u svezi prikupljanja informacija, za primjedbe stalnih ili povremenih stanovnika u svezi događanja na javnim površinama ili o komunalnim uslugama.</a:t>
            </a:r>
          </a:p>
          <a:p>
            <a:pPr marL="0" indent="0">
              <a:buNone/>
            </a:pPr>
            <a:r>
              <a:rPr lang="hr-HR" sz="1200" b="1" dirty="0" smtClean="0"/>
              <a:t>Cilj aktivnosti</a:t>
            </a:r>
            <a:r>
              <a:rPr lang="hr-HR" sz="1200" b="1" dirty="0"/>
              <a:t>:   </a:t>
            </a:r>
            <a:r>
              <a:rPr lang="hr-HR" sz="1200" dirty="0" smtClean="0"/>
              <a:t> </a:t>
            </a:r>
            <a:r>
              <a:rPr lang="hr-HR" sz="1200" dirty="0"/>
              <a:t>koordinacija i upravljanje turističkim informativnim centrom i  operativno sudjelovanje u provedbi aktivnosti sustava eVisitor i ostalim turističkim informacijskim sustavima sukladno uputama regionalne turističke zajednice i Hrvatske turističke zajednice kao što su: jedinstveni turistički informacijski portal te evidencija posjetitelja i svih oblika turističke ponude (članak </a:t>
            </a:r>
            <a:r>
              <a:rPr lang="hr-HR" sz="1200" dirty="0" smtClean="0"/>
              <a:t>9. Statuta).</a:t>
            </a:r>
          </a:p>
          <a:p>
            <a:pPr marL="0" indent="0">
              <a:buNone/>
            </a:pPr>
            <a:r>
              <a:rPr lang="hr-HR" sz="1200" b="1" dirty="0" smtClean="0"/>
              <a:t>Nositelj aktivnosti:    </a:t>
            </a:r>
            <a:r>
              <a:rPr lang="hr-HR" sz="1200" dirty="0" smtClean="0"/>
              <a:t>TZO Povljana </a:t>
            </a:r>
          </a:p>
          <a:p>
            <a:pPr marL="0" indent="0">
              <a:buNone/>
            </a:pPr>
            <a:r>
              <a:rPr lang="hr-HR" sz="1200" b="1" dirty="0" smtClean="0"/>
              <a:t>Realizacija:            </a:t>
            </a:r>
            <a:r>
              <a:rPr lang="hr-HR" sz="1200" dirty="0" smtClean="0"/>
              <a:t>PLAN: 17.300 e                                          REBALANS:    24.359 e                          OSTVARENO   24.628,24 e</a:t>
            </a:r>
          </a:p>
          <a:p>
            <a:pPr marL="0" indent="0">
              <a:buNone/>
            </a:pPr>
            <a:endParaRPr lang="es-ES" sz="1200" dirty="0"/>
          </a:p>
          <a:p>
            <a:pPr marL="0" indent="0">
              <a:buNone/>
            </a:pPr>
            <a:r>
              <a:rPr lang="pt-BR" sz="1200" dirty="0"/>
              <a:t>4.   UPRAVLJANJE DESTINACIJOM - DESTINACIJSKI MENADŽMENT</a:t>
            </a:r>
          </a:p>
          <a:p>
            <a:pPr marL="0" indent="0">
              <a:buNone/>
            </a:pPr>
            <a:endParaRPr lang="pt-BR" sz="1200" dirty="0"/>
          </a:p>
          <a:p>
            <a:pPr marL="0" indent="0">
              <a:buNone/>
            </a:pPr>
            <a:r>
              <a:rPr lang="pt-BR" sz="1200" dirty="0"/>
              <a:t>       </a:t>
            </a:r>
            <a:r>
              <a:rPr lang="hr-HR" sz="1200" dirty="0" smtClean="0"/>
              <a:t>                 </a:t>
            </a:r>
            <a:r>
              <a:rPr lang="pt-BR" sz="1200" dirty="0" smtClean="0"/>
              <a:t> </a:t>
            </a:r>
            <a:r>
              <a:rPr lang="pt-BR" sz="1200" dirty="0"/>
              <a:t>4.1     Turistički i informacijski sustavi i aplikacije / eVisitor</a:t>
            </a:r>
          </a:p>
          <a:p>
            <a:pPr marL="0" indent="0">
              <a:buNone/>
            </a:pPr>
            <a:endParaRPr lang="hr-HR" sz="1200" dirty="0"/>
          </a:p>
        </p:txBody>
      </p:sp>
    </p:spTree>
    <p:extLst>
      <p:ext uri="{BB962C8B-B14F-4D97-AF65-F5344CB8AC3E}">
        <p14:creationId xmlns:p14="http://schemas.microsoft.com/office/powerpoint/2010/main" val="1924044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995" y="624110"/>
            <a:ext cx="9707617" cy="385706"/>
          </a:xfrm>
        </p:spPr>
        <p:txBody>
          <a:bodyPr>
            <a:normAutofit fontScale="90000"/>
          </a:bodyPr>
          <a:lstStyle/>
          <a:p>
            <a:r>
              <a:rPr lang="hr-HR" sz="1200" dirty="0" smtClean="0"/>
              <a:t>                                                                           </a:t>
            </a:r>
            <a:r>
              <a:rPr lang="hr-HR" sz="1200" b="1" dirty="0" smtClean="0"/>
              <a:t>PODDOMENA </a:t>
            </a:r>
            <a:r>
              <a:rPr lang="hr-HR" sz="1200" b="1" dirty="0"/>
              <a:t>NA WWW.CROATIA.HR</a:t>
            </a:r>
            <a:r>
              <a:rPr lang="hr-HR" sz="1200" dirty="0"/>
              <a:t/>
            </a:r>
            <a:br>
              <a:rPr lang="hr-HR" sz="1200" dirty="0"/>
            </a:br>
            <a:endParaRPr lang="hr-HR" sz="1200" dirty="0"/>
          </a:p>
        </p:txBody>
      </p:sp>
      <p:sp>
        <p:nvSpPr>
          <p:cNvPr id="3" name="Content Placeholder 2"/>
          <p:cNvSpPr>
            <a:spLocks noGrp="1"/>
          </p:cNvSpPr>
          <p:nvPr>
            <p:ph idx="1"/>
          </p:nvPr>
        </p:nvSpPr>
        <p:spPr>
          <a:xfrm>
            <a:off x="1796995" y="1009815"/>
            <a:ext cx="9707617" cy="5239909"/>
          </a:xfrm>
        </p:spPr>
        <p:txBody>
          <a:bodyPr>
            <a:normAutofit/>
          </a:bodyPr>
          <a:lstStyle/>
          <a:p>
            <a:pPr marL="0" indent="0">
              <a:buNone/>
            </a:pPr>
            <a:r>
              <a:rPr lang="hr-HR" sz="1200" b="1" dirty="0" smtClean="0"/>
              <a:t>Opis aktivnosti:   </a:t>
            </a:r>
            <a:r>
              <a:rPr lang="hr-HR" sz="1200" dirty="0" smtClean="0"/>
              <a:t>Troškovi u svezi mrežnih stranica </a:t>
            </a:r>
            <a:r>
              <a:rPr lang="hr-HR" sz="1200" dirty="0" smtClean="0">
                <a:hlinkClick r:id="rId2"/>
              </a:rPr>
              <a:t>www.croatia.hr</a:t>
            </a:r>
            <a:r>
              <a:rPr lang="hr-HR" sz="1200" dirty="0" smtClean="0"/>
              <a:t> i </a:t>
            </a:r>
            <a:r>
              <a:rPr lang="hr-HR" sz="1200" dirty="0" smtClean="0">
                <a:hlinkClick r:id="rId3"/>
              </a:rPr>
              <a:t>www.eVisitor.hr</a:t>
            </a:r>
            <a:r>
              <a:rPr lang="hr-HR" sz="1200" dirty="0" smtClean="0"/>
              <a:t> i potrebnih izmjena i nadopuna unutar njih.</a:t>
            </a:r>
          </a:p>
          <a:p>
            <a:pPr marL="0" indent="0">
              <a:buNone/>
            </a:pPr>
            <a:r>
              <a:rPr lang="hr-HR" sz="1200" b="1" dirty="0" smtClean="0"/>
              <a:t>Cilj aktivnosti:  </a:t>
            </a:r>
            <a:r>
              <a:rPr lang="hr-HR" sz="1200" dirty="0" smtClean="0"/>
              <a:t>unaprijeđenje sustava.</a:t>
            </a:r>
          </a:p>
          <a:p>
            <a:pPr marL="0" indent="0">
              <a:buNone/>
            </a:pPr>
            <a:r>
              <a:rPr lang="hr-HR" sz="1200" b="1" dirty="0" smtClean="0"/>
              <a:t>Nositelj aktivnosti</a:t>
            </a:r>
            <a:r>
              <a:rPr lang="hr-HR" sz="1200" dirty="0" smtClean="0"/>
              <a:t>:  TZO Povljana.</a:t>
            </a:r>
          </a:p>
          <a:p>
            <a:pPr marL="0" indent="0">
              <a:buNone/>
            </a:pPr>
            <a:r>
              <a:rPr lang="hr-HR" sz="1200" b="1" dirty="0" smtClean="0"/>
              <a:t>Realizacija</a:t>
            </a:r>
            <a:r>
              <a:rPr lang="hr-HR" sz="1200" dirty="0" smtClean="0"/>
              <a:t>:      PLAN:  300 e                                     REBALANS:    0 e                                           OSTVARENO: 0 e</a:t>
            </a:r>
          </a:p>
          <a:p>
            <a:pPr marL="0" indent="0">
              <a:buNone/>
            </a:pPr>
            <a:endParaRPr lang="hr-HR" sz="1200" dirty="0"/>
          </a:p>
          <a:p>
            <a:pPr marL="0" indent="0">
              <a:buNone/>
            </a:pPr>
            <a:r>
              <a:rPr lang="hr-HR" sz="1200" dirty="0" smtClean="0"/>
              <a:t>  </a:t>
            </a:r>
            <a:r>
              <a:rPr lang="pl-PL" sz="1200" dirty="0"/>
              <a:t> </a:t>
            </a:r>
            <a:r>
              <a:rPr lang="pl-PL" sz="1200" dirty="0" smtClean="0"/>
              <a:t>                     4.2    </a:t>
            </a:r>
            <a:r>
              <a:rPr lang="pl-PL" sz="1200" dirty="0"/>
              <a:t>Stručni skupovi i </a:t>
            </a:r>
            <a:r>
              <a:rPr lang="pl-PL" sz="1200" dirty="0" smtClean="0"/>
              <a:t>edukacije</a:t>
            </a:r>
          </a:p>
          <a:p>
            <a:pPr marL="0" indent="0">
              <a:buNone/>
            </a:pPr>
            <a:r>
              <a:rPr lang="hr-HR" sz="1200" dirty="0" smtClean="0"/>
              <a:t>                                                                            </a:t>
            </a:r>
            <a:r>
              <a:rPr lang="hr-HR" sz="1200" b="1" dirty="0" smtClean="0"/>
              <a:t>STRUČNA PREDAVANJA</a:t>
            </a:r>
          </a:p>
          <a:p>
            <a:pPr marL="0" indent="0">
              <a:buNone/>
            </a:pPr>
            <a:r>
              <a:rPr lang="hr-HR" sz="1200" b="1" dirty="0" smtClean="0"/>
              <a:t>Opis aktivnosti</a:t>
            </a:r>
            <a:r>
              <a:rPr lang="hr-HR" sz="1200" b="1" dirty="0"/>
              <a:t>: </a:t>
            </a:r>
            <a:r>
              <a:rPr lang="hr-HR" sz="1200" dirty="0"/>
              <a:t> </a:t>
            </a:r>
            <a:r>
              <a:rPr lang="hr-HR" sz="1200" dirty="0" smtClean="0"/>
              <a:t>Upoznati </a:t>
            </a:r>
            <a:r>
              <a:rPr lang="hr-HR" sz="1200" dirty="0"/>
              <a:t>iznajmljivače i sve ostale sudionike turističkih aktivnosti sa izmjenama Zakona, novim mogućnostima u oglašavanju, novim trendovima u turizmu. Osim toga edukacija se organizira i za djelatnike turističkih zajednica sa temama iz domene brandiranja tur. proizvoda i marketinga destinacije</a:t>
            </a:r>
            <a:r>
              <a:rPr lang="hr-HR" sz="1200" dirty="0" smtClean="0"/>
              <a:t>. Prostor u kome smo organizirali edukaciju bio je Knežev dvor u Pagu 15. </a:t>
            </a:r>
            <a:r>
              <a:rPr lang="hr-HR" sz="1200" dirty="0"/>
              <a:t>studenog sa naslovom: ’’ “Iznajmljivanje smještaja </a:t>
            </a:r>
            <a:r>
              <a:rPr lang="hr-HR" sz="1200" dirty="0" smtClean="0"/>
              <a:t>u domaćinstvu turistima – kako dalje?’’. </a:t>
            </a:r>
          </a:p>
          <a:p>
            <a:pPr marL="0" indent="0">
              <a:buNone/>
            </a:pPr>
            <a:r>
              <a:rPr lang="hr-HR" sz="1200" b="1" dirty="0" smtClean="0"/>
              <a:t>Cilj aktivnosti:    </a:t>
            </a:r>
            <a:r>
              <a:rPr lang="hr-HR" sz="1200" dirty="0" smtClean="0"/>
              <a:t>Edukacija uključenih u </a:t>
            </a:r>
            <a:r>
              <a:rPr lang="hr-HR" sz="1200" dirty="0"/>
              <a:t>turističke aktivnosti; koordinacija i komunikacija s dionicima privatnog i javnog sektora u </a:t>
            </a:r>
            <a:r>
              <a:rPr lang="hr-HR" sz="1200" dirty="0" smtClean="0"/>
              <a:t>destinaciji.</a:t>
            </a:r>
          </a:p>
          <a:p>
            <a:pPr marL="0" indent="0">
              <a:buNone/>
            </a:pPr>
            <a:r>
              <a:rPr lang="hr-HR" sz="1200" b="1" dirty="0" smtClean="0"/>
              <a:t>Nositelji aktivnosti: </a:t>
            </a:r>
            <a:r>
              <a:rPr lang="hr-HR" sz="1200" dirty="0" smtClean="0"/>
              <a:t>TZG Pag, TZO Povljana </a:t>
            </a:r>
          </a:p>
          <a:p>
            <a:pPr marL="0" indent="0">
              <a:buNone/>
            </a:pPr>
            <a:r>
              <a:rPr lang="hr-HR" sz="1200" dirty="0" smtClean="0"/>
              <a:t>Realizacija:                 PLAN: 500 e                                REBALANS:  0 e                                     OSTVARENO: 525,76 e    </a:t>
            </a:r>
          </a:p>
          <a:p>
            <a:pPr marL="0" indent="0">
              <a:buNone/>
            </a:pPr>
            <a:endParaRPr lang="hr-HR" sz="1200" dirty="0"/>
          </a:p>
          <a:p>
            <a:pPr marL="0" indent="0">
              <a:buNone/>
            </a:pPr>
            <a:r>
              <a:rPr lang="hr-HR" sz="1200" dirty="0"/>
              <a:t> </a:t>
            </a:r>
            <a:r>
              <a:rPr lang="hr-HR" sz="1200" dirty="0" smtClean="0"/>
              <a:t>                            4.3    </a:t>
            </a:r>
            <a:r>
              <a:rPr lang="hr-HR" sz="1200" dirty="0"/>
              <a:t>Koordinacija i </a:t>
            </a:r>
            <a:r>
              <a:rPr lang="hr-HR" sz="1200" dirty="0" smtClean="0"/>
              <a:t>nadzor</a:t>
            </a:r>
          </a:p>
          <a:p>
            <a:pPr marL="0" indent="0">
              <a:buNone/>
            </a:pPr>
            <a:r>
              <a:rPr lang="hr-HR" sz="1200" b="1" dirty="0" smtClean="0"/>
              <a:t>Realizacija:       </a:t>
            </a:r>
            <a:r>
              <a:rPr lang="hr-HR" sz="1200" dirty="0" smtClean="0"/>
              <a:t>PLAN:  0 e                                           REBALANS:  0 e                                     OSTVARENO:  0 e</a:t>
            </a:r>
            <a:endParaRPr lang="hr-HR" sz="1200" dirty="0"/>
          </a:p>
        </p:txBody>
      </p:sp>
    </p:spTree>
    <p:extLst>
      <p:ext uri="{BB962C8B-B14F-4D97-AF65-F5344CB8AC3E}">
        <p14:creationId xmlns:p14="http://schemas.microsoft.com/office/powerpoint/2010/main" val="238935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1579" y="624110"/>
            <a:ext cx="9803033" cy="433413"/>
          </a:xfrm>
        </p:spPr>
        <p:txBody>
          <a:bodyPr>
            <a:normAutofit/>
          </a:bodyPr>
          <a:lstStyle/>
          <a:p>
            <a:r>
              <a:rPr lang="hr-HR" sz="1200" dirty="0"/>
              <a:t> </a:t>
            </a:r>
            <a:r>
              <a:rPr lang="hr-HR" sz="1200" dirty="0" smtClean="0"/>
              <a:t>                            4.4    </a:t>
            </a:r>
            <a:r>
              <a:rPr lang="hr-HR" sz="1200" dirty="0"/>
              <a:t>Upravljanje kvalitetom u destinaciji</a:t>
            </a:r>
          </a:p>
        </p:txBody>
      </p:sp>
      <p:sp>
        <p:nvSpPr>
          <p:cNvPr id="3" name="Content Placeholder 2"/>
          <p:cNvSpPr>
            <a:spLocks noGrp="1"/>
          </p:cNvSpPr>
          <p:nvPr>
            <p:ph idx="1"/>
          </p:nvPr>
        </p:nvSpPr>
        <p:spPr>
          <a:xfrm>
            <a:off x="1701579" y="962109"/>
            <a:ext cx="9803033" cy="5184250"/>
          </a:xfrm>
        </p:spPr>
        <p:txBody>
          <a:bodyPr>
            <a:normAutofit lnSpcReduction="10000"/>
          </a:bodyPr>
          <a:lstStyle/>
          <a:p>
            <a:pPr marL="0" indent="0">
              <a:buNone/>
            </a:pPr>
            <a:r>
              <a:rPr lang="hr-HR" sz="1200" b="1" dirty="0" smtClean="0"/>
              <a:t>Realizacija:                  </a:t>
            </a:r>
            <a:r>
              <a:rPr lang="hr-HR" sz="1200" dirty="0" smtClean="0"/>
              <a:t>PLAN:  0 e                                       REBALANS: 0 e                                OSTVARENO: 0 e</a:t>
            </a:r>
          </a:p>
          <a:p>
            <a:pPr marL="0" indent="0">
              <a:buNone/>
            </a:pPr>
            <a:endParaRPr lang="hr-HR" sz="1200" dirty="0"/>
          </a:p>
          <a:p>
            <a:pPr marL="0" indent="0">
              <a:buNone/>
            </a:pPr>
            <a:r>
              <a:rPr lang="pl-PL" sz="1200" dirty="0" smtClean="0"/>
              <a:t>                             4.5     Poticanje </a:t>
            </a:r>
            <a:r>
              <a:rPr lang="pl-PL" sz="1200" dirty="0"/>
              <a:t>na očuvanje i uređenje </a:t>
            </a:r>
            <a:r>
              <a:rPr lang="pl-PL" sz="1200" dirty="0" smtClean="0"/>
              <a:t>okoliša</a:t>
            </a:r>
          </a:p>
          <a:p>
            <a:pPr marL="0" indent="0">
              <a:buNone/>
            </a:pPr>
            <a:endParaRPr lang="pl-PL" sz="1200" dirty="0"/>
          </a:p>
          <a:p>
            <a:pPr marL="0" indent="0">
              <a:buNone/>
            </a:pPr>
            <a:r>
              <a:rPr lang="hr-HR" sz="1200" b="1" dirty="0" smtClean="0"/>
              <a:t>                                                              ZA </a:t>
            </a:r>
            <a:r>
              <a:rPr lang="hr-HR" sz="1200" b="1" dirty="0"/>
              <a:t>ZELENU </a:t>
            </a:r>
            <a:r>
              <a:rPr lang="hr-HR" sz="1200" b="1" dirty="0" smtClean="0"/>
              <a:t>POVLJANU – HRVATSKA PRIRODNO TVOJA</a:t>
            </a:r>
          </a:p>
          <a:p>
            <a:pPr marL="0" indent="0">
              <a:buNone/>
            </a:pPr>
            <a:r>
              <a:rPr lang="hr-HR" sz="1200" b="1" dirty="0" smtClean="0"/>
              <a:t>Opis aktivnosti</a:t>
            </a:r>
            <a:r>
              <a:rPr lang="hr-HR" sz="1200" b="1" dirty="0"/>
              <a:t>:  </a:t>
            </a:r>
            <a:r>
              <a:rPr lang="hr-HR" sz="1200" dirty="0" smtClean="0"/>
              <a:t> Projekt </a:t>
            </a:r>
            <a:r>
              <a:rPr lang="hr-HR" sz="1200" dirty="0"/>
              <a:t>ozelenjivanja javnih površina na našem području s ciljem smanjenja ugljičnog otiska zbog turističke </a:t>
            </a:r>
            <a:r>
              <a:rPr lang="hr-HR" sz="1200" dirty="0" smtClean="0"/>
              <a:t>aktivnosti. </a:t>
            </a:r>
            <a:r>
              <a:rPr lang="hr-HR" sz="1200" dirty="0"/>
              <a:t>Time TZ Povljana i Općina Povljana daju svoj doprinos ispunjenju ciljeva iz Glasgowske deklaracije o šumama korištenja zemljišta. Ovim </a:t>
            </a:r>
            <a:r>
              <a:rPr lang="hr-HR" sz="1200" dirty="0" smtClean="0"/>
              <a:t>aktivnostima </a:t>
            </a:r>
            <a:r>
              <a:rPr lang="hr-HR" sz="1200" dirty="0"/>
              <a:t>potičemo održivi </a:t>
            </a:r>
            <a:r>
              <a:rPr lang="hr-HR" sz="1200" dirty="0" smtClean="0"/>
              <a:t>turizam.   Sadnju stabala malolisne lipe proveli smo tijekom studenog, a prostor na kome je akcija provedena je ulica Ante Starčevića (pokraj vrtića uz kružni tok) i ulica Put Obatnice.</a:t>
            </a:r>
          </a:p>
          <a:p>
            <a:pPr marL="0" indent="0">
              <a:buNone/>
            </a:pPr>
            <a:r>
              <a:rPr lang="hr-HR" sz="1200" b="1" dirty="0"/>
              <a:t>Cilj aktivnosti: </a:t>
            </a:r>
            <a:r>
              <a:rPr lang="hr-HR" sz="1200" dirty="0"/>
              <a:t>Unaprijeđenje svih elemenata turističke resursne osnove, a osobito zaštite okoliša, kao i prirodne i kulturne baštine sukladno načelima održivog razvoja.</a:t>
            </a:r>
            <a:endParaRPr lang="hr-HR" sz="1200" dirty="0" smtClean="0"/>
          </a:p>
          <a:p>
            <a:pPr marL="0" indent="0">
              <a:buNone/>
            </a:pPr>
            <a:r>
              <a:rPr lang="hr-HR" sz="1200" b="1" dirty="0" smtClean="0"/>
              <a:t>Nositelj aktivnosti:   </a:t>
            </a:r>
            <a:r>
              <a:rPr lang="hr-HR" sz="1200" dirty="0" smtClean="0"/>
              <a:t>TZO Povljana, Hrvatska turistička zajednica (HTZ).</a:t>
            </a:r>
          </a:p>
          <a:p>
            <a:pPr marL="0" indent="0">
              <a:buNone/>
            </a:pPr>
            <a:r>
              <a:rPr lang="hr-HR" sz="1200" b="1" dirty="0" smtClean="0"/>
              <a:t>Realizacija:         </a:t>
            </a:r>
            <a:r>
              <a:rPr lang="hr-HR" sz="1200" dirty="0" smtClean="0"/>
              <a:t>PLAN:   1.500 e                                   REBALANS:   1.500 e                                         PLAN:    1.414,53 e</a:t>
            </a:r>
          </a:p>
          <a:p>
            <a:pPr marL="0" indent="0">
              <a:buNone/>
            </a:pPr>
            <a:endParaRPr lang="hr-HR" sz="1200" b="1" dirty="0"/>
          </a:p>
          <a:p>
            <a:pPr marL="0" indent="0">
              <a:buNone/>
            </a:pPr>
            <a:r>
              <a:rPr lang="hr-HR" sz="1200" b="1" dirty="0" smtClean="0"/>
              <a:t>                                                                                      ANALIZA MORA</a:t>
            </a:r>
          </a:p>
          <a:p>
            <a:pPr marL="0" indent="0">
              <a:buNone/>
            </a:pPr>
            <a:r>
              <a:rPr lang="hr-HR" sz="1200" b="1" dirty="0" smtClean="0"/>
              <a:t>Opis aktivnosti</a:t>
            </a:r>
            <a:r>
              <a:rPr lang="hr-HR" sz="1200" b="1" dirty="0"/>
              <a:t>:  </a:t>
            </a:r>
            <a:r>
              <a:rPr lang="hr-HR" sz="1200" dirty="0"/>
              <a:t>Putem Službe za zdravstvenu ekologiju Zavoda za javno zdravstvo Zadar vrši se ispitivanje mora, sukladno Uredbi o standardima kakvoće mora za kupanje (Narodne novine 73/08). Uzorkovanje se </a:t>
            </a:r>
            <a:r>
              <a:rPr lang="hr-HR" sz="1200" dirty="0" smtClean="0"/>
              <a:t>u 2024</a:t>
            </a:r>
            <a:r>
              <a:rPr lang="hr-HR" sz="1200" dirty="0"/>
              <a:t>. </a:t>
            </a:r>
            <a:r>
              <a:rPr lang="hr-HR" sz="1200" dirty="0" smtClean="0"/>
              <a:t>godini radilo više </a:t>
            </a:r>
            <a:r>
              <a:rPr lang="hr-HR" sz="1200" dirty="0"/>
              <a:t>puta </a:t>
            </a:r>
            <a:r>
              <a:rPr lang="hr-HR" sz="1200" dirty="0" smtClean="0"/>
              <a:t>od lipnja do rujna. </a:t>
            </a:r>
            <a:endParaRPr lang="hr-HR" sz="1200" dirty="0"/>
          </a:p>
          <a:p>
            <a:pPr marL="0" indent="0">
              <a:buNone/>
            </a:pPr>
            <a:r>
              <a:rPr lang="hr-HR" sz="1200" b="1" dirty="0"/>
              <a:t>Cilj aktivnosti:   </a:t>
            </a:r>
            <a:r>
              <a:rPr lang="hr-HR" sz="1200" dirty="0"/>
              <a:t>Poboljšanje uvjeta boravka turista u destinaciji te razvijanje svijesti </a:t>
            </a:r>
            <a:r>
              <a:rPr lang="hr-HR" sz="1200" dirty="0" smtClean="0"/>
              <a:t>o važnosti </a:t>
            </a:r>
            <a:r>
              <a:rPr lang="hr-HR" sz="1200" dirty="0"/>
              <a:t>i gospodarskim, društvenim i drugim učincima turizma, kao </a:t>
            </a:r>
            <a:r>
              <a:rPr lang="hr-HR" sz="1200" dirty="0" smtClean="0"/>
              <a:t>i potrebi </a:t>
            </a:r>
            <a:r>
              <a:rPr lang="hr-HR" sz="1200" dirty="0"/>
              <a:t>i važnosti očuvanja i unaprjeđenja svih elemenata </a:t>
            </a:r>
            <a:r>
              <a:rPr lang="hr-HR" sz="1200" dirty="0" smtClean="0"/>
              <a:t>turističke resursne </a:t>
            </a:r>
            <a:r>
              <a:rPr lang="hr-HR" sz="1200" dirty="0"/>
              <a:t>osnove određene destinacije, a osobito zaštite okoliša, kao </a:t>
            </a:r>
            <a:r>
              <a:rPr lang="hr-HR" sz="1200" dirty="0" smtClean="0"/>
              <a:t>i prirodne </a:t>
            </a:r>
            <a:r>
              <a:rPr lang="hr-HR" sz="1200" dirty="0"/>
              <a:t>i kulturne baštine sukladno načelima održivog razvoja</a:t>
            </a:r>
            <a:r>
              <a:rPr lang="hr-HR" sz="1200" dirty="0" smtClean="0"/>
              <a:t>.</a:t>
            </a:r>
            <a:endParaRPr lang="hr-HR" sz="1200" dirty="0"/>
          </a:p>
          <a:p>
            <a:pPr marL="0" indent="0">
              <a:buNone/>
            </a:pPr>
            <a:endParaRPr lang="hr-HR" sz="1200" b="1" dirty="0"/>
          </a:p>
        </p:txBody>
      </p:sp>
    </p:spTree>
    <p:extLst>
      <p:ext uri="{BB962C8B-B14F-4D97-AF65-F5344CB8AC3E}">
        <p14:creationId xmlns:p14="http://schemas.microsoft.com/office/powerpoint/2010/main" val="1839693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703" y="624110"/>
            <a:ext cx="9659909" cy="314144"/>
          </a:xfrm>
        </p:spPr>
        <p:txBody>
          <a:bodyPr>
            <a:normAutofit/>
          </a:bodyPr>
          <a:lstStyle/>
          <a:p>
            <a:r>
              <a:rPr lang="hr-HR" sz="1200" b="1" dirty="0" smtClean="0"/>
              <a:t>Nositelj aktivnosti:   </a:t>
            </a:r>
            <a:r>
              <a:rPr lang="hr-HR" sz="1200" dirty="0" smtClean="0"/>
              <a:t>TZO Povljana</a:t>
            </a:r>
            <a:endParaRPr lang="hr-HR" sz="1200" dirty="0"/>
          </a:p>
        </p:txBody>
      </p:sp>
      <p:sp>
        <p:nvSpPr>
          <p:cNvPr id="3" name="Content Placeholder 2"/>
          <p:cNvSpPr>
            <a:spLocks noGrp="1"/>
          </p:cNvSpPr>
          <p:nvPr>
            <p:ph idx="1"/>
          </p:nvPr>
        </p:nvSpPr>
        <p:spPr>
          <a:xfrm>
            <a:off x="1844703" y="938254"/>
            <a:ext cx="9659909" cy="5279666"/>
          </a:xfrm>
        </p:spPr>
        <p:txBody>
          <a:bodyPr>
            <a:normAutofit/>
          </a:bodyPr>
          <a:lstStyle/>
          <a:p>
            <a:pPr marL="0" indent="0">
              <a:buNone/>
            </a:pPr>
            <a:r>
              <a:rPr lang="hr-HR" sz="1200" b="1" dirty="0" smtClean="0"/>
              <a:t>Realizacija:                  </a:t>
            </a:r>
            <a:r>
              <a:rPr lang="hr-HR" sz="1200" dirty="0" smtClean="0"/>
              <a:t>PLAN:  500 e                                    REBALANS:  1.200 e                                   OSTVARENO:  1.200,00 e</a:t>
            </a:r>
          </a:p>
          <a:p>
            <a:pPr marL="0" indent="0">
              <a:buNone/>
            </a:pPr>
            <a:endParaRPr lang="hr-HR" sz="1200" dirty="0" smtClean="0"/>
          </a:p>
          <a:p>
            <a:pPr marL="0" indent="0">
              <a:buNone/>
            </a:pPr>
            <a:r>
              <a:rPr lang="hr-HR" sz="1200" dirty="0"/>
              <a:t>5. </a:t>
            </a:r>
            <a:r>
              <a:rPr lang="hr-HR" sz="1200" dirty="0" smtClean="0"/>
              <a:t>    ČLANSTVO </a:t>
            </a:r>
            <a:r>
              <a:rPr lang="hr-HR" sz="1200" dirty="0"/>
              <a:t>U STRUKOVNIM ORGANIZACIJAMA</a:t>
            </a:r>
          </a:p>
          <a:p>
            <a:endParaRPr lang="hr-HR" sz="1200" dirty="0"/>
          </a:p>
          <a:p>
            <a:pPr marL="0" indent="0">
              <a:buNone/>
            </a:pPr>
            <a:r>
              <a:rPr lang="hr-HR" sz="1200" dirty="0"/>
              <a:t>Turistički zajednica Povljana nije član nijedne međunarodne ili domaće strukovne </a:t>
            </a:r>
            <a:r>
              <a:rPr lang="hr-HR" sz="1200" dirty="0" smtClean="0"/>
              <a:t>organizacije</a:t>
            </a:r>
          </a:p>
          <a:p>
            <a:pPr marL="0" indent="0">
              <a:buNone/>
            </a:pPr>
            <a:endParaRPr lang="hr-HR" sz="1200" dirty="0"/>
          </a:p>
          <a:p>
            <a:pPr marL="0" indent="0">
              <a:buNone/>
            </a:pPr>
            <a:r>
              <a:rPr lang="hr-HR" sz="1200" b="1" dirty="0" smtClean="0"/>
              <a:t>Realizacija:       </a:t>
            </a:r>
            <a:r>
              <a:rPr lang="hr-HR" sz="1200" dirty="0" smtClean="0"/>
              <a:t>PLAN:  0 e                                REBALANS: 0 e                                                  OSTVARENO:  0 e</a:t>
            </a:r>
          </a:p>
          <a:p>
            <a:pPr marL="0" indent="0">
              <a:buNone/>
            </a:pPr>
            <a:endParaRPr lang="hr-HR" sz="1200" dirty="0"/>
          </a:p>
          <a:p>
            <a:pPr marL="0" indent="0">
              <a:buNone/>
            </a:pPr>
            <a:r>
              <a:rPr lang="hr-HR" sz="1200" dirty="0" smtClean="0"/>
              <a:t>6.       ADMINISTRATIVNI </a:t>
            </a:r>
            <a:r>
              <a:rPr lang="hr-HR" sz="1200" dirty="0"/>
              <a:t>POSLOVI</a:t>
            </a:r>
          </a:p>
          <a:p>
            <a:pPr marL="0" indent="0">
              <a:buNone/>
            </a:pPr>
            <a:endParaRPr lang="hr-HR" sz="1200" dirty="0" smtClean="0"/>
          </a:p>
          <a:p>
            <a:pPr marL="0" indent="0">
              <a:buNone/>
            </a:pPr>
            <a:r>
              <a:rPr lang="hr-HR" sz="1200" dirty="0" smtClean="0"/>
              <a:t>Računi </a:t>
            </a:r>
            <a:r>
              <a:rPr lang="hr-HR" sz="1200" dirty="0"/>
              <a:t>Turističke zajednice otvoreni su u bankama</a:t>
            </a:r>
            <a:r>
              <a:rPr lang="hr-HR" sz="1200" dirty="0" smtClean="0"/>
              <a:t>: PARTNER </a:t>
            </a:r>
            <a:r>
              <a:rPr lang="hr-HR" sz="1200" dirty="0"/>
              <a:t>BANKA   </a:t>
            </a:r>
            <a:r>
              <a:rPr lang="hr-HR" sz="1200" dirty="0" smtClean="0"/>
              <a:t>HR6924080021100044755 / ERSTE </a:t>
            </a:r>
            <a:r>
              <a:rPr lang="hr-HR" sz="1200" dirty="0"/>
              <a:t>BANKA   HR3524020061101182489</a:t>
            </a:r>
          </a:p>
          <a:p>
            <a:pPr marL="0" indent="0">
              <a:buNone/>
            </a:pPr>
            <a:r>
              <a:rPr lang="hr-HR" sz="1200" dirty="0"/>
              <a:t>Sve uplate turističke pristojbe </a:t>
            </a:r>
            <a:r>
              <a:rPr lang="hr-HR" sz="1200" dirty="0" smtClean="0"/>
              <a:t>usmjeravaju </a:t>
            </a:r>
            <a:r>
              <a:rPr lang="hr-HR" sz="1200" dirty="0"/>
              <a:t>se na prolazni račun HR2010010051757304742 te turistička članarina na HR4110010051757327159</a:t>
            </a:r>
          </a:p>
          <a:p>
            <a:pPr marL="0" indent="0">
              <a:buNone/>
            </a:pPr>
            <a:r>
              <a:rPr lang="hr-HR" sz="1200" dirty="0"/>
              <a:t>     </a:t>
            </a:r>
            <a:r>
              <a:rPr lang="hr-HR" sz="1200" dirty="0" smtClean="0"/>
              <a:t>          </a:t>
            </a:r>
            <a:r>
              <a:rPr lang="hr-HR" sz="1200" dirty="0"/>
              <a:t>6.1   Plaće zaposlenika lokalne turističke zajednice </a:t>
            </a:r>
            <a:r>
              <a:rPr lang="hr-HR" sz="1200" dirty="0" smtClean="0"/>
              <a:t>(izvan perioda tokom rada turističko-informativnog centra)</a:t>
            </a:r>
          </a:p>
          <a:p>
            <a:pPr marL="0" indent="0">
              <a:buNone/>
            </a:pPr>
            <a:r>
              <a:rPr lang="hr-HR" sz="1200" b="1" dirty="0"/>
              <a:t>Opis aktivnosti: </a:t>
            </a:r>
            <a:r>
              <a:rPr lang="hr-HR" sz="1200" dirty="0" smtClean="0"/>
              <a:t>Ukupan godišnji trošak </a:t>
            </a:r>
            <a:r>
              <a:rPr lang="hr-HR" sz="1200" dirty="0"/>
              <a:t>ureda van sezone kada ne obavljamo primarnu djelatnost turističko-informativnog ureda nego ostale poslove definirane statutom</a:t>
            </a:r>
            <a:r>
              <a:rPr lang="hr-HR" sz="1200" dirty="0" smtClean="0"/>
              <a:t>:  neto plaće 9.404,00 e, doprinosi 4.452,91 e, porez na dohodak 675,36 </a:t>
            </a:r>
            <a:r>
              <a:rPr lang="hr-HR" sz="1200" dirty="0"/>
              <a:t>e. Članak 37. Statuta Turističke zajednice Povljana definira koje su aktivnosti </a:t>
            </a:r>
            <a:r>
              <a:rPr lang="hr-HR" sz="1200" dirty="0" smtClean="0"/>
              <a:t>Zajednice: </a:t>
            </a:r>
          </a:p>
          <a:p>
            <a:pPr marL="0" indent="0">
              <a:buNone/>
            </a:pPr>
            <a:endParaRPr lang="hr-HR" sz="1200" dirty="0"/>
          </a:p>
          <a:p>
            <a:pPr marL="0" indent="0">
              <a:buNone/>
            </a:pPr>
            <a:endParaRPr lang="hr-HR" sz="1200" dirty="0" smtClean="0"/>
          </a:p>
          <a:p>
            <a:pPr marL="0" indent="0">
              <a:buNone/>
            </a:pPr>
            <a:endParaRPr lang="hr-HR" sz="1200" dirty="0" smtClean="0"/>
          </a:p>
          <a:p>
            <a:pPr marL="0" indent="0">
              <a:buNone/>
            </a:pPr>
            <a:endParaRPr lang="hr-HR" sz="1200" dirty="0"/>
          </a:p>
          <a:p>
            <a:pPr marL="0" indent="0">
              <a:buNone/>
            </a:pPr>
            <a:endParaRPr lang="hr-HR" sz="1200" dirty="0"/>
          </a:p>
          <a:p>
            <a:pPr marL="0" indent="0">
              <a:buNone/>
            </a:pPr>
            <a:endParaRPr lang="hr-HR" sz="1200" dirty="0"/>
          </a:p>
        </p:txBody>
      </p:sp>
    </p:spTree>
    <p:extLst>
      <p:ext uri="{BB962C8B-B14F-4D97-AF65-F5344CB8AC3E}">
        <p14:creationId xmlns:p14="http://schemas.microsoft.com/office/powerpoint/2010/main" val="526438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629" y="624110"/>
            <a:ext cx="9810984" cy="298241"/>
          </a:xfrm>
        </p:spPr>
        <p:txBody>
          <a:bodyPr>
            <a:normAutofit/>
          </a:bodyPr>
          <a:lstStyle/>
          <a:p>
            <a:r>
              <a:rPr lang="pl-PL" sz="1200" dirty="0"/>
              <a:t>-	provođenje zadatka utvrđenih Programom rada Zajednice,</a:t>
            </a:r>
            <a:endParaRPr lang="hr-HR" sz="1200" dirty="0"/>
          </a:p>
        </p:txBody>
      </p:sp>
      <p:sp>
        <p:nvSpPr>
          <p:cNvPr id="3" name="Content Placeholder 2"/>
          <p:cNvSpPr>
            <a:spLocks noGrp="1"/>
          </p:cNvSpPr>
          <p:nvPr>
            <p:ph idx="1"/>
          </p:nvPr>
        </p:nvSpPr>
        <p:spPr>
          <a:xfrm>
            <a:off x="1693628" y="922351"/>
            <a:ext cx="9810984" cy="5263764"/>
          </a:xfrm>
        </p:spPr>
        <p:txBody>
          <a:bodyPr>
            <a:normAutofit/>
          </a:bodyPr>
          <a:lstStyle/>
          <a:p>
            <a:pPr marL="0" indent="0">
              <a:buNone/>
            </a:pPr>
            <a:r>
              <a:rPr lang="hr-HR" sz="1200" dirty="0" smtClean="0"/>
              <a:t>-        obavljanje </a:t>
            </a:r>
            <a:r>
              <a:rPr lang="hr-HR" sz="1200" dirty="0"/>
              <a:t>stručnih i administrativnih poslova u svezi pripremanja sjednica tijela Zajednice,</a:t>
            </a:r>
          </a:p>
          <a:p>
            <a:pPr marL="0" indent="0">
              <a:buNone/>
            </a:pPr>
            <a:r>
              <a:rPr lang="hr-HR" sz="1200" dirty="0"/>
              <a:t>-	obavljanje stručnih i administrativnih poslova u svezi s izradom i izvršavanjem akata tijela Zajednice,</a:t>
            </a:r>
          </a:p>
          <a:p>
            <a:pPr>
              <a:buFontTx/>
              <a:buChar char="-"/>
            </a:pPr>
            <a:r>
              <a:rPr lang="hr-HR" sz="1200" dirty="0" smtClean="0"/>
              <a:t>obavljanje </a:t>
            </a:r>
            <a:r>
              <a:rPr lang="hr-HR" sz="1200" dirty="0"/>
              <a:t>pravnih, financijskih i knjigovodstvenih poslova, kadrovskih i općih poslova, vođenje evidencija i statističkih </a:t>
            </a:r>
            <a:endParaRPr lang="hr-HR" sz="1200" dirty="0" smtClean="0"/>
          </a:p>
          <a:p>
            <a:pPr marL="0" indent="0">
              <a:buNone/>
            </a:pPr>
            <a:r>
              <a:rPr lang="hr-HR" sz="1200" dirty="0"/>
              <a:t> </a:t>
            </a:r>
            <a:r>
              <a:rPr lang="hr-HR" sz="1200" dirty="0" smtClean="0"/>
              <a:t>        podatka </a:t>
            </a:r>
            <a:r>
              <a:rPr lang="hr-HR" sz="1200" dirty="0"/>
              <a:t>utvrđenih propisima i aktima Zajednice,</a:t>
            </a:r>
          </a:p>
          <a:p>
            <a:pPr>
              <a:buFontTx/>
              <a:buChar char="-"/>
            </a:pPr>
            <a:r>
              <a:rPr lang="hr-HR" sz="1200" dirty="0" smtClean="0"/>
              <a:t>izradu </a:t>
            </a:r>
            <a:r>
              <a:rPr lang="hr-HR" sz="1200" dirty="0"/>
              <a:t>analiza, informacija i drugih materijale za potrebe tijela Zajednice</a:t>
            </a:r>
            <a:r>
              <a:rPr lang="hr-HR" sz="1200" dirty="0" smtClean="0"/>
              <a:t>.</a:t>
            </a:r>
          </a:p>
          <a:p>
            <a:pPr marL="0" indent="0">
              <a:buNone/>
            </a:pPr>
            <a:r>
              <a:rPr lang="hr-HR" sz="1200" b="1" dirty="0" smtClean="0"/>
              <a:t>Cilj aktivnosti:   </a:t>
            </a:r>
            <a:r>
              <a:rPr lang="pl-PL" sz="1200" dirty="0"/>
              <a:t>Izvršavanje zadaća Zajednice kako je to definirano u članku 9. Statuta i Zakonom o turističkim </a:t>
            </a:r>
            <a:r>
              <a:rPr lang="pl-PL" sz="1200" dirty="0" smtClean="0"/>
              <a:t>zajednicama.</a:t>
            </a:r>
          </a:p>
          <a:p>
            <a:pPr marL="0" indent="0">
              <a:buNone/>
            </a:pPr>
            <a:r>
              <a:rPr lang="hr-HR" sz="1200" b="1" dirty="0" smtClean="0"/>
              <a:t>Nositelj aktivnosti:    </a:t>
            </a:r>
            <a:r>
              <a:rPr lang="hr-HR" sz="1200" dirty="0" smtClean="0"/>
              <a:t>TZO Povljana.</a:t>
            </a:r>
          </a:p>
          <a:p>
            <a:pPr marL="0" indent="0">
              <a:buNone/>
            </a:pPr>
            <a:r>
              <a:rPr lang="hr-HR" sz="1200" b="1" dirty="0" smtClean="0"/>
              <a:t>Realizacija:                </a:t>
            </a:r>
            <a:r>
              <a:rPr lang="hr-HR" sz="1200" dirty="0" smtClean="0"/>
              <a:t>PLAN:  7.000 e                                  REBALANS:   14.790 e                                 OSTVARENO:  14.532,27 e</a:t>
            </a:r>
          </a:p>
          <a:p>
            <a:pPr marL="0" indent="0">
              <a:buNone/>
            </a:pPr>
            <a:endParaRPr lang="hr-HR" sz="1200" dirty="0"/>
          </a:p>
          <a:p>
            <a:pPr marL="0" indent="0">
              <a:buNone/>
            </a:pPr>
            <a:r>
              <a:rPr lang="hr-HR" sz="1200" dirty="0" smtClean="0"/>
              <a:t>                   6.2     </a:t>
            </a:r>
            <a:r>
              <a:rPr lang="hr-HR" sz="1200" dirty="0"/>
              <a:t>Materijalni </a:t>
            </a:r>
            <a:r>
              <a:rPr lang="hr-HR" sz="1200" dirty="0" smtClean="0"/>
              <a:t>troškovi</a:t>
            </a:r>
            <a:endParaRPr lang="hr-HR" sz="1200" dirty="0"/>
          </a:p>
          <a:p>
            <a:pPr marL="0" indent="0">
              <a:buNone/>
            </a:pPr>
            <a:r>
              <a:rPr lang="hr-HR" sz="1200" dirty="0"/>
              <a:t>                        6.2.1 Troškovi funkcioniranja ureda turističke zajednice </a:t>
            </a:r>
            <a:endParaRPr lang="hr-HR" sz="1200" dirty="0" smtClean="0"/>
          </a:p>
          <a:p>
            <a:pPr marL="0" indent="0">
              <a:buNone/>
            </a:pPr>
            <a:r>
              <a:rPr lang="hr-HR" sz="1200" b="1" dirty="0"/>
              <a:t>Opis aktivnosti: </a:t>
            </a:r>
            <a:r>
              <a:rPr lang="hr-HR" sz="1200" dirty="0"/>
              <a:t>Financiranje materijalnih troškova potrebnih za </a:t>
            </a:r>
            <a:r>
              <a:rPr lang="hr-HR" sz="1200" dirty="0" smtClean="0"/>
              <a:t>uredno </a:t>
            </a:r>
            <a:r>
              <a:rPr lang="hr-HR" sz="1200" dirty="0"/>
              <a:t>funkcioniranje Zajednice: usluge knjigovodstva, servis računalne opreme, poštarina, trošak električne energije i telefona, putni troškovi, naknada banci, trošak uredskog materijala i opreme.</a:t>
            </a:r>
          </a:p>
          <a:p>
            <a:pPr marL="0" indent="0">
              <a:buNone/>
            </a:pPr>
            <a:r>
              <a:rPr lang="hr-HR" sz="1200" b="1" dirty="0" smtClean="0"/>
              <a:t>Cilj aktivnosti</a:t>
            </a:r>
            <a:r>
              <a:rPr lang="hr-HR" sz="1200" b="1" dirty="0"/>
              <a:t>: </a:t>
            </a:r>
            <a:r>
              <a:rPr lang="hr-HR" sz="1200" dirty="0"/>
              <a:t>Ovo su sredstva koja su potrebna za cjelogodišnje izvršavanje zadaća Turističke </a:t>
            </a:r>
            <a:r>
              <a:rPr lang="hr-HR" sz="1200" dirty="0" smtClean="0"/>
              <a:t>zajenice kako je to definirano Zakonom o turističkim zajednicama.</a:t>
            </a:r>
          </a:p>
          <a:p>
            <a:pPr marL="0" indent="0">
              <a:buNone/>
            </a:pPr>
            <a:r>
              <a:rPr lang="hr-HR" sz="1200" dirty="0" smtClean="0"/>
              <a:t>Nositelj aktivnosti:  TZO Povljana</a:t>
            </a:r>
          </a:p>
          <a:p>
            <a:pPr marL="0" indent="0">
              <a:buNone/>
            </a:pPr>
            <a:r>
              <a:rPr lang="hr-HR" sz="1200" dirty="0" smtClean="0"/>
              <a:t>Realizacija:          PLAN:   1.500 e                                            REBALANS:  1.660 e                               OSTVARENO:  3.769,39 e</a:t>
            </a:r>
            <a:endParaRPr lang="hr-HR" sz="1200" dirty="0"/>
          </a:p>
          <a:p>
            <a:pPr marL="0" indent="0">
              <a:buNone/>
            </a:pPr>
            <a:endParaRPr lang="hr-HR" sz="1200" dirty="0"/>
          </a:p>
        </p:txBody>
      </p:sp>
    </p:spTree>
    <p:extLst>
      <p:ext uri="{BB962C8B-B14F-4D97-AF65-F5344CB8AC3E}">
        <p14:creationId xmlns:p14="http://schemas.microsoft.com/office/powerpoint/2010/main" val="3148267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337998"/>
          </a:xfrm>
        </p:spPr>
        <p:txBody>
          <a:bodyPr>
            <a:normAutofit/>
          </a:bodyPr>
          <a:lstStyle/>
          <a:p>
            <a:endParaRPr lang="hr-HR" sz="1200" dirty="0"/>
          </a:p>
        </p:txBody>
      </p:sp>
      <p:sp>
        <p:nvSpPr>
          <p:cNvPr id="3" name="Content Placeholder 2"/>
          <p:cNvSpPr>
            <a:spLocks noGrp="1"/>
          </p:cNvSpPr>
          <p:nvPr>
            <p:ph idx="1"/>
          </p:nvPr>
        </p:nvSpPr>
        <p:spPr>
          <a:xfrm>
            <a:off x="2589212" y="962108"/>
            <a:ext cx="8915400" cy="4949114"/>
          </a:xfrm>
        </p:spPr>
        <p:txBody>
          <a:bodyPr>
            <a:normAutofit/>
          </a:bodyPr>
          <a:lstStyle/>
          <a:p>
            <a:pPr marL="0" indent="0">
              <a:buNone/>
            </a:pPr>
            <a:r>
              <a:rPr lang="hr-HR" sz="1200" dirty="0" smtClean="0"/>
              <a:t>               6.3     </a:t>
            </a:r>
            <a:r>
              <a:rPr lang="hr-HR" sz="1200" dirty="0"/>
              <a:t>Trošak tijela turističke zajednice</a:t>
            </a:r>
          </a:p>
          <a:p>
            <a:pPr marL="0" indent="0">
              <a:buNone/>
            </a:pPr>
            <a:r>
              <a:rPr lang="hr-HR" sz="1200" dirty="0" smtClean="0"/>
              <a:t>Sastav </a:t>
            </a:r>
            <a:r>
              <a:rPr lang="hr-HR" sz="1200" dirty="0"/>
              <a:t>Vijeća Turističke zajednice Općine </a:t>
            </a:r>
            <a:r>
              <a:rPr lang="hr-HR" sz="1200" dirty="0" smtClean="0"/>
              <a:t>Povljana do 19.9.2024.g.:  </a:t>
            </a:r>
            <a:r>
              <a:rPr lang="hr-HR" sz="1200" dirty="0"/>
              <a:t>Šime Vučković, Veljko Tičić, Branko Tičić, Marica Petranović, Željko Škoda, Marija Radić, Marijan Tičić, Slavko Pernar, Predrag Rukavina.</a:t>
            </a:r>
          </a:p>
          <a:p>
            <a:pPr marL="0" indent="0">
              <a:buNone/>
            </a:pPr>
            <a:r>
              <a:rPr lang="hr-HR" sz="1200" dirty="0"/>
              <a:t>Sastav Skupštine Turističke zajednice </a:t>
            </a:r>
            <a:r>
              <a:rPr lang="hr-HR" sz="1200" dirty="0" smtClean="0"/>
              <a:t>Općine Povljana do 19.9.2024. g.: </a:t>
            </a:r>
            <a:r>
              <a:rPr lang="hr-HR" sz="1200" dirty="0"/>
              <a:t>Branko Rumora, Franjo Pogorilić, Šime Vučković, Branko Tičić, Silvano Vučković , Silvana Vučković, Damir Svetić, Marija Škoda, predstavnik autokampa Porat, Radislav Jurišić i Predrag Rukavina. </a:t>
            </a:r>
          </a:p>
          <a:p>
            <a:pPr marL="0" indent="0">
              <a:buNone/>
            </a:pPr>
            <a:r>
              <a:rPr lang="hr-HR" sz="1200" dirty="0"/>
              <a:t> Sastav Skupštine Turističke zajednice </a:t>
            </a:r>
            <a:r>
              <a:rPr lang="hr-HR" sz="1200" dirty="0" smtClean="0"/>
              <a:t>Općine </a:t>
            </a:r>
            <a:r>
              <a:rPr lang="hr-HR" sz="1200" dirty="0"/>
              <a:t>Povljana </a:t>
            </a:r>
            <a:r>
              <a:rPr lang="hr-HR" sz="1200" dirty="0" smtClean="0"/>
              <a:t>od 9.12.2024</a:t>
            </a:r>
            <a:r>
              <a:rPr lang="hr-HR" sz="1200" dirty="0"/>
              <a:t>. g.: Radislav Jurišić, Ante Rumora, Branko Rumora, Adriana Grubelić, Krešimir Milišić, Maja Fabijanić Šelebaj, Damir Svetić </a:t>
            </a:r>
            <a:r>
              <a:rPr lang="hr-HR" sz="1200" dirty="0" smtClean="0"/>
              <a:t>, </a:t>
            </a:r>
            <a:r>
              <a:rPr lang="hr-HR" sz="1200" dirty="0"/>
              <a:t>Mila </a:t>
            </a:r>
            <a:r>
              <a:rPr lang="hr-HR" sz="1200" dirty="0" smtClean="0"/>
              <a:t>Rabar, </a:t>
            </a:r>
            <a:r>
              <a:rPr lang="hr-HR" sz="1200" dirty="0"/>
              <a:t>Dalibor </a:t>
            </a:r>
            <a:r>
              <a:rPr lang="hr-HR" sz="1200" dirty="0" smtClean="0"/>
              <a:t>Matovina, </a:t>
            </a:r>
            <a:r>
              <a:rPr lang="hr-HR" sz="1200" dirty="0"/>
              <a:t>Silvano </a:t>
            </a:r>
            <a:r>
              <a:rPr lang="hr-HR" sz="1200" dirty="0" smtClean="0"/>
              <a:t>Vučković i </a:t>
            </a:r>
            <a:r>
              <a:rPr lang="hr-HR" sz="1200" dirty="0"/>
              <a:t>Predrag </a:t>
            </a:r>
            <a:r>
              <a:rPr lang="hr-HR" sz="1200" dirty="0" smtClean="0"/>
              <a:t>Rukavina.</a:t>
            </a:r>
          </a:p>
          <a:p>
            <a:pPr marL="0" indent="0">
              <a:buNone/>
            </a:pPr>
            <a:r>
              <a:rPr lang="hr-HR" sz="1200" dirty="0" smtClean="0"/>
              <a:t>Sastav Vijeća Turističke zajednice Općine Povljana od 9.12.2024. </a:t>
            </a:r>
            <a:r>
              <a:rPr lang="hr-HR" sz="1200" dirty="0"/>
              <a:t>g.:  Miodrag Škoda, Veljko Tičić, Branko Tičić, Marija Radić, Šime Vučković, Oliver Magaš, Slavko </a:t>
            </a:r>
            <a:r>
              <a:rPr lang="hr-HR" sz="1200" dirty="0" smtClean="0"/>
              <a:t>Pernar, </a:t>
            </a:r>
            <a:r>
              <a:rPr lang="hr-HR" sz="1200" dirty="0"/>
              <a:t>Krešimir </a:t>
            </a:r>
            <a:r>
              <a:rPr lang="hr-HR" sz="1200" dirty="0" smtClean="0"/>
              <a:t>Milišić i Predrag Rukavina.                                </a:t>
            </a:r>
            <a:endParaRPr lang="hr-HR" sz="1200" dirty="0"/>
          </a:p>
          <a:p>
            <a:pPr marL="0" indent="0">
              <a:buNone/>
            </a:pPr>
            <a:r>
              <a:rPr lang="hr-HR" sz="1200" b="1" dirty="0" smtClean="0"/>
              <a:t>Realizacija:       </a:t>
            </a:r>
            <a:r>
              <a:rPr lang="hr-HR" sz="1200" dirty="0"/>
              <a:t>PLAN:    0 e</a:t>
            </a:r>
            <a:r>
              <a:rPr lang="hr-HR" sz="1200" dirty="0" smtClean="0"/>
              <a:t>          </a:t>
            </a:r>
            <a:r>
              <a:rPr lang="hr-HR" sz="1200" dirty="0"/>
              <a:t>REBALANS:   0 </a:t>
            </a:r>
            <a:r>
              <a:rPr lang="hr-HR" sz="1200" dirty="0" smtClean="0"/>
              <a:t>e        </a:t>
            </a:r>
            <a:r>
              <a:rPr lang="hr-HR" sz="1200" dirty="0"/>
              <a:t>OSTVARENO:   0 </a:t>
            </a:r>
            <a:r>
              <a:rPr lang="hr-HR" sz="1200" dirty="0" smtClean="0"/>
              <a:t>e</a:t>
            </a:r>
          </a:p>
          <a:p>
            <a:pPr marL="0" indent="0">
              <a:buNone/>
            </a:pPr>
            <a:endParaRPr lang="hr-HR" sz="1200" dirty="0"/>
          </a:p>
          <a:p>
            <a:pPr marL="0" indent="0">
              <a:buNone/>
            </a:pPr>
            <a:r>
              <a:rPr lang="pl-PL" sz="1200" dirty="0" smtClean="0"/>
              <a:t>7.   REZERVA                              </a:t>
            </a:r>
            <a:endParaRPr lang="pl-PL" sz="1200" dirty="0"/>
          </a:p>
          <a:p>
            <a:pPr marL="0" indent="0">
              <a:buNone/>
            </a:pPr>
            <a:r>
              <a:rPr lang="pl-PL" sz="1200" dirty="0"/>
              <a:t>                                      Nisu planirana sredstva u </a:t>
            </a:r>
            <a:r>
              <a:rPr lang="pl-PL" sz="1200" dirty="0" smtClean="0"/>
              <a:t>2024. </a:t>
            </a:r>
            <a:r>
              <a:rPr lang="pl-PL" sz="1200" dirty="0"/>
              <a:t>godini.</a:t>
            </a:r>
          </a:p>
          <a:p>
            <a:pPr marL="0" indent="0">
              <a:buNone/>
            </a:pPr>
            <a:endParaRPr lang="pl-PL" sz="1200" dirty="0"/>
          </a:p>
          <a:p>
            <a:pPr marL="0" indent="0">
              <a:buNone/>
            </a:pPr>
            <a:endParaRPr lang="hr-HR" sz="1200" dirty="0"/>
          </a:p>
          <a:p>
            <a:endParaRPr lang="hr-HR" sz="1200" dirty="0"/>
          </a:p>
        </p:txBody>
      </p:sp>
    </p:spTree>
    <p:extLst>
      <p:ext uri="{BB962C8B-B14F-4D97-AF65-F5344CB8AC3E}">
        <p14:creationId xmlns:p14="http://schemas.microsoft.com/office/powerpoint/2010/main" val="33969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Sadržaj</a:t>
            </a:r>
            <a:endParaRPr lang="hr-HR" dirty="0"/>
          </a:p>
        </p:txBody>
      </p:sp>
      <p:sp>
        <p:nvSpPr>
          <p:cNvPr id="3" name="Content Placeholder 2"/>
          <p:cNvSpPr>
            <a:spLocks noGrp="1"/>
          </p:cNvSpPr>
          <p:nvPr>
            <p:ph idx="1"/>
          </p:nvPr>
        </p:nvSpPr>
        <p:spPr/>
        <p:txBody>
          <a:bodyPr>
            <a:normAutofit fontScale="85000" lnSpcReduction="20000"/>
          </a:bodyPr>
          <a:lstStyle/>
          <a:p>
            <a:r>
              <a:rPr lang="hr-HR" b="1" dirty="0" smtClean="0"/>
              <a:t>Izvršenje i izdaci Programa rada</a:t>
            </a:r>
            <a:r>
              <a:rPr lang="hr-HR" dirty="0" smtClean="0"/>
              <a:t>:</a:t>
            </a:r>
          </a:p>
          <a:p>
            <a:r>
              <a:rPr lang="hr-HR" dirty="0" smtClean="0"/>
              <a:t>- analiza po planiranim aktivnostima,</a:t>
            </a:r>
          </a:p>
          <a:p>
            <a:r>
              <a:rPr lang="hr-HR" dirty="0" smtClean="0"/>
              <a:t>- izdaci za poslovanje turističkog ureda i rad tijela Turističke zajednice </a:t>
            </a:r>
          </a:p>
          <a:p>
            <a:pPr marL="0" indent="0">
              <a:buNone/>
            </a:pPr>
            <a:r>
              <a:rPr lang="hr-HR" dirty="0" smtClean="0"/>
              <a:t>    </a:t>
            </a:r>
            <a:r>
              <a:rPr lang="hr-HR" sz="1600" dirty="0" smtClean="0"/>
              <a:t>Općine</a:t>
            </a:r>
            <a:r>
              <a:rPr lang="hr-HR" dirty="0" smtClean="0"/>
              <a:t> Povljana,</a:t>
            </a:r>
          </a:p>
          <a:p>
            <a:r>
              <a:rPr lang="hr-HR" dirty="0" smtClean="0"/>
              <a:t>- tablica,</a:t>
            </a:r>
          </a:p>
          <a:p>
            <a:r>
              <a:rPr lang="hr-HR" dirty="0" smtClean="0"/>
              <a:t>- ostvareni promet.</a:t>
            </a:r>
          </a:p>
          <a:p>
            <a:r>
              <a:rPr lang="hr-HR" b="1" dirty="0" smtClean="0"/>
              <a:t>Financijski rezultat poslovanja,</a:t>
            </a:r>
          </a:p>
          <a:p>
            <a:r>
              <a:rPr lang="hr-HR" b="1" dirty="0" smtClean="0"/>
              <a:t>Usporedba Financijskog plana i njegova ostvarenja sa obrazloženjem odstupanja,</a:t>
            </a:r>
          </a:p>
          <a:p>
            <a:r>
              <a:rPr lang="hr-HR" b="1" dirty="0" smtClean="0"/>
              <a:t>Analiza i ocjene izvršenja Programa rada.</a:t>
            </a:r>
          </a:p>
          <a:p>
            <a:endParaRPr lang="hr-HR" b="1" dirty="0" smtClean="0"/>
          </a:p>
          <a:p>
            <a:endParaRPr lang="hr-HR" dirty="0" smtClean="0"/>
          </a:p>
          <a:p>
            <a:pPr marL="0" indent="0">
              <a:buNone/>
            </a:pPr>
            <a:r>
              <a:rPr lang="hr-HR" dirty="0"/>
              <a:t> </a:t>
            </a:r>
            <a:r>
              <a:rPr lang="hr-HR" dirty="0" smtClean="0"/>
              <a:t>    </a:t>
            </a:r>
          </a:p>
          <a:p>
            <a:pPr marL="0" indent="0">
              <a:buNone/>
            </a:pPr>
            <a:endParaRPr lang="hr-HR" dirty="0" smtClean="0"/>
          </a:p>
          <a:p>
            <a:pPr marL="0" indent="0">
              <a:buNone/>
            </a:pPr>
            <a:endParaRPr lang="hr-HR" dirty="0"/>
          </a:p>
        </p:txBody>
      </p:sp>
    </p:spTree>
    <p:extLst>
      <p:ext uri="{BB962C8B-B14F-4D97-AF65-F5344CB8AC3E}">
        <p14:creationId xmlns:p14="http://schemas.microsoft.com/office/powerpoint/2010/main" val="3437129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47620919"/>
              </p:ext>
            </p:extLst>
          </p:nvPr>
        </p:nvGraphicFramePr>
        <p:xfrm>
          <a:off x="938253" y="692150"/>
          <a:ext cx="10086881" cy="5143617"/>
        </p:xfrm>
        <a:graphic>
          <a:graphicData uri="http://schemas.openxmlformats.org/drawingml/2006/table">
            <a:tbl>
              <a:tblPr firstRow="1" bandRow="1">
                <a:tableStyleId>{5C22544A-7EE6-4342-B048-85BDC9FD1C3A}</a:tableStyleId>
              </a:tblPr>
              <a:tblGrid>
                <a:gridCol w="445274">
                  <a:extLst>
                    <a:ext uri="{9D8B030D-6E8A-4147-A177-3AD203B41FA5}">
                      <a16:colId xmlns:a16="http://schemas.microsoft.com/office/drawing/2014/main" val="4239271116"/>
                    </a:ext>
                  </a:extLst>
                </a:gridCol>
                <a:gridCol w="458914">
                  <a:extLst>
                    <a:ext uri="{9D8B030D-6E8A-4147-A177-3AD203B41FA5}">
                      <a16:colId xmlns:a16="http://schemas.microsoft.com/office/drawing/2014/main" val="259408322"/>
                    </a:ext>
                  </a:extLst>
                </a:gridCol>
                <a:gridCol w="3222540">
                  <a:extLst>
                    <a:ext uri="{9D8B030D-6E8A-4147-A177-3AD203B41FA5}">
                      <a16:colId xmlns:a16="http://schemas.microsoft.com/office/drawing/2014/main" val="2473257527"/>
                    </a:ext>
                  </a:extLst>
                </a:gridCol>
                <a:gridCol w="1327868">
                  <a:extLst>
                    <a:ext uri="{9D8B030D-6E8A-4147-A177-3AD203B41FA5}">
                      <a16:colId xmlns:a16="http://schemas.microsoft.com/office/drawing/2014/main" val="2972743115"/>
                    </a:ext>
                  </a:extLst>
                </a:gridCol>
                <a:gridCol w="1463040">
                  <a:extLst>
                    <a:ext uri="{9D8B030D-6E8A-4147-A177-3AD203B41FA5}">
                      <a16:colId xmlns:a16="http://schemas.microsoft.com/office/drawing/2014/main" val="314193749"/>
                    </a:ext>
                  </a:extLst>
                </a:gridCol>
                <a:gridCol w="1343770">
                  <a:extLst>
                    <a:ext uri="{9D8B030D-6E8A-4147-A177-3AD203B41FA5}">
                      <a16:colId xmlns:a16="http://schemas.microsoft.com/office/drawing/2014/main" val="1572349273"/>
                    </a:ext>
                  </a:extLst>
                </a:gridCol>
                <a:gridCol w="890546">
                  <a:extLst>
                    <a:ext uri="{9D8B030D-6E8A-4147-A177-3AD203B41FA5}">
                      <a16:colId xmlns:a16="http://schemas.microsoft.com/office/drawing/2014/main" val="1592841564"/>
                    </a:ext>
                  </a:extLst>
                </a:gridCol>
                <a:gridCol w="934929">
                  <a:extLst>
                    <a:ext uri="{9D8B030D-6E8A-4147-A177-3AD203B41FA5}">
                      <a16:colId xmlns:a16="http://schemas.microsoft.com/office/drawing/2014/main" val="2216599390"/>
                    </a:ext>
                  </a:extLst>
                </a:gridCol>
              </a:tblGrid>
              <a:tr h="762939">
                <a:tc>
                  <a:txBody>
                    <a:bodyPr/>
                    <a:lstStyle/>
                    <a:p>
                      <a:endParaRPr lang="hr-HR" dirty="0"/>
                    </a:p>
                  </a:txBody>
                  <a:tcPr>
                    <a:solidFill>
                      <a:srgbClr val="ED6C49"/>
                    </a:solidFill>
                  </a:tcPr>
                </a:tc>
                <a:tc>
                  <a:txBody>
                    <a:bodyPr/>
                    <a:lstStyle/>
                    <a:p>
                      <a:endParaRPr lang="hr-HR" dirty="0"/>
                    </a:p>
                  </a:txBody>
                  <a:tcPr>
                    <a:solidFill>
                      <a:srgbClr val="ED6C49"/>
                    </a:solidFill>
                  </a:tcPr>
                </a:tc>
                <a:tc>
                  <a:txBody>
                    <a:bodyPr/>
                    <a:lstStyle/>
                    <a:p>
                      <a:pPr algn="ctr"/>
                      <a:endParaRPr lang="hr-HR" sz="1400" dirty="0" smtClean="0"/>
                    </a:p>
                    <a:p>
                      <a:pPr algn="ctr"/>
                      <a:r>
                        <a:rPr lang="hr-HR" sz="1400" dirty="0" smtClean="0"/>
                        <a:t>P R I H O D I</a:t>
                      </a:r>
                      <a:endParaRPr lang="hr-HR" sz="1400" dirty="0"/>
                    </a:p>
                  </a:txBody>
                  <a:tcPr>
                    <a:solidFill>
                      <a:srgbClr val="ED6C49"/>
                    </a:solidFill>
                  </a:tcPr>
                </a:tc>
                <a:tc>
                  <a:txBody>
                    <a:bodyPr/>
                    <a:lstStyle/>
                    <a:p>
                      <a:pPr algn="ctr"/>
                      <a:endParaRPr lang="hr-HR" sz="1100" b="0" dirty="0" smtClean="0">
                        <a:solidFill>
                          <a:schemeClr val="bg1"/>
                        </a:solidFill>
                      </a:endParaRPr>
                    </a:p>
                    <a:p>
                      <a:pPr algn="ctr"/>
                      <a:r>
                        <a:rPr lang="hr-HR" sz="1100" b="0" dirty="0" smtClean="0">
                          <a:solidFill>
                            <a:schemeClr val="bg1"/>
                          </a:solidFill>
                        </a:rPr>
                        <a:t>Plan 2024.</a:t>
                      </a:r>
                    </a:p>
                    <a:p>
                      <a:pPr algn="ctr"/>
                      <a:r>
                        <a:rPr lang="hr-HR" sz="1100" b="0" dirty="0" smtClean="0">
                          <a:solidFill>
                            <a:schemeClr val="bg1"/>
                          </a:solidFill>
                        </a:rPr>
                        <a:t>(u eurima)</a:t>
                      </a:r>
                      <a:endParaRPr lang="hr-HR" sz="1100" b="0" dirty="0">
                        <a:solidFill>
                          <a:schemeClr val="bg1"/>
                        </a:solidFill>
                      </a:endParaRPr>
                    </a:p>
                  </a:txBody>
                  <a:tcPr>
                    <a:solidFill>
                      <a:srgbClr val="ED6C49"/>
                    </a:solidFill>
                  </a:tcPr>
                </a:tc>
                <a:tc>
                  <a:txBody>
                    <a:bodyPr/>
                    <a:lstStyle/>
                    <a:p>
                      <a:pPr algn="ctr"/>
                      <a:endParaRPr lang="hr-HR" sz="1100" b="0" dirty="0" smtClean="0"/>
                    </a:p>
                    <a:p>
                      <a:pPr algn="ctr"/>
                      <a:r>
                        <a:rPr lang="hr-HR" sz="1100" b="0" dirty="0" smtClean="0"/>
                        <a:t>Rebalans 2024.</a:t>
                      </a:r>
                    </a:p>
                    <a:p>
                      <a:pPr algn="ctr"/>
                      <a:r>
                        <a:rPr lang="hr-HR" sz="1100" b="0" dirty="0" smtClean="0"/>
                        <a:t>(u eurima)</a:t>
                      </a:r>
                      <a:endParaRPr lang="hr-HR" sz="1100" b="0" dirty="0"/>
                    </a:p>
                  </a:txBody>
                  <a:tcPr>
                    <a:solidFill>
                      <a:srgbClr val="ED6C49"/>
                    </a:solidFill>
                  </a:tcPr>
                </a:tc>
                <a:tc>
                  <a:txBody>
                    <a:bodyPr/>
                    <a:lstStyle/>
                    <a:p>
                      <a:pPr algn="ctr"/>
                      <a:endParaRPr lang="hr-HR" sz="1100" b="0" dirty="0" smtClean="0"/>
                    </a:p>
                    <a:p>
                      <a:pPr algn="ctr"/>
                      <a:r>
                        <a:rPr lang="hr-HR" sz="1100" b="0" dirty="0" smtClean="0"/>
                        <a:t>Realizacija 2024.</a:t>
                      </a:r>
                    </a:p>
                    <a:p>
                      <a:pPr algn="ctr"/>
                      <a:r>
                        <a:rPr lang="hr-HR" sz="1100" b="0" dirty="0" smtClean="0"/>
                        <a:t>(u</a:t>
                      </a:r>
                      <a:r>
                        <a:rPr lang="hr-HR" sz="1100" b="0" baseline="0" dirty="0" smtClean="0"/>
                        <a:t> eurima)</a:t>
                      </a:r>
                      <a:endParaRPr lang="hr-HR" sz="1100" b="0" dirty="0"/>
                    </a:p>
                  </a:txBody>
                  <a:tcPr>
                    <a:solidFill>
                      <a:srgbClr val="ED6C49"/>
                    </a:solidFill>
                  </a:tcPr>
                </a:tc>
                <a:tc>
                  <a:txBody>
                    <a:bodyPr/>
                    <a:lstStyle/>
                    <a:p>
                      <a:pPr algn="ctr"/>
                      <a:endParaRPr lang="hr-HR" sz="1000" b="0" dirty="0" smtClean="0"/>
                    </a:p>
                    <a:p>
                      <a:pPr algn="ctr"/>
                      <a:r>
                        <a:rPr lang="hr-HR" sz="1000" b="0" dirty="0" smtClean="0"/>
                        <a:t>Udio %</a:t>
                      </a:r>
                    </a:p>
                    <a:p>
                      <a:pPr algn="ctr"/>
                      <a:r>
                        <a:rPr lang="hr-HR" sz="900" b="0" dirty="0" smtClean="0"/>
                        <a:t>u</a:t>
                      </a:r>
                      <a:r>
                        <a:rPr lang="hr-HR" sz="900" b="0" baseline="0" dirty="0" smtClean="0"/>
                        <a:t> </a:t>
                      </a:r>
                      <a:r>
                        <a:rPr lang="hr-HR" sz="900" b="0" dirty="0" smtClean="0"/>
                        <a:t>realizaciji</a:t>
                      </a:r>
                      <a:endParaRPr lang="hr-HR" sz="900" b="0" dirty="0"/>
                    </a:p>
                  </a:txBody>
                  <a:tcPr>
                    <a:solidFill>
                      <a:srgbClr val="ED6C49"/>
                    </a:solidFill>
                  </a:tcPr>
                </a:tc>
                <a:tc>
                  <a:txBody>
                    <a:bodyPr/>
                    <a:lstStyle/>
                    <a:p>
                      <a:pPr algn="ctr"/>
                      <a:endParaRPr lang="hr-HR" sz="1100" b="0" dirty="0" smtClean="0"/>
                    </a:p>
                    <a:p>
                      <a:pPr algn="ctr"/>
                      <a:r>
                        <a:rPr lang="hr-HR" sz="1100" b="0" dirty="0" smtClean="0"/>
                        <a:t>Indeks</a:t>
                      </a:r>
                    </a:p>
                    <a:p>
                      <a:pPr algn="ctr"/>
                      <a:r>
                        <a:rPr lang="hr-HR" sz="900" b="0" dirty="0" smtClean="0"/>
                        <a:t>Realizacija /</a:t>
                      </a:r>
                    </a:p>
                    <a:p>
                      <a:pPr algn="ctr"/>
                      <a:r>
                        <a:rPr lang="hr-HR" sz="900" b="0" dirty="0" smtClean="0"/>
                        <a:t>rebalans</a:t>
                      </a:r>
                      <a:endParaRPr lang="hr-HR" sz="900" b="0" dirty="0"/>
                    </a:p>
                  </a:txBody>
                  <a:tcPr>
                    <a:solidFill>
                      <a:srgbClr val="ED6C49"/>
                    </a:solidFill>
                  </a:tcPr>
                </a:tc>
                <a:extLst>
                  <a:ext uri="{0D108BD9-81ED-4DB2-BD59-A6C34878D82A}">
                    <a16:rowId xmlns:a16="http://schemas.microsoft.com/office/drawing/2014/main" val="1982087779"/>
                  </a:ext>
                </a:extLst>
              </a:tr>
              <a:tr h="435942">
                <a:tc>
                  <a:txBody>
                    <a:bodyPr/>
                    <a:lstStyle/>
                    <a:p>
                      <a:r>
                        <a:rPr lang="hr-HR" sz="1200" dirty="0" smtClean="0"/>
                        <a:t>1</a:t>
                      </a:r>
                      <a:endParaRPr lang="hr-HR" sz="1200" dirty="0"/>
                    </a:p>
                  </a:txBody>
                  <a:tcPr/>
                </a:tc>
                <a:tc>
                  <a:txBody>
                    <a:bodyPr/>
                    <a:lstStyle/>
                    <a:p>
                      <a:endParaRPr lang="hr-HR" sz="900" dirty="0"/>
                    </a:p>
                  </a:txBody>
                  <a:tcPr/>
                </a:tc>
                <a:tc>
                  <a:txBody>
                    <a:bodyPr/>
                    <a:lstStyle/>
                    <a:p>
                      <a:r>
                        <a:rPr lang="hr-HR" sz="1200" b="0" dirty="0" smtClean="0"/>
                        <a:t>Izvorni prihodi</a:t>
                      </a:r>
                      <a:endParaRPr lang="hr-HR" sz="1200" b="0" dirty="0"/>
                    </a:p>
                  </a:txBody>
                  <a:tcPr/>
                </a:tc>
                <a:tc>
                  <a:txBody>
                    <a:bodyPr/>
                    <a:lstStyle/>
                    <a:p>
                      <a:pPr algn="ctr"/>
                      <a:r>
                        <a:rPr lang="hr-HR" sz="1100" dirty="0" smtClean="0"/>
                        <a:t>72.500</a:t>
                      </a:r>
                      <a:endParaRPr lang="hr-HR" sz="1100" dirty="0"/>
                    </a:p>
                  </a:txBody>
                  <a:tcPr/>
                </a:tc>
                <a:tc>
                  <a:txBody>
                    <a:bodyPr/>
                    <a:lstStyle/>
                    <a:p>
                      <a:pPr algn="ctr"/>
                      <a:r>
                        <a:rPr lang="hr-HR" sz="1100" dirty="0" smtClean="0"/>
                        <a:t>111.009</a:t>
                      </a:r>
                      <a:endParaRPr lang="hr-HR" sz="1100" dirty="0"/>
                    </a:p>
                  </a:txBody>
                  <a:tcPr/>
                </a:tc>
                <a:tc>
                  <a:txBody>
                    <a:bodyPr/>
                    <a:lstStyle/>
                    <a:p>
                      <a:pPr algn="ctr"/>
                      <a:r>
                        <a:rPr lang="hr-HR" sz="1100" dirty="0" smtClean="0"/>
                        <a:t>119.049,67</a:t>
                      </a:r>
                      <a:endParaRPr lang="hr-HR" sz="1100" dirty="0"/>
                    </a:p>
                  </a:txBody>
                  <a:tcPr/>
                </a:tc>
                <a:tc>
                  <a:txBody>
                    <a:bodyPr/>
                    <a:lstStyle/>
                    <a:p>
                      <a:pPr algn="ctr"/>
                      <a:r>
                        <a:rPr lang="hr-HR" sz="1100" dirty="0" smtClean="0"/>
                        <a:t>72</a:t>
                      </a:r>
                      <a:endParaRPr lang="hr-HR" sz="1100" dirty="0"/>
                    </a:p>
                  </a:txBody>
                  <a:tcPr/>
                </a:tc>
                <a:tc>
                  <a:txBody>
                    <a:bodyPr/>
                    <a:lstStyle/>
                    <a:p>
                      <a:pPr algn="ctr"/>
                      <a:r>
                        <a:rPr lang="hr-HR" sz="1100" dirty="0" smtClean="0"/>
                        <a:t>107</a:t>
                      </a:r>
                      <a:endParaRPr lang="hr-HR" sz="1100" dirty="0"/>
                    </a:p>
                  </a:txBody>
                  <a:tcPr/>
                </a:tc>
                <a:extLst>
                  <a:ext uri="{0D108BD9-81ED-4DB2-BD59-A6C34878D82A}">
                    <a16:rowId xmlns:a16="http://schemas.microsoft.com/office/drawing/2014/main" val="356041344"/>
                  </a:ext>
                </a:extLst>
              </a:tr>
              <a:tr h="435942">
                <a:tc>
                  <a:txBody>
                    <a:bodyPr/>
                    <a:lstStyle/>
                    <a:p>
                      <a:endParaRPr lang="hr-HR" sz="1200" dirty="0"/>
                    </a:p>
                  </a:txBody>
                  <a:tcPr/>
                </a:tc>
                <a:tc>
                  <a:txBody>
                    <a:bodyPr/>
                    <a:lstStyle/>
                    <a:p>
                      <a:pPr algn="ctr"/>
                      <a:r>
                        <a:rPr lang="hr-HR" sz="900" dirty="0" smtClean="0"/>
                        <a:t>1.1</a:t>
                      </a:r>
                      <a:endParaRPr lang="hr-HR" sz="900" dirty="0"/>
                    </a:p>
                  </a:txBody>
                  <a:tcPr/>
                </a:tc>
                <a:tc>
                  <a:txBody>
                    <a:bodyPr/>
                    <a:lstStyle/>
                    <a:p>
                      <a:r>
                        <a:rPr lang="hr-HR" sz="1050" dirty="0" smtClean="0"/>
                        <a:t>Turistička pristojba</a:t>
                      </a:r>
                      <a:endParaRPr lang="hr-HR" sz="1050" dirty="0"/>
                    </a:p>
                  </a:txBody>
                  <a:tcPr/>
                </a:tc>
                <a:tc>
                  <a:txBody>
                    <a:bodyPr/>
                    <a:lstStyle/>
                    <a:p>
                      <a:pPr algn="ctr"/>
                      <a:r>
                        <a:rPr lang="hr-HR" sz="1100" dirty="0" smtClean="0"/>
                        <a:t>66.000</a:t>
                      </a:r>
                      <a:endParaRPr lang="hr-HR" sz="1100" dirty="0"/>
                    </a:p>
                  </a:txBody>
                  <a:tcPr/>
                </a:tc>
                <a:tc>
                  <a:txBody>
                    <a:bodyPr/>
                    <a:lstStyle/>
                    <a:p>
                      <a:pPr algn="ctr"/>
                      <a:r>
                        <a:rPr lang="hr-HR" sz="1100" dirty="0" smtClean="0"/>
                        <a:t>104.000</a:t>
                      </a:r>
                      <a:endParaRPr lang="hr-HR" sz="1100" dirty="0"/>
                    </a:p>
                  </a:txBody>
                  <a:tcPr/>
                </a:tc>
                <a:tc>
                  <a:txBody>
                    <a:bodyPr/>
                    <a:lstStyle/>
                    <a:p>
                      <a:pPr algn="ctr"/>
                      <a:r>
                        <a:rPr lang="hr-HR" sz="1100" dirty="0" smtClean="0"/>
                        <a:t>110.512,54</a:t>
                      </a:r>
                      <a:endParaRPr lang="hr-HR" sz="1100" dirty="0"/>
                    </a:p>
                  </a:txBody>
                  <a:tcPr/>
                </a:tc>
                <a:tc>
                  <a:txBody>
                    <a:bodyPr/>
                    <a:lstStyle/>
                    <a:p>
                      <a:pPr algn="ctr"/>
                      <a:r>
                        <a:rPr lang="hr-HR" sz="1100" dirty="0" smtClean="0"/>
                        <a:t>67</a:t>
                      </a:r>
                      <a:endParaRPr lang="hr-HR" sz="1100" dirty="0"/>
                    </a:p>
                  </a:txBody>
                  <a:tcPr/>
                </a:tc>
                <a:tc>
                  <a:txBody>
                    <a:bodyPr/>
                    <a:lstStyle/>
                    <a:p>
                      <a:pPr algn="ctr"/>
                      <a:r>
                        <a:rPr lang="hr-HR" sz="1100" dirty="0" smtClean="0"/>
                        <a:t>106</a:t>
                      </a:r>
                      <a:endParaRPr lang="hr-HR" sz="1100" dirty="0"/>
                    </a:p>
                  </a:txBody>
                  <a:tcPr/>
                </a:tc>
                <a:extLst>
                  <a:ext uri="{0D108BD9-81ED-4DB2-BD59-A6C34878D82A}">
                    <a16:rowId xmlns:a16="http://schemas.microsoft.com/office/drawing/2014/main" val="293953802"/>
                  </a:ext>
                </a:extLst>
              </a:tr>
              <a:tr h="435942">
                <a:tc>
                  <a:txBody>
                    <a:bodyPr/>
                    <a:lstStyle/>
                    <a:p>
                      <a:endParaRPr lang="hr-HR" sz="1200"/>
                    </a:p>
                  </a:txBody>
                  <a:tcPr/>
                </a:tc>
                <a:tc>
                  <a:txBody>
                    <a:bodyPr/>
                    <a:lstStyle/>
                    <a:p>
                      <a:r>
                        <a:rPr lang="hr-HR" sz="900" dirty="0" smtClean="0"/>
                        <a:t> 1.2</a:t>
                      </a:r>
                      <a:endParaRPr lang="hr-HR" sz="900" dirty="0"/>
                    </a:p>
                  </a:txBody>
                  <a:tcPr/>
                </a:tc>
                <a:tc>
                  <a:txBody>
                    <a:bodyPr/>
                    <a:lstStyle/>
                    <a:p>
                      <a:r>
                        <a:rPr lang="hr-HR" sz="1050" dirty="0" smtClean="0"/>
                        <a:t>Članarina</a:t>
                      </a:r>
                      <a:endParaRPr lang="hr-HR" sz="1050" dirty="0"/>
                    </a:p>
                  </a:txBody>
                  <a:tcPr/>
                </a:tc>
                <a:tc>
                  <a:txBody>
                    <a:bodyPr/>
                    <a:lstStyle/>
                    <a:p>
                      <a:pPr algn="ctr"/>
                      <a:r>
                        <a:rPr lang="hr-HR" sz="1100" dirty="0" smtClean="0"/>
                        <a:t>6.500</a:t>
                      </a:r>
                      <a:endParaRPr lang="hr-HR" sz="1100" dirty="0"/>
                    </a:p>
                  </a:txBody>
                  <a:tcPr/>
                </a:tc>
                <a:tc>
                  <a:txBody>
                    <a:bodyPr/>
                    <a:lstStyle/>
                    <a:p>
                      <a:pPr algn="ctr"/>
                      <a:r>
                        <a:rPr lang="hr-HR" sz="1100" dirty="0" smtClean="0"/>
                        <a:t>7.009</a:t>
                      </a:r>
                      <a:endParaRPr lang="hr-HR" sz="1100" dirty="0"/>
                    </a:p>
                  </a:txBody>
                  <a:tcPr/>
                </a:tc>
                <a:tc>
                  <a:txBody>
                    <a:bodyPr/>
                    <a:lstStyle/>
                    <a:p>
                      <a:pPr algn="ctr"/>
                      <a:r>
                        <a:rPr lang="hr-HR" sz="1100" dirty="0" smtClean="0"/>
                        <a:t>8.537,13</a:t>
                      </a:r>
                      <a:endParaRPr lang="hr-HR" sz="1100" dirty="0"/>
                    </a:p>
                  </a:txBody>
                  <a:tcPr/>
                </a:tc>
                <a:tc>
                  <a:txBody>
                    <a:bodyPr/>
                    <a:lstStyle/>
                    <a:p>
                      <a:pPr algn="ctr"/>
                      <a:r>
                        <a:rPr lang="hr-HR" sz="1100" dirty="0" smtClean="0"/>
                        <a:t>5</a:t>
                      </a:r>
                      <a:endParaRPr lang="hr-HR" sz="1100" dirty="0"/>
                    </a:p>
                  </a:txBody>
                  <a:tcPr/>
                </a:tc>
                <a:tc>
                  <a:txBody>
                    <a:bodyPr/>
                    <a:lstStyle/>
                    <a:p>
                      <a:pPr algn="ctr"/>
                      <a:r>
                        <a:rPr lang="hr-HR" sz="1100" dirty="0" smtClean="0"/>
                        <a:t>122</a:t>
                      </a:r>
                      <a:endParaRPr lang="hr-HR" sz="1100" dirty="0"/>
                    </a:p>
                  </a:txBody>
                  <a:tcPr/>
                </a:tc>
                <a:extLst>
                  <a:ext uri="{0D108BD9-81ED-4DB2-BD59-A6C34878D82A}">
                    <a16:rowId xmlns:a16="http://schemas.microsoft.com/office/drawing/2014/main" val="3164116021"/>
                  </a:ext>
                </a:extLst>
              </a:tr>
              <a:tr h="435942">
                <a:tc>
                  <a:txBody>
                    <a:bodyPr/>
                    <a:lstStyle/>
                    <a:p>
                      <a:r>
                        <a:rPr lang="hr-HR" sz="1200" dirty="0" smtClean="0"/>
                        <a:t>2</a:t>
                      </a:r>
                      <a:endParaRPr lang="hr-HR" sz="1200" dirty="0"/>
                    </a:p>
                  </a:txBody>
                  <a:tcPr/>
                </a:tc>
                <a:tc>
                  <a:txBody>
                    <a:bodyPr/>
                    <a:lstStyle/>
                    <a:p>
                      <a:endParaRPr lang="hr-HR" sz="900" dirty="0"/>
                    </a:p>
                  </a:txBody>
                  <a:tcPr/>
                </a:tc>
                <a:tc>
                  <a:txBody>
                    <a:bodyPr/>
                    <a:lstStyle/>
                    <a:p>
                      <a:r>
                        <a:rPr lang="hr-HR" sz="1200" dirty="0" smtClean="0"/>
                        <a:t>Prihod iz proračuna Općine Povljana</a:t>
                      </a:r>
                      <a:endParaRPr lang="hr-HR" sz="1200" dirty="0"/>
                    </a:p>
                  </a:txBody>
                  <a:tcPr/>
                </a:tc>
                <a:tc>
                  <a:txBody>
                    <a:bodyPr/>
                    <a:lstStyle/>
                    <a:p>
                      <a:pPr algn="ctr"/>
                      <a:r>
                        <a:rPr lang="hr-HR" sz="1100" dirty="0" smtClean="0"/>
                        <a:t>30.000</a:t>
                      </a:r>
                      <a:endParaRPr lang="hr-HR" sz="1100" dirty="0"/>
                    </a:p>
                  </a:txBody>
                  <a:tcPr/>
                </a:tc>
                <a:tc>
                  <a:txBody>
                    <a:bodyPr/>
                    <a:lstStyle/>
                    <a:p>
                      <a:pPr algn="ctr"/>
                      <a:r>
                        <a:rPr lang="hr-HR" sz="1100" dirty="0" smtClean="0"/>
                        <a:t>42.000</a:t>
                      </a:r>
                      <a:endParaRPr lang="hr-HR" sz="1100" dirty="0"/>
                    </a:p>
                  </a:txBody>
                  <a:tcPr/>
                </a:tc>
                <a:tc>
                  <a:txBody>
                    <a:bodyPr/>
                    <a:lstStyle/>
                    <a:p>
                      <a:pPr algn="ctr"/>
                      <a:r>
                        <a:rPr lang="hr-HR" sz="1100" dirty="0" smtClean="0"/>
                        <a:t>38.794,07</a:t>
                      </a:r>
                      <a:endParaRPr lang="hr-HR" sz="1100" dirty="0"/>
                    </a:p>
                  </a:txBody>
                  <a:tcPr/>
                </a:tc>
                <a:tc>
                  <a:txBody>
                    <a:bodyPr/>
                    <a:lstStyle/>
                    <a:p>
                      <a:pPr algn="ctr"/>
                      <a:r>
                        <a:rPr lang="hr-HR" sz="1100" dirty="0" smtClean="0"/>
                        <a:t>23</a:t>
                      </a:r>
                      <a:endParaRPr lang="hr-HR" sz="1100" dirty="0"/>
                    </a:p>
                  </a:txBody>
                  <a:tcPr/>
                </a:tc>
                <a:tc>
                  <a:txBody>
                    <a:bodyPr/>
                    <a:lstStyle/>
                    <a:p>
                      <a:pPr algn="ctr"/>
                      <a:r>
                        <a:rPr lang="hr-HR" sz="1100" dirty="0" smtClean="0"/>
                        <a:t>92</a:t>
                      </a:r>
                      <a:endParaRPr lang="hr-HR" sz="1100" dirty="0"/>
                    </a:p>
                  </a:txBody>
                  <a:tcPr/>
                </a:tc>
                <a:extLst>
                  <a:ext uri="{0D108BD9-81ED-4DB2-BD59-A6C34878D82A}">
                    <a16:rowId xmlns:a16="http://schemas.microsoft.com/office/drawing/2014/main" val="1405646585"/>
                  </a:ext>
                </a:extLst>
              </a:tr>
              <a:tr h="435942">
                <a:tc>
                  <a:txBody>
                    <a:bodyPr/>
                    <a:lstStyle/>
                    <a:p>
                      <a:r>
                        <a:rPr lang="hr-HR" sz="1200" dirty="0" smtClean="0"/>
                        <a:t>3</a:t>
                      </a:r>
                      <a:endParaRPr lang="hr-HR" sz="1200" dirty="0"/>
                    </a:p>
                  </a:txBody>
                  <a:tcPr/>
                </a:tc>
                <a:tc>
                  <a:txBody>
                    <a:bodyPr/>
                    <a:lstStyle/>
                    <a:p>
                      <a:endParaRPr lang="hr-HR" sz="900" dirty="0"/>
                    </a:p>
                  </a:txBody>
                  <a:tcPr/>
                </a:tc>
                <a:tc>
                  <a:txBody>
                    <a:bodyPr/>
                    <a:lstStyle/>
                    <a:p>
                      <a:r>
                        <a:rPr lang="hr-HR" sz="1200" dirty="0" smtClean="0"/>
                        <a:t>Prihodi od sustava turističkih zajednica</a:t>
                      </a:r>
                      <a:endParaRPr lang="hr-HR" sz="1200" dirty="0"/>
                    </a:p>
                  </a:txBody>
                  <a:tcPr/>
                </a:tc>
                <a:tc>
                  <a:txBody>
                    <a:bodyPr/>
                    <a:lstStyle/>
                    <a:p>
                      <a:pPr algn="ctr"/>
                      <a:r>
                        <a:rPr lang="hr-HR" sz="1100" dirty="0" smtClean="0"/>
                        <a:t>0</a:t>
                      </a:r>
                      <a:endParaRPr lang="hr-HR" sz="1100" dirty="0"/>
                    </a:p>
                  </a:txBody>
                  <a:tcPr/>
                </a:tc>
                <a:tc>
                  <a:txBody>
                    <a:bodyPr/>
                    <a:lstStyle/>
                    <a:p>
                      <a:pPr algn="ctr"/>
                      <a:r>
                        <a:rPr lang="hr-HR" sz="1100" dirty="0" smtClean="0"/>
                        <a:t>1.500</a:t>
                      </a:r>
                      <a:endParaRPr lang="hr-HR" sz="1100" dirty="0"/>
                    </a:p>
                  </a:txBody>
                  <a:tcPr/>
                </a:tc>
                <a:tc>
                  <a:txBody>
                    <a:bodyPr/>
                    <a:lstStyle/>
                    <a:p>
                      <a:pPr algn="ctr"/>
                      <a:r>
                        <a:rPr lang="hr-HR" sz="1100" dirty="0" smtClean="0"/>
                        <a:t>1.155</a:t>
                      </a:r>
                      <a:endParaRPr lang="hr-HR" sz="1100" dirty="0"/>
                    </a:p>
                  </a:txBody>
                  <a:tcPr/>
                </a:tc>
                <a:tc>
                  <a:txBody>
                    <a:bodyPr/>
                    <a:lstStyle/>
                    <a:p>
                      <a:pPr algn="ctr"/>
                      <a:r>
                        <a:rPr lang="hr-HR" sz="1100" dirty="0" smtClean="0"/>
                        <a:t>1</a:t>
                      </a:r>
                      <a:endParaRPr lang="hr-HR" sz="1100" dirty="0"/>
                    </a:p>
                  </a:txBody>
                  <a:tcPr/>
                </a:tc>
                <a:tc>
                  <a:txBody>
                    <a:bodyPr/>
                    <a:lstStyle/>
                    <a:p>
                      <a:pPr algn="ctr"/>
                      <a:r>
                        <a:rPr lang="hr-HR" sz="1100" dirty="0" smtClean="0"/>
                        <a:t>77</a:t>
                      </a:r>
                      <a:endParaRPr lang="hr-HR" sz="1100" dirty="0"/>
                    </a:p>
                  </a:txBody>
                  <a:tcPr/>
                </a:tc>
                <a:extLst>
                  <a:ext uri="{0D108BD9-81ED-4DB2-BD59-A6C34878D82A}">
                    <a16:rowId xmlns:a16="http://schemas.microsoft.com/office/drawing/2014/main" val="4246230336"/>
                  </a:ext>
                </a:extLst>
              </a:tr>
              <a:tr h="435942">
                <a:tc>
                  <a:txBody>
                    <a:bodyPr/>
                    <a:lstStyle/>
                    <a:p>
                      <a:r>
                        <a:rPr lang="hr-HR" sz="1200" dirty="0" smtClean="0"/>
                        <a:t>4</a:t>
                      </a:r>
                      <a:endParaRPr lang="hr-HR" sz="1200" dirty="0"/>
                    </a:p>
                  </a:txBody>
                  <a:tcPr/>
                </a:tc>
                <a:tc>
                  <a:txBody>
                    <a:bodyPr/>
                    <a:lstStyle/>
                    <a:p>
                      <a:endParaRPr lang="hr-HR" sz="900" dirty="0"/>
                    </a:p>
                  </a:txBody>
                  <a:tcPr/>
                </a:tc>
                <a:tc>
                  <a:txBody>
                    <a:bodyPr/>
                    <a:lstStyle/>
                    <a:p>
                      <a:r>
                        <a:rPr lang="hr-HR" sz="1200" dirty="0" smtClean="0"/>
                        <a:t>Prihodi</a:t>
                      </a:r>
                      <a:r>
                        <a:rPr lang="hr-HR" sz="1200" baseline="0" dirty="0" smtClean="0"/>
                        <a:t> iz EU fondova</a:t>
                      </a:r>
                      <a:endParaRPr lang="hr-HR" sz="12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814133488"/>
                  </a:ext>
                </a:extLst>
              </a:tr>
              <a:tr h="435942">
                <a:tc>
                  <a:txBody>
                    <a:bodyPr/>
                    <a:lstStyle/>
                    <a:p>
                      <a:r>
                        <a:rPr lang="hr-HR" sz="1200" dirty="0" smtClean="0"/>
                        <a:t>5</a:t>
                      </a:r>
                      <a:endParaRPr lang="hr-HR" sz="1200" dirty="0"/>
                    </a:p>
                  </a:txBody>
                  <a:tcPr/>
                </a:tc>
                <a:tc>
                  <a:txBody>
                    <a:bodyPr/>
                    <a:lstStyle/>
                    <a:p>
                      <a:endParaRPr lang="hr-HR" sz="900" dirty="0"/>
                    </a:p>
                  </a:txBody>
                  <a:tcPr/>
                </a:tc>
                <a:tc>
                  <a:txBody>
                    <a:bodyPr/>
                    <a:lstStyle/>
                    <a:p>
                      <a:r>
                        <a:rPr lang="hr-HR" sz="1200" dirty="0" smtClean="0"/>
                        <a:t>Prihodi od gospodarske djelatnosti</a:t>
                      </a:r>
                      <a:endParaRPr lang="hr-HR" sz="12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smtClean="0"/>
                        <a:t>0</a:t>
                      </a:r>
                      <a:endParaRPr lang="hr-HR" sz="110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626350362"/>
                  </a:ext>
                </a:extLst>
              </a:tr>
              <a:tr h="435942">
                <a:tc>
                  <a:txBody>
                    <a:bodyPr/>
                    <a:lstStyle/>
                    <a:p>
                      <a:r>
                        <a:rPr lang="hr-HR" sz="1200" dirty="0" smtClean="0"/>
                        <a:t>6</a:t>
                      </a:r>
                      <a:endParaRPr lang="hr-HR" sz="1200" dirty="0"/>
                    </a:p>
                  </a:txBody>
                  <a:tcPr/>
                </a:tc>
                <a:tc>
                  <a:txBody>
                    <a:bodyPr/>
                    <a:lstStyle/>
                    <a:p>
                      <a:endParaRPr lang="hr-HR" sz="900" dirty="0"/>
                    </a:p>
                  </a:txBody>
                  <a:tcPr/>
                </a:tc>
                <a:tc>
                  <a:txBody>
                    <a:bodyPr/>
                    <a:lstStyle/>
                    <a:p>
                      <a:r>
                        <a:rPr lang="hr-HR" sz="1200" dirty="0" smtClean="0"/>
                        <a:t>Preneseni prihod iz prethodne godine</a:t>
                      </a:r>
                      <a:endParaRPr lang="hr-HR" sz="1200" dirty="0"/>
                    </a:p>
                  </a:txBody>
                  <a:tcPr/>
                </a:tc>
                <a:tc>
                  <a:txBody>
                    <a:bodyPr/>
                    <a:lstStyle/>
                    <a:p>
                      <a:pPr algn="ctr"/>
                      <a:r>
                        <a:rPr lang="hr-HR" sz="1100" dirty="0" smtClean="0"/>
                        <a:t>6.000</a:t>
                      </a:r>
                      <a:endParaRPr lang="hr-HR" sz="1100" dirty="0"/>
                    </a:p>
                  </a:txBody>
                  <a:tcPr/>
                </a:tc>
                <a:tc>
                  <a:txBody>
                    <a:bodyPr/>
                    <a:lstStyle/>
                    <a:p>
                      <a:pPr algn="ctr"/>
                      <a:r>
                        <a:rPr lang="hr-HR" sz="1100" dirty="0" smtClean="0"/>
                        <a:t>4.471</a:t>
                      </a:r>
                      <a:endParaRPr lang="hr-HR" sz="1100" dirty="0"/>
                    </a:p>
                  </a:txBody>
                  <a:tcPr/>
                </a:tc>
                <a:tc>
                  <a:txBody>
                    <a:bodyPr/>
                    <a:lstStyle/>
                    <a:p>
                      <a:pPr algn="ctr"/>
                      <a:r>
                        <a:rPr lang="hr-HR" sz="1100" dirty="0" smtClean="0"/>
                        <a:t>4.471,82</a:t>
                      </a:r>
                      <a:endParaRPr lang="hr-HR" sz="1100" dirty="0"/>
                    </a:p>
                  </a:txBody>
                  <a:tcPr/>
                </a:tc>
                <a:tc>
                  <a:txBody>
                    <a:bodyPr/>
                    <a:lstStyle/>
                    <a:p>
                      <a:pPr algn="ctr"/>
                      <a:r>
                        <a:rPr lang="hr-HR" sz="1100" dirty="0" smtClean="0"/>
                        <a:t>3</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927350515"/>
                  </a:ext>
                </a:extLst>
              </a:tr>
              <a:tr h="435942">
                <a:tc>
                  <a:txBody>
                    <a:bodyPr/>
                    <a:lstStyle/>
                    <a:p>
                      <a:r>
                        <a:rPr lang="hr-HR" sz="1200" dirty="0" smtClean="0"/>
                        <a:t>7</a:t>
                      </a:r>
                      <a:endParaRPr lang="hr-HR" sz="1200" dirty="0"/>
                    </a:p>
                  </a:txBody>
                  <a:tcPr/>
                </a:tc>
                <a:tc>
                  <a:txBody>
                    <a:bodyPr/>
                    <a:lstStyle/>
                    <a:p>
                      <a:endParaRPr lang="hr-HR" sz="900" dirty="0"/>
                    </a:p>
                  </a:txBody>
                  <a:tcPr/>
                </a:tc>
                <a:tc>
                  <a:txBody>
                    <a:bodyPr/>
                    <a:lstStyle/>
                    <a:p>
                      <a:r>
                        <a:rPr lang="hr-HR" sz="1200" dirty="0" smtClean="0"/>
                        <a:t>Ostali prihodi (donacije, kamata</a:t>
                      </a:r>
                      <a:r>
                        <a:rPr lang="hr-HR" sz="1200" baseline="0" dirty="0" smtClean="0"/>
                        <a:t> na sredstva</a:t>
                      </a:r>
                      <a:r>
                        <a:rPr lang="hr-HR" sz="1200" dirty="0" smtClean="0"/>
                        <a:t>)</a:t>
                      </a:r>
                      <a:endParaRPr lang="hr-HR" sz="1200" dirty="0"/>
                    </a:p>
                  </a:txBody>
                  <a:tcPr/>
                </a:tc>
                <a:tc>
                  <a:txBody>
                    <a:bodyPr/>
                    <a:lstStyle/>
                    <a:p>
                      <a:pPr algn="ctr"/>
                      <a:r>
                        <a:rPr lang="hr-HR" sz="1100" dirty="0" smtClean="0"/>
                        <a:t>1.500</a:t>
                      </a:r>
                      <a:endParaRPr lang="hr-HR" sz="1100" dirty="0"/>
                    </a:p>
                  </a:txBody>
                  <a:tcPr/>
                </a:tc>
                <a:tc>
                  <a:txBody>
                    <a:bodyPr/>
                    <a:lstStyle/>
                    <a:p>
                      <a:pPr algn="ctr"/>
                      <a:r>
                        <a:rPr lang="hr-HR" sz="1100" dirty="0" smtClean="0"/>
                        <a:t>1.020</a:t>
                      </a:r>
                      <a:endParaRPr lang="hr-HR" sz="1100" dirty="0"/>
                    </a:p>
                  </a:txBody>
                  <a:tcPr/>
                </a:tc>
                <a:tc>
                  <a:txBody>
                    <a:bodyPr/>
                    <a:lstStyle/>
                    <a:p>
                      <a:pPr algn="ctr"/>
                      <a:r>
                        <a:rPr lang="hr-HR" sz="1100" dirty="0" smtClean="0"/>
                        <a:t>1.250,14</a:t>
                      </a:r>
                      <a:endParaRPr lang="hr-HR" sz="1100" dirty="0"/>
                    </a:p>
                  </a:txBody>
                  <a:tcPr/>
                </a:tc>
                <a:tc>
                  <a:txBody>
                    <a:bodyPr/>
                    <a:lstStyle/>
                    <a:p>
                      <a:pPr algn="ctr"/>
                      <a:r>
                        <a:rPr lang="hr-HR" sz="1100" dirty="0" smtClean="0"/>
                        <a:t>1</a:t>
                      </a:r>
                      <a:endParaRPr lang="hr-HR" sz="1100" dirty="0"/>
                    </a:p>
                  </a:txBody>
                  <a:tcPr/>
                </a:tc>
                <a:tc>
                  <a:txBody>
                    <a:bodyPr/>
                    <a:lstStyle/>
                    <a:p>
                      <a:pPr algn="ctr"/>
                      <a:r>
                        <a:rPr lang="hr-HR" sz="1100" dirty="0" smtClean="0"/>
                        <a:t>122</a:t>
                      </a:r>
                      <a:endParaRPr lang="hr-HR" sz="1100" dirty="0"/>
                    </a:p>
                  </a:txBody>
                  <a:tcPr/>
                </a:tc>
                <a:extLst>
                  <a:ext uri="{0D108BD9-81ED-4DB2-BD59-A6C34878D82A}">
                    <a16:rowId xmlns:a16="http://schemas.microsoft.com/office/drawing/2014/main" val="1470150879"/>
                  </a:ext>
                </a:extLst>
              </a:tr>
              <a:tr h="435942">
                <a:tc>
                  <a:txBody>
                    <a:bodyPr/>
                    <a:lstStyle/>
                    <a:p>
                      <a:endParaRPr lang="hr-HR" sz="1200"/>
                    </a:p>
                  </a:txBody>
                  <a:tcPr/>
                </a:tc>
                <a:tc>
                  <a:txBody>
                    <a:bodyPr/>
                    <a:lstStyle/>
                    <a:p>
                      <a:endParaRPr lang="hr-HR" sz="900" dirty="0"/>
                    </a:p>
                  </a:txBody>
                  <a:tcPr/>
                </a:tc>
                <a:tc>
                  <a:txBody>
                    <a:bodyPr/>
                    <a:lstStyle/>
                    <a:p>
                      <a:r>
                        <a:rPr lang="hr-HR" sz="1200" dirty="0" smtClean="0"/>
                        <a:t>SVEUKUPNO</a:t>
                      </a:r>
                      <a:endParaRPr lang="hr-HR" sz="1200" dirty="0"/>
                    </a:p>
                  </a:txBody>
                  <a:tcPr/>
                </a:tc>
                <a:tc>
                  <a:txBody>
                    <a:bodyPr/>
                    <a:lstStyle/>
                    <a:p>
                      <a:pPr algn="ctr"/>
                      <a:r>
                        <a:rPr lang="hr-HR" sz="1100" dirty="0" smtClean="0"/>
                        <a:t>110.000</a:t>
                      </a:r>
                      <a:endParaRPr lang="hr-HR" sz="1100" dirty="0"/>
                    </a:p>
                  </a:txBody>
                  <a:tcPr/>
                </a:tc>
                <a:tc>
                  <a:txBody>
                    <a:bodyPr/>
                    <a:lstStyle/>
                    <a:p>
                      <a:pPr algn="ctr"/>
                      <a:r>
                        <a:rPr lang="hr-HR" sz="1100" dirty="0" smtClean="0"/>
                        <a:t>160.000</a:t>
                      </a:r>
                      <a:endParaRPr lang="hr-HR" sz="1100" dirty="0"/>
                    </a:p>
                  </a:txBody>
                  <a:tcPr/>
                </a:tc>
                <a:tc>
                  <a:txBody>
                    <a:bodyPr/>
                    <a:lstStyle/>
                    <a:p>
                      <a:pPr algn="ctr"/>
                      <a:r>
                        <a:rPr lang="hr-HR" sz="1100" dirty="0" smtClean="0"/>
                        <a:t>164.720,70</a:t>
                      </a:r>
                      <a:endParaRPr lang="hr-HR" sz="1100" dirty="0"/>
                    </a:p>
                  </a:txBody>
                  <a:tcPr/>
                </a:tc>
                <a:tc>
                  <a:txBody>
                    <a:bodyPr/>
                    <a:lstStyle/>
                    <a:p>
                      <a:pPr algn="ctr"/>
                      <a:r>
                        <a:rPr lang="hr-HR" sz="1100" dirty="0" smtClean="0"/>
                        <a:t>100</a:t>
                      </a:r>
                      <a:endParaRPr lang="hr-HR" sz="1100" dirty="0"/>
                    </a:p>
                  </a:txBody>
                  <a:tcPr/>
                </a:tc>
                <a:tc>
                  <a:txBody>
                    <a:bodyPr/>
                    <a:lstStyle/>
                    <a:p>
                      <a:pPr algn="ctr"/>
                      <a:r>
                        <a:rPr lang="hr-HR" sz="1100" dirty="0" smtClean="0"/>
                        <a:t>103</a:t>
                      </a:r>
                      <a:endParaRPr lang="hr-HR" sz="1100" dirty="0"/>
                    </a:p>
                  </a:txBody>
                  <a:tcPr/>
                </a:tc>
                <a:extLst>
                  <a:ext uri="{0D108BD9-81ED-4DB2-BD59-A6C34878D82A}">
                    <a16:rowId xmlns:a16="http://schemas.microsoft.com/office/drawing/2014/main" val="3209676012"/>
                  </a:ext>
                </a:extLst>
              </a:tr>
            </a:tbl>
          </a:graphicData>
        </a:graphic>
      </p:graphicFrame>
    </p:spTree>
    <p:extLst>
      <p:ext uri="{BB962C8B-B14F-4D97-AF65-F5344CB8AC3E}">
        <p14:creationId xmlns:p14="http://schemas.microsoft.com/office/powerpoint/2010/main" val="525171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2458924"/>
              </p:ext>
            </p:extLst>
          </p:nvPr>
        </p:nvGraphicFramePr>
        <p:xfrm>
          <a:off x="1511300" y="693738"/>
          <a:ext cx="9961560" cy="5237480"/>
        </p:xfrm>
        <a:graphic>
          <a:graphicData uri="http://schemas.openxmlformats.org/drawingml/2006/table">
            <a:tbl>
              <a:tblPr firstRow="1" bandRow="1">
                <a:tableStyleId>{5C22544A-7EE6-4342-B048-85BDC9FD1C3A}</a:tableStyleId>
              </a:tblPr>
              <a:tblGrid>
                <a:gridCol w="468575">
                  <a:extLst>
                    <a:ext uri="{9D8B030D-6E8A-4147-A177-3AD203B41FA5}">
                      <a16:colId xmlns:a16="http://schemas.microsoft.com/office/drawing/2014/main" val="726043751"/>
                    </a:ext>
                  </a:extLst>
                </a:gridCol>
                <a:gridCol w="469127">
                  <a:extLst>
                    <a:ext uri="{9D8B030D-6E8A-4147-A177-3AD203B41FA5}">
                      <a16:colId xmlns:a16="http://schemas.microsoft.com/office/drawing/2014/main" val="1408756215"/>
                    </a:ext>
                  </a:extLst>
                </a:gridCol>
                <a:gridCol w="3689405">
                  <a:extLst>
                    <a:ext uri="{9D8B030D-6E8A-4147-A177-3AD203B41FA5}">
                      <a16:colId xmlns:a16="http://schemas.microsoft.com/office/drawing/2014/main" val="1587153771"/>
                    </a:ext>
                  </a:extLst>
                </a:gridCol>
                <a:gridCol w="1423283">
                  <a:extLst>
                    <a:ext uri="{9D8B030D-6E8A-4147-A177-3AD203B41FA5}">
                      <a16:colId xmlns:a16="http://schemas.microsoft.com/office/drawing/2014/main" val="4182162393"/>
                    </a:ext>
                  </a:extLst>
                </a:gridCol>
                <a:gridCol w="1304014">
                  <a:extLst>
                    <a:ext uri="{9D8B030D-6E8A-4147-A177-3AD203B41FA5}">
                      <a16:colId xmlns:a16="http://schemas.microsoft.com/office/drawing/2014/main" val="200993174"/>
                    </a:ext>
                  </a:extLst>
                </a:gridCol>
                <a:gridCol w="1240404">
                  <a:extLst>
                    <a:ext uri="{9D8B030D-6E8A-4147-A177-3AD203B41FA5}">
                      <a16:colId xmlns:a16="http://schemas.microsoft.com/office/drawing/2014/main" val="4239772660"/>
                    </a:ext>
                  </a:extLst>
                </a:gridCol>
                <a:gridCol w="644055">
                  <a:extLst>
                    <a:ext uri="{9D8B030D-6E8A-4147-A177-3AD203B41FA5}">
                      <a16:colId xmlns:a16="http://schemas.microsoft.com/office/drawing/2014/main" val="1584389465"/>
                    </a:ext>
                  </a:extLst>
                </a:gridCol>
                <a:gridCol w="722697">
                  <a:extLst>
                    <a:ext uri="{9D8B030D-6E8A-4147-A177-3AD203B41FA5}">
                      <a16:colId xmlns:a16="http://schemas.microsoft.com/office/drawing/2014/main" val="2356063515"/>
                    </a:ext>
                  </a:extLst>
                </a:gridCol>
              </a:tblGrid>
              <a:tr h="370840">
                <a:tc>
                  <a:txBody>
                    <a:bodyPr/>
                    <a:lstStyle/>
                    <a:p>
                      <a:pPr algn="ctr"/>
                      <a:endParaRPr lang="hr-HR" dirty="0"/>
                    </a:p>
                  </a:txBody>
                  <a:tcPr>
                    <a:solidFill>
                      <a:srgbClr val="ED6C49"/>
                    </a:solidFill>
                  </a:tcPr>
                </a:tc>
                <a:tc>
                  <a:txBody>
                    <a:bodyPr/>
                    <a:lstStyle/>
                    <a:p>
                      <a:pPr algn="ctr"/>
                      <a:endParaRPr lang="hr-HR" dirty="0"/>
                    </a:p>
                  </a:txBody>
                  <a:tcPr>
                    <a:solidFill>
                      <a:srgbClr val="ED6C49"/>
                    </a:solidFill>
                  </a:tcPr>
                </a:tc>
                <a:tc>
                  <a:txBody>
                    <a:bodyPr/>
                    <a:lstStyle/>
                    <a:p>
                      <a:pPr algn="ctr"/>
                      <a:r>
                        <a:rPr lang="hr-HR" sz="1400" dirty="0" smtClean="0"/>
                        <a:t>A K T I V N O S T I </a:t>
                      </a:r>
                      <a:endParaRPr lang="hr-HR" sz="1400" dirty="0"/>
                    </a:p>
                  </a:txBody>
                  <a:tcPr>
                    <a:solidFill>
                      <a:srgbClr val="ED6C49"/>
                    </a:solidFill>
                  </a:tcPr>
                </a:tc>
                <a:tc>
                  <a:txBody>
                    <a:bodyPr/>
                    <a:lstStyle/>
                    <a:p>
                      <a:pPr algn="ctr"/>
                      <a:r>
                        <a:rPr lang="hr-HR" sz="1100" b="0" dirty="0" smtClean="0"/>
                        <a:t>Plan 2024.</a:t>
                      </a:r>
                    </a:p>
                    <a:p>
                      <a:pPr algn="ctr"/>
                      <a:r>
                        <a:rPr lang="hr-HR" sz="1100" b="0" dirty="0" smtClean="0"/>
                        <a:t>(u eurima)</a:t>
                      </a:r>
                      <a:endParaRPr lang="hr-HR" sz="1100" b="0" dirty="0"/>
                    </a:p>
                  </a:txBody>
                  <a:tcPr>
                    <a:solidFill>
                      <a:srgbClr val="ED6C49"/>
                    </a:solidFill>
                  </a:tcPr>
                </a:tc>
                <a:tc>
                  <a:txBody>
                    <a:bodyPr/>
                    <a:lstStyle/>
                    <a:p>
                      <a:pPr algn="ctr"/>
                      <a:r>
                        <a:rPr lang="hr-HR" sz="1100" b="0" dirty="0" smtClean="0"/>
                        <a:t>Rebalans 2024.</a:t>
                      </a:r>
                    </a:p>
                    <a:p>
                      <a:pPr algn="ctr"/>
                      <a:r>
                        <a:rPr lang="hr-HR" sz="1100" b="0" dirty="0" smtClean="0"/>
                        <a:t>( u eurima)</a:t>
                      </a:r>
                      <a:endParaRPr lang="hr-HR" sz="1100" b="0" dirty="0"/>
                    </a:p>
                  </a:txBody>
                  <a:tcPr>
                    <a:solidFill>
                      <a:srgbClr val="ED6C49"/>
                    </a:solidFill>
                  </a:tcPr>
                </a:tc>
                <a:tc>
                  <a:txBody>
                    <a:bodyPr/>
                    <a:lstStyle/>
                    <a:p>
                      <a:pPr algn="ctr"/>
                      <a:r>
                        <a:rPr lang="hr-HR" sz="1050" b="0" dirty="0" smtClean="0"/>
                        <a:t>Realizacija 2024. (u eurima)</a:t>
                      </a:r>
                      <a:endParaRPr lang="hr-HR" sz="1050" b="0" dirty="0"/>
                    </a:p>
                  </a:txBody>
                  <a:tcPr>
                    <a:solidFill>
                      <a:srgbClr val="ED6C49"/>
                    </a:solidFill>
                  </a:tcPr>
                </a:tc>
                <a:tc>
                  <a:txBody>
                    <a:bodyPr/>
                    <a:lstStyle/>
                    <a:p>
                      <a:pPr algn="ctr"/>
                      <a:r>
                        <a:rPr lang="hr-HR" sz="1100" b="0" dirty="0" smtClean="0"/>
                        <a:t>%</a:t>
                      </a:r>
                    </a:p>
                    <a:p>
                      <a:pPr algn="ctr"/>
                      <a:r>
                        <a:rPr lang="hr-HR" sz="900" b="0" dirty="0" smtClean="0"/>
                        <a:t>Realizacije</a:t>
                      </a:r>
                      <a:endParaRPr lang="hr-HR" sz="900" b="0" dirty="0"/>
                    </a:p>
                  </a:txBody>
                  <a:tcPr>
                    <a:solidFill>
                      <a:srgbClr val="ED6C49"/>
                    </a:solidFill>
                  </a:tcPr>
                </a:tc>
                <a:tc>
                  <a:txBody>
                    <a:bodyPr/>
                    <a:lstStyle/>
                    <a:p>
                      <a:pPr algn="ctr"/>
                      <a:r>
                        <a:rPr lang="hr-HR" sz="1100" b="0" dirty="0" smtClean="0"/>
                        <a:t>Indeks</a:t>
                      </a:r>
                    </a:p>
                    <a:p>
                      <a:pPr algn="ctr"/>
                      <a:r>
                        <a:rPr lang="hr-HR" sz="800" b="0" dirty="0" smtClean="0"/>
                        <a:t>Realizacija /</a:t>
                      </a:r>
                    </a:p>
                    <a:p>
                      <a:pPr algn="ctr"/>
                      <a:r>
                        <a:rPr lang="hr-HR" sz="800" b="0" dirty="0" smtClean="0"/>
                        <a:t>Rebalans</a:t>
                      </a:r>
                      <a:endParaRPr lang="hr-HR" sz="800" b="0" dirty="0"/>
                    </a:p>
                  </a:txBody>
                  <a:tcPr>
                    <a:solidFill>
                      <a:srgbClr val="ED6C49"/>
                    </a:solidFill>
                  </a:tcPr>
                </a:tc>
                <a:extLst>
                  <a:ext uri="{0D108BD9-81ED-4DB2-BD59-A6C34878D82A}">
                    <a16:rowId xmlns:a16="http://schemas.microsoft.com/office/drawing/2014/main" val="3304904919"/>
                  </a:ext>
                </a:extLst>
              </a:tr>
              <a:tr h="370840">
                <a:tc>
                  <a:txBody>
                    <a:bodyPr/>
                    <a:lstStyle/>
                    <a:p>
                      <a:r>
                        <a:rPr lang="hr-HR" sz="1200" dirty="0" smtClean="0"/>
                        <a:t>1</a:t>
                      </a:r>
                      <a:endParaRPr lang="hr-HR" sz="1200" dirty="0"/>
                    </a:p>
                  </a:txBody>
                  <a:tcPr/>
                </a:tc>
                <a:tc>
                  <a:txBody>
                    <a:bodyPr/>
                    <a:lstStyle/>
                    <a:p>
                      <a:endParaRPr lang="hr-HR" sz="1200" dirty="0"/>
                    </a:p>
                  </a:txBody>
                  <a:tcPr/>
                </a:tc>
                <a:tc>
                  <a:txBody>
                    <a:bodyPr/>
                    <a:lstStyle/>
                    <a:p>
                      <a:r>
                        <a:rPr lang="hr-HR" sz="1200" dirty="0" smtClean="0"/>
                        <a:t>ISTRAŽIVANJE I STRATEŠKO PLANIRANJE</a:t>
                      </a:r>
                      <a:endParaRPr lang="hr-HR" sz="12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39,81</a:t>
                      </a:r>
                      <a:endParaRPr lang="hr-HR" sz="1100" dirty="0"/>
                    </a:p>
                  </a:txBody>
                  <a:tcPr/>
                </a:tc>
                <a:tc>
                  <a:txBody>
                    <a:bodyPr/>
                    <a:lstStyle/>
                    <a:p>
                      <a:pPr algn="ctr"/>
                      <a:r>
                        <a:rPr lang="hr-HR" sz="1100" dirty="0" smtClean="0"/>
                        <a:t>0,02</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320677947"/>
                  </a:ext>
                </a:extLst>
              </a:tr>
              <a:tr h="370840">
                <a:tc>
                  <a:txBody>
                    <a:bodyPr/>
                    <a:lstStyle/>
                    <a:p>
                      <a:endParaRPr lang="hr-HR" sz="1200"/>
                    </a:p>
                  </a:txBody>
                  <a:tcPr/>
                </a:tc>
                <a:tc>
                  <a:txBody>
                    <a:bodyPr/>
                    <a:lstStyle/>
                    <a:p>
                      <a:r>
                        <a:rPr lang="hr-HR" sz="1200" dirty="0" smtClean="0"/>
                        <a:t>1.1</a:t>
                      </a:r>
                      <a:endParaRPr lang="hr-HR" sz="1200" dirty="0"/>
                    </a:p>
                  </a:txBody>
                  <a:tcPr/>
                </a:tc>
                <a:tc>
                  <a:txBody>
                    <a:bodyPr/>
                    <a:lstStyle/>
                    <a:p>
                      <a:r>
                        <a:rPr lang="hr-HR" sz="1050" dirty="0" smtClean="0"/>
                        <a:t>Izrada strateških/operativnih /komunikacijskih/akcijskih dokumenata</a:t>
                      </a:r>
                      <a:endParaRPr lang="hr-HR" sz="12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268747415"/>
                  </a:ext>
                </a:extLst>
              </a:tr>
              <a:tr h="370840">
                <a:tc>
                  <a:txBody>
                    <a:bodyPr/>
                    <a:lstStyle/>
                    <a:p>
                      <a:endParaRPr lang="hr-HR" sz="1200"/>
                    </a:p>
                  </a:txBody>
                  <a:tcPr/>
                </a:tc>
                <a:tc>
                  <a:txBody>
                    <a:bodyPr/>
                    <a:lstStyle/>
                    <a:p>
                      <a:endParaRPr lang="hr-HR" sz="1200" dirty="0"/>
                    </a:p>
                  </a:txBody>
                  <a:tcPr/>
                </a:tc>
                <a:tc>
                  <a:txBody>
                    <a:bodyPr/>
                    <a:lstStyle/>
                    <a:p>
                      <a:r>
                        <a:rPr lang="hr-HR" sz="1050" dirty="0" smtClean="0"/>
                        <a:t>1.1.1    Sudjelovanje u izradi strateških i razvojnih planova turizma na području destinacije</a:t>
                      </a:r>
                      <a:endParaRPr lang="hr-HR" sz="105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579955807"/>
                  </a:ext>
                </a:extLst>
              </a:tr>
              <a:tr h="370840">
                <a:tc>
                  <a:txBody>
                    <a:bodyPr/>
                    <a:lstStyle/>
                    <a:p>
                      <a:endParaRPr lang="hr-HR" sz="1200"/>
                    </a:p>
                  </a:txBody>
                  <a:tcPr/>
                </a:tc>
                <a:tc>
                  <a:txBody>
                    <a:bodyPr/>
                    <a:lstStyle/>
                    <a:p>
                      <a:r>
                        <a:rPr lang="hr-HR" sz="1200" dirty="0" smtClean="0"/>
                        <a:t>1.2</a:t>
                      </a:r>
                      <a:endParaRPr lang="hr-HR" sz="1200" dirty="0"/>
                    </a:p>
                  </a:txBody>
                  <a:tcPr/>
                </a:tc>
                <a:tc>
                  <a:txBody>
                    <a:bodyPr/>
                    <a:lstStyle/>
                    <a:p>
                      <a:r>
                        <a:rPr lang="hr-HR" sz="1050" dirty="0" smtClean="0"/>
                        <a:t>Istraživanje i analiza tržišta</a:t>
                      </a:r>
                      <a:endParaRPr lang="hr-HR" sz="105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39,81</a:t>
                      </a:r>
                      <a:endParaRPr lang="hr-HR" sz="1100" dirty="0"/>
                    </a:p>
                  </a:txBody>
                  <a:tcPr/>
                </a:tc>
                <a:tc>
                  <a:txBody>
                    <a:bodyPr/>
                    <a:lstStyle/>
                    <a:p>
                      <a:pPr algn="ctr"/>
                      <a:r>
                        <a:rPr lang="hr-HR" sz="1100" dirty="0" smtClean="0"/>
                        <a:t>0,02</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796530285"/>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ANKETA</a:t>
                      </a:r>
                      <a:endParaRPr lang="hr-HR" sz="1100" b="1"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39,81</a:t>
                      </a:r>
                      <a:endParaRPr lang="hr-HR" sz="1100" dirty="0"/>
                    </a:p>
                  </a:txBody>
                  <a:tcPr/>
                </a:tc>
                <a:tc>
                  <a:txBody>
                    <a:bodyPr/>
                    <a:lstStyle/>
                    <a:p>
                      <a:pPr algn="ctr"/>
                      <a:r>
                        <a:rPr lang="hr-HR" sz="1100" dirty="0" smtClean="0"/>
                        <a:t>0,02</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895584160"/>
                  </a:ext>
                </a:extLst>
              </a:tr>
              <a:tr h="370840">
                <a:tc>
                  <a:txBody>
                    <a:bodyPr/>
                    <a:lstStyle/>
                    <a:p>
                      <a:endParaRPr lang="hr-HR" sz="1200"/>
                    </a:p>
                  </a:txBody>
                  <a:tcPr/>
                </a:tc>
                <a:tc>
                  <a:txBody>
                    <a:bodyPr/>
                    <a:lstStyle/>
                    <a:p>
                      <a:r>
                        <a:rPr lang="hr-HR" sz="1200" dirty="0" smtClean="0"/>
                        <a:t>1.3</a:t>
                      </a:r>
                      <a:endParaRPr lang="hr-HR" sz="1200" dirty="0"/>
                    </a:p>
                  </a:txBody>
                  <a:tcPr/>
                </a:tc>
                <a:tc>
                  <a:txBody>
                    <a:bodyPr/>
                    <a:lstStyle/>
                    <a:p>
                      <a:r>
                        <a:rPr lang="hr-HR" sz="1050" dirty="0" smtClean="0"/>
                        <a:t>Mjerenje učinkovitosti promotivnih aktivnosti</a:t>
                      </a:r>
                      <a:endParaRPr lang="hr-HR" sz="105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4003106372"/>
                  </a:ext>
                </a:extLst>
              </a:tr>
              <a:tr h="370840">
                <a:tc>
                  <a:txBody>
                    <a:bodyPr/>
                    <a:lstStyle/>
                    <a:p>
                      <a:r>
                        <a:rPr lang="hr-HR" sz="1200" dirty="0" smtClean="0"/>
                        <a:t>2</a:t>
                      </a:r>
                      <a:endParaRPr lang="hr-HR" sz="1200" dirty="0"/>
                    </a:p>
                  </a:txBody>
                  <a:tcPr/>
                </a:tc>
                <a:tc>
                  <a:txBody>
                    <a:bodyPr/>
                    <a:lstStyle/>
                    <a:p>
                      <a:endParaRPr lang="hr-HR" sz="1200" dirty="0"/>
                    </a:p>
                  </a:txBody>
                  <a:tcPr/>
                </a:tc>
                <a:tc>
                  <a:txBody>
                    <a:bodyPr/>
                    <a:lstStyle/>
                    <a:p>
                      <a:r>
                        <a:rPr lang="hr-HR" sz="1200" dirty="0" smtClean="0"/>
                        <a:t>RAZVOJ TURISTIČKOG PROIZVODA</a:t>
                      </a:r>
                      <a:endParaRPr lang="hr-HR" sz="1200" dirty="0"/>
                    </a:p>
                  </a:txBody>
                  <a:tcPr/>
                </a:tc>
                <a:tc>
                  <a:txBody>
                    <a:bodyPr/>
                    <a:lstStyle/>
                    <a:p>
                      <a:pPr algn="ctr"/>
                      <a:r>
                        <a:rPr lang="hr-HR" sz="1100" dirty="0" smtClean="0"/>
                        <a:t>62.475</a:t>
                      </a:r>
                      <a:endParaRPr lang="hr-HR" sz="1100" dirty="0"/>
                    </a:p>
                  </a:txBody>
                  <a:tcPr/>
                </a:tc>
                <a:tc>
                  <a:txBody>
                    <a:bodyPr/>
                    <a:lstStyle/>
                    <a:p>
                      <a:pPr algn="ctr"/>
                      <a:r>
                        <a:rPr lang="hr-HR" sz="1100" dirty="0" smtClean="0"/>
                        <a:t>87.629</a:t>
                      </a:r>
                      <a:endParaRPr lang="hr-HR" sz="1100" dirty="0"/>
                    </a:p>
                  </a:txBody>
                  <a:tcPr/>
                </a:tc>
                <a:tc>
                  <a:txBody>
                    <a:bodyPr/>
                    <a:lstStyle/>
                    <a:p>
                      <a:pPr algn="ctr"/>
                      <a:r>
                        <a:rPr lang="hr-HR" sz="1100" dirty="0" smtClean="0"/>
                        <a:t>91.770,11</a:t>
                      </a:r>
                      <a:endParaRPr lang="hr-HR" sz="1100" dirty="0"/>
                    </a:p>
                  </a:txBody>
                  <a:tcPr/>
                </a:tc>
                <a:tc>
                  <a:txBody>
                    <a:bodyPr/>
                    <a:lstStyle/>
                    <a:p>
                      <a:pPr algn="ctr"/>
                      <a:r>
                        <a:rPr lang="hr-HR" sz="1100" dirty="0" smtClean="0"/>
                        <a:t>56</a:t>
                      </a:r>
                      <a:endParaRPr lang="hr-HR" sz="1100" dirty="0"/>
                    </a:p>
                  </a:txBody>
                  <a:tcPr/>
                </a:tc>
                <a:tc>
                  <a:txBody>
                    <a:bodyPr/>
                    <a:lstStyle/>
                    <a:p>
                      <a:pPr algn="ctr"/>
                      <a:r>
                        <a:rPr lang="hr-HR" sz="1100" dirty="0" smtClean="0"/>
                        <a:t>105</a:t>
                      </a:r>
                      <a:endParaRPr lang="hr-HR" sz="1100" dirty="0"/>
                    </a:p>
                  </a:txBody>
                  <a:tcPr/>
                </a:tc>
                <a:extLst>
                  <a:ext uri="{0D108BD9-81ED-4DB2-BD59-A6C34878D82A}">
                    <a16:rowId xmlns:a16="http://schemas.microsoft.com/office/drawing/2014/main" val="1674017939"/>
                  </a:ext>
                </a:extLst>
              </a:tr>
              <a:tr h="370840">
                <a:tc>
                  <a:txBody>
                    <a:bodyPr/>
                    <a:lstStyle/>
                    <a:p>
                      <a:endParaRPr lang="hr-HR" sz="1200"/>
                    </a:p>
                  </a:txBody>
                  <a:tcPr/>
                </a:tc>
                <a:tc>
                  <a:txBody>
                    <a:bodyPr/>
                    <a:lstStyle/>
                    <a:p>
                      <a:r>
                        <a:rPr lang="hr-HR" sz="1200" dirty="0" smtClean="0"/>
                        <a:t>2.1</a:t>
                      </a:r>
                      <a:endParaRPr lang="hr-HR" sz="1200" dirty="0"/>
                    </a:p>
                  </a:txBody>
                  <a:tcPr/>
                </a:tc>
                <a:tc>
                  <a:txBody>
                    <a:bodyPr/>
                    <a:lstStyle/>
                    <a:p>
                      <a:r>
                        <a:rPr lang="hr-HR" sz="1050" dirty="0" smtClean="0"/>
                        <a:t>Identifikacija i vrednovanje resursa te strukturiranje turističkih proizvoda</a:t>
                      </a:r>
                      <a:endParaRPr lang="hr-HR" sz="1050" dirty="0"/>
                    </a:p>
                  </a:txBody>
                  <a:tcPr/>
                </a:tc>
                <a:tc>
                  <a:txBody>
                    <a:bodyPr/>
                    <a:lstStyle/>
                    <a:p>
                      <a:pPr algn="ctr"/>
                      <a:r>
                        <a:rPr lang="hr-HR" sz="1100" dirty="0" smtClean="0"/>
                        <a:t>4.000</a:t>
                      </a:r>
                      <a:endParaRPr lang="hr-HR" sz="1100" dirty="0"/>
                    </a:p>
                  </a:txBody>
                  <a:tcPr/>
                </a:tc>
                <a:tc>
                  <a:txBody>
                    <a:bodyPr/>
                    <a:lstStyle/>
                    <a:p>
                      <a:pPr algn="ctr"/>
                      <a:r>
                        <a:rPr lang="hr-HR" sz="1100" dirty="0" smtClean="0"/>
                        <a:t>2.604</a:t>
                      </a:r>
                      <a:endParaRPr lang="hr-HR" sz="1100" dirty="0"/>
                    </a:p>
                  </a:txBody>
                  <a:tcPr/>
                </a:tc>
                <a:tc>
                  <a:txBody>
                    <a:bodyPr/>
                    <a:lstStyle/>
                    <a:p>
                      <a:pPr algn="ctr"/>
                      <a:r>
                        <a:rPr lang="hr-HR" sz="1100" dirty="0" smtClean="0"/>
                        <a:t>3.730,26</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143</a:t>
                      </a:r>
                      <a:endParaRPr lang="hr-HR" sz="1100" dirty="0"/>
                    </a:p>
                  </a:txBody>
                  <a:tcPr/>
                </a:tc>
                <a:extLst>
                  <a:ext uri="{0D108BD9-81ED-4DB2-BD59-A6C34878D82A}">
                    <a16:rowId xmlns:a16="http://schemas.microsoft.com/office/drawing/2014/main" val="625897361"/>
                  </a:ext>
                </a:extLst>
              </a:tr>
              <a:tr h="370840">
                <a:tc>
                  <a:txBody>
                    <a:bodyPr/>
                    <a:lstStyle/>
                    <a:p>
                      <a:endParaRPr lang="hr-HR" sz="1200"/>
                    </a:p>
                  </a:txBody>
                  <a:tcPr/>
                </a:tc>
                <a:tc>
                  <a:txBody>
                    <a:bodyPr/>
                    <a:lstStyle/>
                    <a:p>
                      <a:endParaRPr lang="hr-HR" sz="1200" dirty="0"/>
                    </a:p>
                  </a:txBody>
                  <a:tcPr/>
                </a:tc>
                <a:tc>
                  <a:txBody>
                    <a:bodyPr/>
                    <a:lstStyle/>
                    <a:p>
                      <a:r>
                        <a:rPr lang="hr-HR" sz="1050" dirty="0" smtClean="0"/>
                        <a:t>2.1.1.  Razvoj ostalih elemenata turističke ponude s fokusom na cjelogodišnju ponudu destinacije</a:t>
                      </a:r>
                      <a:endParaRPr lang="hr-HR" sz="1050" dirty="0"/>
                    </a:p>
                  </a:txBody>
                  <a:tcPr/>
                </a:tc>
                <a:tc>
                  <a:txBody>
                    <a:bodyPr/>
                    <a:lstStyle/>
                    <a:p>
                      <a:pPr algn="ctr"/>
                      <a:r>
                        <a:rPr lang="hr-HR" sz="1100" dirty="0" smtClean="0"/>
                        <a:t>4.000</a:t>
                      </a:r>
                      <a:endParaRPr lang="hr-HR" sz="1100" dirty="0"/>
                    </a:p>
                  </a:txBody>
                  <a:tcPr/>
                </a:tc>
                <a:tc>
                  <a:txBody>
                    <a:bodyPr/>
                    <a:lstStyle/>
                    <a:p>
                      <a:pPr algn="ctr"/>
                      <a:r>
                        <a:rPr lang="hr-HR" sz="1100" dirty="0" smtClean="0"/>
                        <a:t>2.604</a:t>
                      </a:r>
                      <a:endParaRPr lang="hr-HR" sz="1100" dirty="0"/>
                    </a:p>
                  </a:txBody>
                  <a:tcPr/>
                </a:tc>
                <a:tc>
                  <a:txBody>
                    <a:bodyPr/>
                    <a:lstStyle/>
                    <a:p>
                      <a:pPr algn="ctr"/>
                      <a:r>
                        <a:rPr lang="hr-HR" sz="1100" dirty="0" smtClean="0"/>
                        <a:t>3.730,26</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143</a:t>
                      </a:r>
                      <a:endParaRPr lang="hr-HR" sz="1100" dirty="0"/>
                    </a:p>
                  </a:txBody>
                  <a:tcPr/>
                </a:tc>
                <a:extLst>
                  <a:ext uri="{0D108BD9-81ED-4DB2-BD59-A6C34878D82A}">
                    <a16:rowId xmlns:a16="http://schemas.microsoft.com/office/drawing/2014/main" val="1971030095"/>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PAG OUTDOOR</a:t>
                      </a:r>
                      <a:endParaRPr lang="hr-HR" sz="1100" b="1" dirty="0"/>
                    </a:p>
                  </a:txBody>
                  <a:tcPr/>
                </a:tc>
                <a:tc>
                  <a:txBody>
                    <a:bodyPr/>
                    <a:lstStyle/>
                    <a:p>
                      <a:pPr algn="ctr"/>
                      <a:r>
                        <a:rPr lang="hr-HR" sz="1100" dirty="0" smtClean="0"/>
                        <a:t>4.000</a:t>
                      </a:r>
                      <a:endParaRPr lang="hr-HR" sz="1100" dirty="0"/>
                    </a:p>
                  </a:txBody>
                  <a:tcPr/>
                </a:tc>
                <a:tc>
                  <a:txBody>
                    <a:bodyPr/>
                    <a:lstStyle/>
                    <a:p>
                      <a:pPr algn="ctr"/>
                      <a:r>
                        <a:rPr lang="hr-HR" sz="1100" dirty="0" smtClean="0"/>
                        <a:t>2.604</a:t>
                      </a:r>
                      <a:endParaRPr lang="hr-HR" sz="1100" dirty="0"/>
                    </a:p>
                  </a:txBody>
                  <a:tcPr/>
                </a:tc>
                <a:tc>
                  <a:txBody>
                    <a:bodyPr/>
                    <a:lstStyle/>
                    <a:p>
                      <a:pPr algn="ctr"/>
                      <a:r>
                        <a:rPr lang="hr-HR" sz="1100" dirty="0" smtClean="0"/>
                        <a:t>3.730,26</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143</a:t>
                      </a:r>
                      <a:endParaRPr lang="hr-HR" sz="1100" dirty="0"/>
                    </a:p>
                  </a:txBody>
                  <a:tcPr/>
                </a:tc>
                <a:extLst>
                  <a:ext uri="{0D108BD9-81ED-4DB2-BD59-A6C34878D82A}">
                    <a16:rowId xmlns:a16="http://schemas.microsoft.com/office/drawing/2014/main" val="1986146178"/>
                  </a:ext>
                </a:extLst>
              </a:tr>
              <a:tr h="370840">
                <a:tc>
                  <a:txBody>
                    <a:bodyPr/>
                    <a:lstStyle/>
                    <a:p>
                      <a:endParaRPr lang="hr-HR" sz="1200"/>
                    </a:p>
                  </a:txBody>
                  <a:tcPr/>
                </a:tc>
                <a:tc>
                  <a:txBody>
                    <a:bodyPr/>
                    <a:lstStyle/>
                    <a:p>
                      <a:r>
                        <a:rPr lang="hr-HR" sz="1200" dirty="0" smtClean="0"/>
                        <a:t>2.2</a:t>
                      </a:r>
                      <a:endParaRPr lang="hr-HR" sz="1200" dirty="0"/>
                    </a:p>
                  </a:txBody>
                  <a:tcPr/>
                </a:tc>
                <a:tc>
                  <a:txBody>
                    <a:bodyPr/>
                    <a:lstStyle/>
                    <a:p>
                      <a:r>
                        <a:rPr lang="hr-HR" sz="1050" b="0" dirty="0" smtClean="0"/>
                        <a:t>Sustavi označavanja kvalitete turističkog proizvoda</a:t>
                      </a:r>
                    </a:p>
                  </a:txBody>
                  <a:tcPr/>
                </a:tc>
                <a:tc>
                  <a:txBody>
                    <a:bodyPr/>
                    <a:lstStyle/>
                    <a:p>
                      <a:pPr algn="ctr"/>
                      <a:r>
                        <a:rPr lang="hr-HR" sz="1100" dirty="0" smtClean="0"/>
                        <a:t>500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104342623"/>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PAG NA MENIJU</a:t>
                      </a:r>
                      <a:endParaRPr lang="hr-HR" sz="1100" b="1" dirty="0"/>
                    </a:p>
                  </a:txBody>
                  <a:tcPr/>
                </a:tc>
                <a:tc>
                  <a:txBody>
                    <a:bodyPr/>
                    <a:lstStyle/>
                    <a:p>
                      <a:pPr algn="ctr"/>
                      <a:r>
                        <a:rPr lang="hr-HR" sz="1100" dirty="0" smtClean="0"/>
                        <a:t>500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407310642"/>
                  </a:ext>
                </a:extLst>
              </a:tr>
            </a:tbl>
          </a:graphicData>
        </a:graphic>
      </p:graphicFrame>
    </p:spTree>
    <p:extLst>
      <p:ext uri="{BB962C8B-B14F-4D97-AF65-F5344CB8AC3E}">
        <p14:creationId xmlns:p14="http://schemas.microsoft.com/office/powerpoint/2010/main" val="868523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73742053"/>
              </p:ext>
            </p:extLst>
          </p:nvPr>
        </p:nvGraphicFramePr>
        <p:xfrm>
          <a:off x="1455738" y="557216"/>
          <a:ext cx="10048872" cy="5832617"/>
        </p:xfrm>
        <a:graphic>
          <a:graphicData uri="http://schemas.openxmlformats.org/drawingml/2006/table">
            <a:tbl>
              <a:tblPr firstRow="1" bandRow="1">
                <a:tableStyleId>{5C22544A-7EE6-4342-B048-85BDC9FD1C3A}</a:tableStyleId>
              </a:tblPr>
              <a:tblGrid>
                <a:gridCol w="484380">
                  <a:extLst>
                    <a:ext uri="{9D8B030D-6E8A-4147-A177-3AD203B41FA5}">
                      <a16:colId xmlns:a16="http://schemas.microsoft.com/office/drawing/2014/main" val="4139021303"/>
                    </a:ext>
                  </a:extLst>
                </a:gridCol>
                <a:gridCol w="461176">
                  <a:extLst>
                    <a:ext uri="{9D8B030D-6E8A-4147-A177-3AD203B41FA5}">
                      <a16:colId xmlns:a16="http://schemas.microsoft.com/office/drawing/2014/main" val="1638127008"/>
                    </a:ext>
                  </a:extLst>
                </a:gridCol>
                <a:gridCol w="3283889">
                  <a:extLst>
                    <a:ext uri="{9D8B030D-6E8A-4147-A177-3AD203B41FA5}">
                      <a16:colId xmlns:a16="http://schemas.microsoft.com/office/drawing/2014/main" val="1620955087"/>
                    </a:ext>
                  </a:extLst>
                </a:gridCol>
                <a:gridCol w="1248354">
                  <a:extLst>
                    <a:ext uri="{9D8B030D-6E8A-4147-A177-3AD203B41FA5}">
                      <a16:colId xmlns:a16="http://schemas.microsoft.com/office/drawing/2014/main" val="1244341290"/>
                    </a:ext>
                  </a:extLst>
                </a:gridCol>
                <a:gridCol w="1296063">
                  <a:extLst>
                    <a:ext uri="{9D8B030D-6E8A-4147-A177-3AD203B41FA5}">
                      <a16:colId xmlns:a16="http://schemas.microsoft.com/office/drawing/2014/main" val="4092629626"/>
                    </a:ext>
                  </a:extLst>
                </a:gridCol>
                <a:gridCol w="1494845">
                  <a:extLst>
                    <a:ext uri="{9D8B030D-6E8A-4147-A177-3AD203B41FA5}">
                      <a16:colId xmlns:a16="http://schemas.microsoft.com/office/drawing/2014/main" val="1406492437"/>
                    </a:ext>
                  </a:extLst>
                </a:gridCol>
                <a:gridCol w="818985">
                  <a:extLst>
                    <a:ext uri="{9D8B030D-6E8A-4147-A177-3AD203B41FA5}">
                      <a16:colId xmlns:a16="http://schemas.microsoft.com/office/drawing/2014/main" val="3433811349"/>
                    </a:ext>
                  </a:extLst>
                </a:gridCol>
                <a:gridCol w="961180">
                  <a:extLst>
                    <a:ext uri="{9D8B030D-6E8A-4147-A177-3AD203B41FA5}">
                      <a16:colId xmlns:a16="http://schemas.microsoft.com/office/drawing/2014/main" val="4077506690"/>
                    </a:ext>
                  </a:extLst>
                </a:gridCol>
              </a:tblGrid>
              <a:tr h="504163">
                <a:tc>
                  <a:txBody>
                    <a:bodyPr/>
                    <a:lstStyle/>
                    <a:p>
                      <a:endParaRPr lang="hr-HR" sz="1200" dirty="0"/>
                    </a:p>
                  </a:txBody>
                  <a:tcPr>
                    <a:solidFill>
                      <a:srgbClr val="ED6C49"/>
                    </a:solidFill>
                  </a:tcPr>
                </a:tc>
                <a:tc>
                  <a:txBody>
                    <a:bodyPr/>
                    <a:lstStyle/>
                    <a:p>
                      <a:endParaRPr lang="hr-HR" sz="1200" dirty="0"/>
                    </a:p>
                  </a:txBody>
                  <a:tcPr>
                    <a:solidFill>
                      <a:srgbClr val="ED6C49"/>
                    </a:solidFill>
                  </a:tcPr>
                </a:tc>
                <a:tc>
                  <a:txBody>
                    <a:bodyPr/>
                    <a:lstStyle/>
                    <a:p>
                      <a:pPr algn="ctr"/>
                      <a:r>
                        <a:rPr lang="hr-HR" sz="1400" dirty="0" smtClean="0"/>
                        <a:t>A K T I V N O S T I </a:t>
                      </a:r>
                      <a:endParaRPr lang="hr-HR" sz="1400" dirty="0"/>
                    </a:p>
                  </a:txBody>
                  <a:tcPr>
                    <a:solidFill>
                      <a:srgbClr val="ED6C49"/>
                    </a:solidFill>
                  </a:tcPr>
                </a:tc>
                <a:tc>
                  <a:txBody>
                    <a:bodyPr/>
                    <a:lstStyle/>
                    <a:p>
                      <a:pPr algn="ctr"/>
                      <a:r>
                        <a:rPr lang="hr-HR" sz="1050" b="0" dirty="0" smtClean="0"/>
                        <a:t>Plan 2024.</a:t>
                      </a:r>
                    </a:p>
                    <a:p>
                      <a:pPr algn="ctr"/>
                      <a:r>
                        <a:rPr lang="hr-HR" sz="1050" b="0" dirty="0" smtClean="0"/>
                        <a:t>(u eurima)</a:t>
                      </a:r>
                      <a:endParaRPr lang="hr-HR" sz="1050" b="0" dirty="0"/>
                    </a:p>
                  </a:txBody>
                  <a:tcPr>
                    <a:solidFill>
                      <a:srgbClr val="ED6C49"/>
                    </a:solidFill>
                  </a:tcPr>
                </a:tc>
                <a:tc>
                  <a:txBody>
                    <a:bodyPr/>
                    <a:lstStyle/>
                    <a:p>
                      <a:pPr algn="ctr"/>
                      <a:r>
                        <a:rPr lang="hr-HR" sz="1050" b="0" dirty="0" smtClean="0"/>
                        <a:t>Rebalans 2024.</a:t>
                      </a:r>
                    </a:p>
                    <a:p>
                      <a:pPr algn="ctr"/>
                      <a:r>
                        <a:rPr lang="hr-HR" sz="1050" b="0" dirty="0" smtClean="0"/>
                        <a:t>( u eurima)</a:t>
                      </a:r>
                      <a:endParaRPr lang="hr-HR" sz="1050" b="0" dirty="0"/>
                    </a:p>
                  </a:txBody>
                  <a:tcPr>
                    <a:solidFill>
                      <a:srgbClr val="ED6C49"/>
                    </a:solidFill>
                  </a:tcPr>
                </a:tc>
                <a:tc>
                  <a:txBody>
                    <a:bodyPr/>
                    <a:lstStyle/>
                    <a:p>
                      <a:pPr algn="ctr"/>
                      <a:r>
                        <a:rPr lang="hr-HR" sz="1050" b="0" dirty="0" smtClean="0"/>
                        <a:t>Realizacija 2024. </a:t>
                      </a:r>
                    </a:p>
                    <a:p>
                      <a:pPr algn="ctr"/>
                      <a:r>
                        <a:rPr lang="hr-HR" sz="1050" b="0" dirty="0" smtClean="0"/>
                        <a:t>(u eurima)</a:t>
                      </a:r>
                      <a:endParaRPr lang="hr-HR" sz="1050" b="0" dirty="0"/>
                    </a:p>
                  </a:txBody>
                  <a:tcPr>
                    <a:solidFill>
                      <a:srgbClr val="ED6C49"/>
                    </a:solidFill>
                  </a:tcPr>
                </a:tc>
                <a:tc>
                  <a:txBody>
                    <a:bodyPr/>
                    <a:lstStyle/>
                    <a:p>
                      <a:pPr algn="ctr"/>
                      <a:r>
                        <a:rPr lang="hr-HR" sz="1100" b="0" dirty="0" smtClean="0"/>
                        <a:t>%</a:t>
                      </a:r>
                    </a:p>
                    <a:p>
                      <a:pPr algn="ctr"/>
                      <a:r>
                        <a:rPr lang="hr-HR" sz="900" b="0" dirty="0" smtClean="0"/>
                        <a:t>Realizacije</a:t>
                      </a:r>
                      <a:endParaRPr lang="hr-HR" sz="900" b="0" dirty="0"/>
                    </a:p>
                  </a:txBody>
                  <a:tcPr>
                    <a:solidFill>
                      <a:srgbClr val="ED6C49"/>
                    </a:solidFill>
                  </a:tcPr>
                </a:tc>
                <a:tc>
                  <a:txBody>
                    <a:bodyPr/>
                    <a:lstStyle/>
                    <a:p>
                      <a:pPr algn="ctr"/>
                      <a:r>
                        <a:rPr lang="hr-HR" sz="1100" b="0" dirty="0" smtClean="0"/>
                        <a:t>Indeks</a:t>
                      </a:r>
                    </a:p>
                    <a:p>
                      <a:pPr algn="ctr"/>
                      <a:r>
                        <a:rPr lang="hr-HR" sz="800" b="0" dirty="0" smtClean="0"/>
                        <a:t>Realizacija /</a:t>
                      </a:r>
                    </a:p>
                    <a:p>
                      <a:pPr algn="ctr"/>
                      <a:r>
                        <a:rPr lang="hr-HR" sz="800" b="0" dirty="0" smtClean="0"/>
                        <a:t>Rebalans</a:t>
                      </a:r>
                      <a:endParaRPr lang="hr-HR" sz="800" b="0" dirty="0"/>
                    </a:p>
                  </a:txBody>
                  <a:tcPr>
                    <a:solidFill>
                      <a:srgbClr val="ED6C49"/>
                    </a:solidFill>
                  </a:tcPr>
                </a:tc>
                <a:extLst>
                  <a:ext uri="{0D108BD9-81ED-4DB2-BD59-A6C34878D82A}">
                    <a16:rowId xmlns:a16="http://schemas.microsoft.com/office/drawing/2014/main" val="1075871290"/>
                  </a:ext>
                </a:extLst>
              </a:tr>
              <a:tr h="588190">
                <a:tc>
                  <a:txBody>
                    <a:bodyPr/>
                    <a:lstStyle/>
                    <a:p>
                      <a:pPr algn="ctr"/>
                      <a:endParaRPr lang="hr-HR" sz="1200" dirty="0"/>
                    </a:p>
                  </a:txBody>
                  <a:tcPr/>
                </a:tc>
                <a:tc>
                  <a:txBody>
                    <a:bodyPr/>
                    <a:lstStyle/>
                    <a:p>
                      <a:pPr algn="ctr"/>
                      <a:endParaRPr lang="hr-HR" sz="1200" dirty="0"/>
                    </a:p>
                  </a:txBody>
                  <a:tcPr/>
                </a:tc>
                <a:tc>
                  <a:txBody>
                    <a:bodyPr/>
                    <a:lstStyle/>
                    <a:p>
                      <a:r>
                        <a:rPr lang="hr-HR" sz="1050" b="1" dirty="0" smtClean="0"/>
                        <a:t>WELCOME – sustav označavanja kvalitete obiteljskog smještaja</a:t>
                      </a:r>
                      <a:endParaRPr lang="hr-HR" sz="1050" b="1"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extLst>
                  <a:ext uri="{0D108BD9-81ED-4DB2-BD59-A6C34878D82A}">
                    <a16:rowId xmlns:a16="http://schemas.microsoft.com/office/drawing/2014/main" val="3123111931"/>
                  </a:ext>
                </a:extLst>
              </a:tr>
              <a:tr h="371756">
                <a:tc>
                  <a:txBody>
                    <a:bodyPr/>
                    <a:lstStyle/>
                    <a:p>
                      <a:pPr algn="ctr"/>
                      <a:endParaRPr lang="hr-HR" sz="1200" dirty="0"/>
                    </a:p>
                  </a:txBody>
                  <a:tcPr/>
                </a:tc>
                <a:tc>
                  <a:txBody>
                    <a:bodyPr/>
                    <a:lstStyle/>
                    <a:p>
                      <a:pPr algn="ctr"/>
                      <a:r>
                        <a:rPr lang="hr-HR" sz="1200" dirty="0" smtClean="0"/>
                        <a:t>2.3</a:t>
                      </a:r>
                      <a:endParaRPr lang="hr-HR" sz="1200" dirty="0"/>
                    </a:p>
                  </a:txBody>
                  <a:tcPr/>
                </a:tc>
                <a:tc>
                  <a:txBody>
                    <a:bodyPr/>
                    <a:lstStyle/>
                    <a:p>
                      <a:r>
                        <a:rPr lang="hr-HR" sz="1050" b="0" dirty="0" smtClean="0"/>
                        <a:t>Podrška razvoju turističkih događanja </a:t>
                      </a:r>
                      <a:endParaRPr lang="hr-HR" sz="1050" b="0" dirty="0"/>
                    </a:p>
                  </a:txBody>
                  <a:tcPr/>
                </a:tc>
                <a:tc>
                  <a:txBody>
                    <a:bodyPr/>
                    <a:lstStyle/>
                    <a:p>
                      <a:pPr algn="ctr"/>
                      <a:r>
                        <a:rPr lang="hr-HR" sz="1100" dirty="0" smtClean="0"/>
                        <a:t>56.975</a:t>
                      </a:r>
                      <a:endParaRPr lang="hr-HR" sz="1100" dirty="0"/>
                    </a:p>
                  </a:txBody>
                  <a:tcPr/>
                </a:tc>
                <a:tc>
                  <a:txBody>
                    <a:bodyPr/>
                    <a:lstStyle/>
                    <a:p>
                      <a:pPr algn="ctr"/>
                      <a:r>
                        <a:rPr lang="hr-HR" sz="1100" dirty="0" smtClean="0"/>
                        <a:t>81.679</a:t>
                      </a:r>
                      <a:endParaRPr lang="hr-HR" sz="1100" dirty="0"/>
                    </a:p>
                  </a:txBody>
                  <a:tcPr/>
                </a:tc>
                <a:tc>
                  <a:txBody>
                    <a:bodyPr/>
                    <a:lstStyle/>
                    <a:p>
                      <a:pPr algn="ctr"/>
                      <a:r>
                        <a:rPr lang="hr-HR" sz="1100" dirty="0" smtClean="0"/>
                        <a:t>84.692,97</a:t>
                      </a:r>
                      <a:endParaRPr lang="hr-HR" sz="1100" dirty="0"/>
                    </a:p>
                  </a:txBody>
                  <a:tcPr/>
                </a:tc>
                <a:tc>
                  <a:txBody>
                    <a:bodyPr/>
                    <a:lstStyle/>
                    <a:p>
                      <a:pPr algn="ctr"/>
                      <a:r>
                        <a:rPr lang="hr-HR" sz="1100" dirty="0" smtClean="0"/>
                        <a:t>51</a:t>
                      </a:r>
                      <a:endParaRPr lang="hr-HR" sz="1100" dirty="0"/>
                    </a:p>
                  </a:txBody>
                  <a:tcPr/>
                </a:tc>
                <a:tc>
                  <a:txBody>
                    <a:bodyPr/>
                    <a:lstStyle/>
                    <a:p>
                      <a:pPr algn="ctr"/>
                      <a:r>
                        <a:rPr lang="hr-HR" sz="1100" dirty="0" smtClean="0"/>
                        <a:t>104</a:t>
                      </a:r>
                      <a:endParaRPr lang="hr-HR" sz="1100" dirty="0"/>
                    </a:p>
                  </a:txBody>
                  <a:tcPr/>
                </a:tc>
                <a:extLst>
                  <a:ext uri="{0D108BD9-81ED-4DB2-BD59-A6C34878D82A}">
                    <a16:rowId xmlns:a16="http://schemas.microsoft.com/office/drawing/2014/main" val="4036848242"/>
                  </a:ext>
                </a:extLst>
              </a:tr>
              <a:tr h="371756">
                <a:tc>
                  <a:txBody>
                    <a:bodyPr/>
                    <a:lstStyle/>
                    <a:p>
                      <a:pPr algn="ctr"/>
                      <a:endParaRPr lang="hr-HR" sz="1200"/>
                    </a:p>
                  </a:txBody>
                  <a:tcPr/>
                </a:tc>
                <a:tc>
                  <a:txBody>
                    <a:bodyPr/>
                    <a:lstStyle/>
                    <a:p>
                      <a:pPr algn="ctr"/>
                      <a:endParaRPr lang="hr-HR" sz="1200" dirty="0"/>
                    </a:p>
                  </a:txBody>
                  <a:tcPr/>
                </a:tc>
                <a:tc>
                  <a:txBody>
                    <a:bodyPr/>
                    <a:lstStyle/>
                    <a:p>
                      <a:r>
                        <a:rPr lang="hr-HR" sz="1050" b="0" dirty="0" smtClean="0"/>
                        <a:t>2.3.1   Organizacija i suorganizacija događanja, kulturno-zabavnih, sportskih</a:t>
                      </a:r>
                      <a:r>
                        <a:rPr lang="hr-HR" sz="1050" b="0" baseline="0" dirty="0" smtClean="0"/>
                        <a:t> i sl. manifestacija</a:t>
                      </a:r>
                      <a:r>
                        <a:rPr lang="hr-HR" sz="1050" b="0" dirty="0" smtClean="0"/>
                        <a:t>                                                     u</a:t>
                      </a:r>
                      <a:r>
                        <a:rPr lang="hr-HR" sz="1050" b="0" baseline="0" dirty="0" smtClean="0"/>
                        <a:t> destinaciji</a:t>
                      </a:r>
                      <a:endParaRPr lang="hr-HR" sz="1050" b="0" dirty="0"/>
                    </a:p>
                  </a:txBody>
                  <a:tcPr/>
                </a:tc>
                <a:tc>
                  <a:txBody>
                    <a:bodyPr/>
                    <a:lstStyle/>
                    <a:p>
                      <a:pPr algn="ctr"/>
                      <a:endParaRPr lang="hr-HR" sz="1100" dirty="0" smtClean="0"/>
                    </a:p>
                    <a:p>
                      <a:pPr algn="ctr"/>
                      <a:r>
                        <a:rPr lang="hr-HR" sz="1100" dirty="0" smtClean="0"/>
                        <a:t>56.975</a:t>
                      </a:r>
                      <a:endParaRPr lang="hr-HR" sz="1100" dirty="0"/>
                    </a:p>
                  </a:txBody>
                  <a:tcPr/>
                </a:tc>
                <a:tc>
                  <a:txBody>
                    <a:bodyPr/>
                    <a:lstStyle/>
                    <a:p>
                      <a:pPr algn="ctr"/>
                      <a:endParaRPr lang="hr-HR" sz="1100" dirty="0" smtClean="0"/>
                    </a:p>
                    <a:p>
                      <a:pPr algn="ctr"/>
                      <a:r>
                        <a:rPr lang="hr-HR" sz="1100" dirty="0" smtClean="0"/>
                        <a:t>81.679</a:t>
                      </a:r>
                      <a:endParaRPr lang="hr-HR" sz="1100" dirty="0"/>
                    </a:p>
                  </a:txBody>
                  <a:tcPr/>
                </a:tc>
                <a:tc>
                  <a:txBody>
                    <a:bodyPr/>
                    <a:lstStyle/>
                    <a:p>
                      <a:pPr algn="ctr"/>
                      <a:endParaRPr lang="hr-HR" sz="1100" dirty="0" smtClean="0"/>
                    </a:p>
                    <a:p>
                      <a:pPr algn="ctr"/>
                      <a:r>
                        <a:rPr lang="hr-HR" sz="1100" dirty="0" smtClean="0"/>
                        <a:t>84.692,97</a:t>
                      </a:r>
                      <a:endParaRPr lang="hr-HR" sz="1100" dirty="0"/>
                    </a:p>
                  </a:txBody>
                  <a:tcPr/>
                </a:tc>
                <a:tc>
                  <a:txBody>
                    <a:bodyPr/>
                    <a:lstStyle/>
                    <a:p>
                      <a:pPr algn="ctr"/>
                      <a:endParaRPr lang="hr-HR" sz="1100" dirty="0" smtClean="0"/>
                    </a:p>
                    <a:p>
                      <a:pPr algn="ctr"/>
                      <a:r>
                        <a:rPr lang="hr-HR" sz="1100" dirty="0" smtClean="0"/>
                        <a:t>51</a:t>
                      </a:r>
                      <a:endParaRPr lang="hr-HR" sz="1100" dirty="0"/>
                    </a:p>
                  </a:txBody>
                  <a:tcPr/>
                </a:tc>
                <a:tc>
                  <a:txBody>
                    <a:bodyPr/>
                    <a:lstStyle/>
                    <a:p>
                      <a:pPr algn="ctr"/>
                      <a:endParaRPr lang="hr-HR" sz="1100" dirty="0" smtClean="0"/>
                    </a:p>
                    <a:p>
                      <a:pPr algn="ctr"/>
                      <a:r>
                        <a:rPr lang="hr-HR" sz="1100" dirty="0" smtClean="0"/>
                        <a:t>104</a:t>
                      </a:r>
                      <a:endParaRPr lang="hr-HR" sz="1100" dirty="0"/>
                    </a:p>
                  </a:txBody>
                  <a:tcPr/>
                </a:tc>
                <a:extLst>
                  <a:ext uri="{0D108BD9-81ED-4DB2-BD59-A6C34878D82A}">
                    <a16:rowId xmlns:a16="http://schemas.microsoft.com/office/drawing/2014/main" val="2494755623"/>
                  </a:ext>
                </a:extLst>
              </a:tr>
              <a:tr h="371756">
                <a:tc>
                  <a:txBody>
                    <a:bodyPr/>
                    <a:lstStyle/>
                    <a:p>
                      <a:pPr algn="ctr"/>
                      <a:endParaRPr lang="hr-HR" sz="1200"/>
                    </a:p>
                  </a:txBody>
                  <a:tcPr/>
                </a:tc>
                <a:tc>
                  <a:txBody>
                    <a:bodyPr/>
                    <a:lstStyle/>
                    <a:p>
                      <a:pPr algn="ctr"/>
                      <a:endParaRPr lang="hr-HR" sz="1200" dirty="0"/>
                    </a:p>
                  </a:txBody>
                  <a:tcPr/>
                </a:tc>
                <a:tc>
                  <a:txBody>
                    <a:bodyPr/>
                    <a:lstStyle/>
                    <a:p>
                      <a:r>
                        <a:rPr lang="hr-HR" sz="1050" b="1" dirty="0" smtClean="0"/>
                        <a:t>SUSRET KLAPA ''Povljana u pismi'' </a:t>
                      </a:r>
                      <a:endParaRPr lang="hr-HR" sz="1050" b="0" dirty="0"/>
                    </a:p>
                  </a:txBody>
                  <a:tcPr/>
                </a:tc>
                <a:tc>
                  <a:txBody>
                    <a:bodyPr/>
                    <a:lstStyle/>
                    <a:p>
                      <a:pPr algn="ctr"/>
                      <a:r>
                        <a:rPr lang="hr-HR" sz="1100" dirty="0" smtClean="0"/>
                        <a:t>7.500</a:t>
                      </a:r>
                      <a:endParaRPr lang="hr-HR" sz="1100" dirty="0"/>
                    </a:p>
                  </a:txBody>
                  <a:tcPr/>
                </a:tc>
                <a:tc>
                  <a:txBody>
                    <a:bodyPr/>
                    <a:lstStyle/>
                    <a:p>
                      <a:pPr algn="ctr"/>
                      <a:r>
                        <a:rPr lang="hr-HR" sz="1100" dirty="0" smtClean="0"/>
                        <a:t>5.054</a:t>
                      </a:r>
                      <a:endParaRPr lang="hr-HR" sz="1100" dirty="0"/>
                    </a:p>
                  </a:txBody>
                  <a:tcPr/>
                </a:tc>
                <a:tc>
                  <a:txBody>
                    <a:bodyPr/>
                    <a:lstStyle/>
                    <a:p>
                      <a:pPr algn="ctr"/>
                      <a:r>
                        <a:rPr lang="hr-HR" sz="1100" dirty="0" smtClean="0"/>
                        <a:t>5.219,51</a:t>
                      </a:r>
                      <a:endParaRPr lang="hr-HR" sz="1100" dirty="0"/>
                    </a:p>
                  </a:txBody>
                  <a:tcPr/>
                </a:tc>
                <a:tc>
                  <a:txBody>
                    <a:bodyPr/>
                    <a:lstStyle/>
                    <a:p>
                      <a:pPr algn="ctr"/>
                      <a:r>
                        <a:rPr lang="hr-HR" sz="1100" dirty="0" smtClean="0"/>
                        <a:t>3</a:t>
                      </a:r>
                      <a:endParaRPr lang="hr-HR" sz="1100" dirty="0"/>
                    </a:p>
                  </a:txBody>
                  <a:tcPr/>
                </a:tc>
                <a:tc>
                  <a:txBody>
                    <a:bodyPr/>
                    <a:lstStyle/>
                    <a:p>
                      <a:pPr algn="ctr"/>
                      <a:r>
                        <a:rPr lang="hr-HR" sz="1100" dirty="0" smtClean="0"/>
                        <a:t>103</a:t>
                      </a:r>
                      <a:endParaRPr lang="hr-HR" sz="1100" dirty="0"/>
                    </a:p>
                  </a:txBody>
                  <a:tcPr/>
                </a:tc>
                <a:extLst>
                  <a:ext uri="{0D108BD9-81ED-4DB2-BD59-A6C34878D82A}">
                    <a16:rowId xmlns:a16="http://schemas.microsoft.com/office/drawing/2014/main" val="1086756762"/>
                  </a:ext>
                </a:extLst>
              </a:tr>
              <a:tr h="371756">
                <a:tc>
                  <a:txBody>
                    <a:bodyPr/>
                    <a:lstStyle/>
                    <a:p>
                      <a:pPr algn="ctr"/>
                      <a:endParaRPr lang="hr-HR" sz="1200"/>
                    </a:p>
                  </a:txBody>
                  <a:tcPr/>
                </a:tc>
                <a:tc>
                  <a:txBody>
                    <a:bodyPr/>
                    <a:lstStyle/>
                    <a:p>
                      <a:pPr algn="ctr"/>
                      <a:endParaRPr lang="hr-HR" sz="1200" dirty="0"/>
                    </a:p>
                  </a:txBody>
                  <a:tcPr/>
                </a:tc>
                <a:tc>
                  <a:txBody>
                    <a:bodyPr/>
                    <a:lstStyle/>
                    <a:p>
                      <a:r>
                        <a:rPr lang="hr-HR" sz="1050" b="1" dirty="0" smtClean="0"/>
                        <a:t>SUORGANIZACIJA ZABAVNIH DOGAĐANJA</a:t>
                      </a:r>
                      <a:endParaRPr lang="hr-HR" sz="1050" b="0" dirty="0"/>
                    </a:p>
                  </a:txBody>
                  <a:tcPr/>
                </a:tc>
                <a:tc>
                  <a:txBody>
                    <a:bodyPr/>
                    <a:lstStyle/>
                    <a:p>
                      <a:pPr algn="ctr"/>
                      <a:r>
                        <a:rPr lang="hr-HR" sz="1100" dirty="0" smtClean="0"/>
                        <a:t>48.475</a:t>
                      </a:r>
                      <a:endParaRPr lang="hr-HR" sz="1100" dirty="0"/>
                    </a:p>
                  </a:txBody>
                  <a:tcPr/>
                </a:tc>
                <a:tc>
                  <a:txBody>
                    <a:bodyPr/>
                    <a:lstStyle/>
                    <a:p>
                      <a:pPr algn="ctr"/>
                      <a:r>
                        <a:rPr lang="hr-HR" sz="1100" dirty="0" smtClean="0"/>
                        <a:t>76.000</a:t>
                      </a:r>
                      <a:endParaRPr lang="hr-HR" sz="1100" dirty="0"/>
                    </a:p>
                  </a:txBody>
                  <a:tcPr/>
                </a:tc>
                <a:tc>
                  <a:txBody>
                    <a:bodyPr/>
                    <a:lstStyle/>
                    <a:p>
                      <a:pPr algn="ctr"/>
                      <a:r>
                        <a:rPr lang="hr-HR" sz="1100" dirty="0" smtClean="0"/>
                        <a:t>77.860,46</a:t>
                      </a:r>
                      <a:endParaRPr lang="hr-HR" sz="1100" dirty="0"/>
                    </a:p>
                  </a:txBody>
                  <a:tcPr/>
                </a:tc>
                <a:tc>
                  <a:txBody>
                    <a:bodyPr/>
                    <a:lstStyle/>
                    <a:p>
                      <a:pPr algn="ctr"/>
                      <a:r>
                        <a:rPr lang="hr-HR" sz="1100" dirty="0" smtClean="0"/>
                        <a:t>47</a:t>
                      </a:r>
                      <a:endParaRPr lang="hr-HR" sz="1100" dirty="0"/>
                    </a:p>
                  </a:txBody>
                  <a:tcPr/>
                </a:tc>
                <a:tc>
                  <a:txBody>
                    <a:bodyPr/>
                    <a:lstStyle/>
                    <a:p>
                      <a:pPr algn="ctr"/>
                      <a:r>
                        <a:rPr lang="hr-HR" sz="1100" dirty="0" smtClean="0"/>
                        <a:t>102</a:t>
                      </a:r>
                      <a:endParaRPr lang="hr-HR" sz="1100" dirty="0"/>
                    </a:p>
                  </a:txBody>
                  <a:tcPr/>
                </a:tc>
                <a:extLst>
                  <a:ext uri="{0D108BD9-81ED-4DB2-BD59-A6C34878D82A}">
                    <a16:rowId xmlns:a16="http://schemas.microsoft.com/office/drawing/2014/main" val="1028019769"/>
                  </a:ext>
                </a:extLst>
              </a:tr>
              <a:tr h="371756">
                <a:tc>
                  <a:txBody>
                    <a:bodyPr/>
                    <a:lstStyle/>
                    <a:p>
                      <a:pPr algn="ctr"/>
                      <a:endParaRPr lang="hr-HR" sz="1200"/>
                    </a:p>
                  </a:txBody>
                  <a:tcPr/>
                </a:tc>
                <a:tc>
                  <a:txBody>
                    <a:bodyPr/>
                    <a:lstStyle/>
                    <a:p>
                      <a:pPr algn="ctr"/>
                      <a:endParaRPr lang="hr-HR" sz="1200" dirty="0"/>
                    </a:p>
                  </a:txBody>
                  <a:tcPr/>
                </a:tc>
                <a:tc>
                  <a:txBody>
                    <a:bodyPr/>
                    <a:lstStyle/>
                    <a:p>
                      <a:r>
                        <a:rPr lang="hr-HR" sz="1050" b="1" dirty="0" smtClean="0"/>
                        <a:t>SPORTSKA DOGAĐANJA</a:t>
                      </a:r>
                      <a:endParaRPr lang="hr-HR" sz="1050" b="0" dirty="0"/>
                    </a:p>
                  </a:txBody>
                  <a:tcPr/>
                </a:tc>
                <a:tc>
                  <a:txBody>
                    <a:bodyPr/>
                    <a:lstStyle/>
                    <a:p>
                      <a:pPr algn="ctr"/>
                      <a:r>
                        <a:rPr lang="hr-HR" sz="1100" dirty="0" smtClean="0"/>
                        <a:t>1.000</a:t>
                      </a:r>
                      <a:endParaRPr lang="hr-HR" sz="1100" dirty="0"/>
                    </a:p>
                  </a:txBody>
                  <a:tcPr/>
                </a:tc>
                <a:tc>
                  <a:txBody>
                    <a:bodyPr/>
                    <a:lstStyle/>
                    <a:p>
                      <a:pPr algn="ctr"/>
                      <a:r>
                        <a:rPr lang="hr-HR" sz="1100" dirty="0" smtClean="0"/>
                        <a:t>625</a:t>
                      </a:r>
                      <a:endParaRPr lang="hr-HR" sz="1100" dirty="0"/>
                    </a:p>
                  </a:txBody>
                  <a:tcPr/>
                </a:tc>
                <a:tc>
                  <a:txBody>
                    <a:bodyPr/>
                    <a:lstStyle/>
                    <a:p>
                      <a:pPr algn="ctr"/>
                      <a:r>
                        <a:rPr lang="hr-HR" sz="1100" dirty="0" smtClean="0"/>
                        <a:t>1.613,00</a:t>
                      </a:r>
                      <a:endParaRPr lang="hr-HR" sz="1100" dirty="0"/>
                    </a:p>
                  </a:txBody>
                  <a:tcPr/>
                </a:tc>
                <a:tc>
                  <a:txBody>
                    <a:bodyPr/>
                    <a:lstStyle/>
                    <a:p>
                      <a:pPr algn="ctr"/>
                      <a:r>
                        <a:rPr lang="hr-HR" sz="1100" dirty="0" smtClean="0"/>
                        <a:t>1</a:t>
                      </a:r>
                      <a:endParaRPr lang="hr-HR" sz="1100" dirty="0"/>
                    </a:p>
                  </a:txBody>
                  <a:tcPr/>
                </a:tc>
                <a:tc>
                  <a:txBody>
                    <a:bodyPr/>
                    <a:lstStyle/>
                    <a:p>
                      <a:pPr algn="ctr"/>
                      <a:r>
                        <a:rPr lang="hr-HR" sz="1100" dirty="0" smtClean="0"/>
                        <a:t>258</a:t>
                      </a:r>
                      <a:endParaRPr lang="hr-HR" sz="1100" dirty="0"/>
                    </a:p>
                  </a:txBody>
                  <a:tcPr/>
                </a:tc>
                <a:extLst>
                  <a:ext uri="{0D108BD9-81ED-4DB2-BD59-A6C34878D82A}">
                    <a16:rowId xmlns:a16="http://schemas.microsoft.com/office/drawing/2014/main" val="324580792"/>
                  </a:ext>
                </a:extLst>
              </a:tr>
              <a:tr h="371756">
                <a:tc>
                  <a:txBody>
                    <a:bodyPr/>
                    <a:lstStyle/>
                    <a:p>
                      <a:pPr algn="ctr"/>
                      <a:endParaRPr lang="hr-HR" sz="1200"/>
                    </a:p>
                  </a:txBody>
                  <a:tcPr/>
                </a:tc>
                <a:tc>
                  <a:txBody>
                    <a:bodyPr/>
                    <a:lstStyle/>
                    <a:p>
                      <a:pPr algn="ctr"/>
                      <a:r>
                        <a:rPr lang="hr-HR" sz="1200" dirty="0" smtClean="0"/>
                        <a:t>2.4</a:t>
                      </a:r>
                      <a:endParaRPr lang="hr-HR" sz="1200" dirty="0"/>
                    </a:p>
                  </a:txBody>
                  <a:tcPr/>
                </a:tc>
                <a:tc>
                  <a:txBody>
                    <a:bodyPr/>
                    <a:lstStyle/>
                    <a:p>
                      <a:r>
                        <a:rPr lang="hr-HR" sz="1050" b="0" dirty="0" smtClean="0"/>
                        <a:t>Turistička infrastruktura</a:t>
                      </a:r>
                      <a:endParaRPr lang="hr-HR" sz="1050" b="0" dirty="0"/>
                    </a:p>
                  </a:txBody>
                  <a:tcPr/>
                </a:tc>
                <a:tc>
                  <a:txBody>
                    <a:bodyPr/>
                    <a:lstStyle/>
                    <a:p>
                      <a:pPr algn="ctr"/>
                      <a:r>
                        <a:rPr lang="hr-HR" sz="1100" dirty="0" smtClean="0"/>
                        <a:t>1.000</a:t>
                      </a:r>
                      <a:endParaRPr lang="hr-HR" sz="1100" dirty="0"/>
                    </a:p>
                  </a:txBody>
                  <a:tcPr/>
                </a:tc>
                <a:tc>
                  <a:txBody>
                    <a:bodyPr/>
                    <a:lstStyle/>
                    <a:p>
                      <a:pPr algn="ctr"/>
                      <a:r>
                        <a:rPr lang="hr-HR" sz="1100" dirty="0" smtClean="0"/>
                        <a:t>3.346</a:t>
                      </a:r>
                      <a:endParaRPr lang="hr-HR" sz="1100" dirty="0"/>
                    </a:p>
                  </a:txBody>
                  <a:tcPr/>
                </a:tc>
                <a:tc>
                  <a:txBody>
                    <a:bodyPr/>
                    <a:lstStyle/>
                    <a:p>
                      <a:pPr algn="ctr"/>
                      <a:r>
                        <a:rPr lang="hr-HR" sz="1100" dirty="0" smtClean="0"/>
                        <a:t>3.346,88</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848218251"/>
                  </a:ext>
                </a:extLst>
              </a:tr>
              <a:tr h="371756">
                <a:tc>
                  <a:txBody>
                    <a:bodyPr/>
                    <a:lstStyle/>
                    <a:p>
                      <a:pPr algn="ctr"/>
                      <a:endParaRPr lang="hr-HR" sz="1200"/>
                    </a:p>
                  </a:txBody>
                  <a:tcPr/>
                </a:tc>
                <a:tc>
                  <a:txBody>
                    <a:bodyPr/>
                    <a:lstStyle/>
                    <a:p>
                      <a:pPr algn="ctr"/>
                      <a:endParaRPr lang="hr-HR" sz="1200" dirty="0"/>
                    </a:p>
                  </a:txBody>
                  <a:tcPr/>
                </a:tc>
                <a:tc>
                  <a:txBody>
                    <a:bodyPr/>
                    <a:lstStyle/>
                    <a:p>
                      <a:r>
                        <a:rPr lang="hr-HR" sz="1050" b="1" dirty="0" smtClean="0"/>
                        <a:t>IDEJNO RJEŠENJE I IZRADA NOVIH OBAVIJESNIH TABLI</a:t>
                      </a:r>
                      <a:endParaRPr lang="hr-HR" sz="1050" b="1" dirty="0"/>
                    </a:p>
                  </a:txBody>
                  <a:tcPr/>
                </a:tc>
                <a:tc>
                  <a:txBody>
                    <a:bodyPr/>
                    <a:lstStyle/>
                    <a:p>
                      <a:pPr algn="ctr"/>
                      <a:r>
                        <a:rPr lang="hr-HR" sz="1100" dirty="0" smtClean="0"/>
                        <a:t>1.000</a:t>
                      </a:r>
                      <a:endParaRPr lang="hr-HR" sz="1100" dirty="0"/>
                    </a:p>
                  </a:txBody>
                  <a:tcPr/>
                </a:tc>
                <a:tc>
                  <a:txBody>
                    <a:bodyPr/>
                    <a:lstStyle/>
                    <a:p>
                      <a:pPr algn="ctr"/>
                      <a:r>
                        <a:rPr lang="hr-HR" sz="1100" dirty="0" smtClean="0"/>
                        <a:t>3.346</a:t>
                      </a:r>
                      <a:endParaRPr lang="hr-HR" sz="1100" dirty="0"/>
                    </a:p>
                  </a:txBody>
                  <a:tcPr/>
                </a:tc>
                <a:tc>
                  <a:txBody>
                    <a:bodyPr/>
                    <a:lstStyle/>
                    <a:p>
                      <a:pPr algn="ctr"/>
                      <a:r>
                        <a:rPr lang="hr-HR" sz="1100" dirty="0" smtClean="0"/>
                        <a:t>3.346,88</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1706757206"/>
                  </a:ext>
                </a:extLst>
              </a:tr>
              <a:tr h="371756">
                <a:tc>
                  <a:txBody>
                    <a:bodyPr/>
                    <a:lstStyle/>
                    <a:p>
                      <a:pPr algn="ctr"/>
                      <a:endParaRPr lang="hr-HR" sz="1200" dirty="0"/>
                    </a:p>
                  </a:txBody>
                  <a:tcPr/>
                </a:tc>
                <a:tc>
                  <a:txBody>
                    <a:bodyPr/>
                    <a:lstStyle/>
                    <a:p>
                      <a:pPr algn="ctr"/>
                      <a:r>
                        <a:rPr lang="hr-HR" sz="1200" dirty="0" smtClean="0"/>
                        <a:t>2.5</a:t>
                      </a:r>
                      <a:endParaRPr lang="hr-HR" sz="1200" dirty="0"/>
                    </a:p>
                  </a:txBody>
                  <a:tcPr/>
                </a:tc>
                <a:tc>
                  <a:txBody>
                    <a:bodyPr/>
                    <a:lstStyle/>
                    <a:p>
                      <a:r>
                        <a:rPr lang="hr-HR" sz="1050" b="0" dirty="0" smtClean="0"/>
                        <a:t>Podrška turističkoj industriji</a:t>
                      </a:r>
                      <a:endParaRPr lang="hr-HR" sz="1050" b="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397661330"/>
                  </a:ext>
                </a:extLst>
              </a:tr>
              <a:tr h="371756">
                <a:tc>
                  <a:txBody>
                    <a:bodyPr/>
                    <a:lstStyle/>
                    <a:p>
                      <a:pPr algn="ctr"/>
                      <a:r>
                        <a:rPr lang="hr-HR" sz="1200" dirty="0" smtClean="0"/>
                        <a:t>3</a:t>
                      </a:r>
                      <a:endParaRPr lang="hr-HR" sz="1200" dirty="0"/>
                    </a:p>
                  </a:txBody>
                  <a:tcPr/>
                </a:tc>
                <a:tc>
                  <a:txBody>
                    <a:bodyPr/>
                    <a:lstStyle/>
                    <a:p>
                      <a:pPr algn="ctr"/>
                      <a:endParaRPr lang="hr-HR" sz="1200" dirty="0"/>
                    </a:p>
                  </a:txBody>
                  <a:tcPr/>
                </a:tc>
                <a:tc>
                  <a:txBody>
                    <a:bodyPr/>
                    <a:lstStyle/>
                    <a:p>
                      <a:r>
                        <a:rPr lang="hr-HR" sz="1200" b="0" dirty="0" smtClean="0"/>
                        <a:t>KOMUNIKACIJA I OGLAŠAVANJE</a:t>
                      </a:r>
                      <a:endParaRPr lang="hr-HR" sz="1200" b="0" dirty="0"/>
                    </a:p>
                  </a:txBody>
                  <a:tcPr/>
                </a:tc>
                <a:tc>
                  <a:txBody>
                    <a:bodyPr/>
                    <a:lstStyle/>
                    <a:p>
                      <a:pPr algn="ctr"/>
                      <a:r>
                        <a:rPr lang="hr-HR" sz="1100" dirty="0" smtClean="0"/>
                        <a:t>26.225</a:t>
                      </a:r>
                      <a:endParaRPr lang="hr-HR" sz="1100" dirty="0"/>
                    </a:p>
                  </a:txBody>
                  <a:tcPr/>
                </a:tc>
                <a:tc>
                  <a:txBody>
                    <a:bodyPr/>
                    <a:lstStyle/>
                    <a:p>
                      <a:pPr algn="ctr"/>
                      <a:r>
                        <a:rPr lang="hr-HR" sz="1100" dirty="0" smtClean="0"/>
                        <a:t>31.079</a:t>
                      </a:r>
                      <a:endParaRPr lang="hr-HR" sz="1100" dirty="0"/>
                    </a:p>
                  </a:txBody>
                  <a:tcPr/>
                </a:tc>
                <a:tc>
                  <a:txBody>
                    <a:bodyPr/>
                    <a:lstStyle/>
                    <a:p>
                      <a:pPr algn="ctr"/>
                      <a:r>
                        <a:rPr lang="hr-HR" sz="1100" dirty="0" smtClean="0"/>
                        <a:t>31.128,64</a:t>
                      </a:r>
                      <a:endParaRPr lang="hr-HR" sz="1100" dirty="0"/>
                    </a:p>
                  </a:txBody>
                  <a:tcPr/>
                </a:tc>
                <a:tc>
                  <a:txBody>
                    <a:bodyPr/>
                    <a:lstStyle/>
                    <a:p>
                      <a:pPr algn="ctr"/>
                      <a:r>
                        <a:rPr lang="hr-HR" sz="1100" dirty="0" smtClean="0"/>
                        <a:t>19</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3691854591"/>
                  </a:ext>
                </a:extLst>
              </a:tr>
              <a:tr h="371756">
                <a:tc>
                  <a:txBody>
                    <a:bodyPr/>
                    <a:lstStyle/>
                    <a:p>
                      <a:pPr algn="ctr"/>
                      <a:endParaRPr lang="hr-HR" sz="1200"/>
                    </a:p>
                  </a:txBody>
                  <a:tcPr/>
                </a:tc>
                <a:tc>
                  <a:txBody>
                    <a:bodyPr/>
                    <a:lstStyle/>
                    <a:p>
                      <a:pPr algn="ctr"/>
                      <a:r>
                        <a:rPr lang="hr-HR" sz="1200" dirty="0" smtClean="0"/>
                        <a:t>3.1</a:t>
                      </a:r>
                      <a:endParaRPr lang="hr-HR" sz="1200" dirty="0"/>
                    </a:p>
                  </a:txBody>
                  <a:tcPr/>
                </a:tc>
                <a:tc>
                  <a:txBody>
                    <a:bodyPr/>
                    <a:lstStyle/>
                    <a:p>
                      <a:r>
                        <a:rPr lang="hr-HR" sz="1050" b="0" dirty="0" smtClean="0"/>
                        <a:t>Definiranje brending sustava i brend arhitekture</a:t>
                      </a:r>
                      <a:endParaRPr lang="hr-HR" sz="1050" b="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834531879"/>
                  </a:ext>
                </a:extLst>
              </a:tr>
              <a:tr h="371756">
                <a:tc>
                  <a:txBody>
                    <a:bodyPr/>
                    <a:lstStyle/>
                    <a:p>
                      <a:pPr algn="ctr"/>
                      <a:endParaRPr lang="hr-HR" sz="1200"/>
                    </a:p>
                  </a:txBody>
                  <a:tcPr/>
                </a:tc>
                <a:tc>
                  <a:txBody>
                    <a:bodyPr/>
                    <a:lstStyle/>
                    <a:p>
                      <a:pPr algn="ctr"/>
                      <a:r>
                        <a:rPr lang="hr-HR" sz="1200" dirty="0" smtClean="0"/>
                        <a:t>3.2</a:t>
                      </a:r>
                      <a:endParaRPr lang="hr-HR" sz="1200" dirty="0"/>
                    </a:p>
                  </a:txBody>
                  <a:tcPr/>
                </a:tc>
                <a:tc>
                  <a:txBody>
                    <a:bodyPr/>
                    <a:lstStyle/>
                    <a:p>
                      <a:r>
                        <a:rPr lang="hr-HR" sz="1050" b="0" dirty="0" smtClean="0"/>
                        <a:t>Oglašavanje destinacijskog branda, turističke ponude i proizvoda</a:t>
                      </a:r>
                      <a:endParaRPr lang="hr-HR" sz="1050" b="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475579394"/>
                  </a:ext>
                </a:extLst>
              </a:tr>
              <a:tr h="371756">
                <a:tc>
                  <a:txBody>
                    <a:bodyPr/>
                    <a:lstStyle/>
                    <a:p>
                      <a:pPr algn="ctr"/>
                      <a:endParaRPr lang="hr-HR" sz="1200"/>
                    </a:p>
                  </a:txBody>
                  <a:tcPr/>
                </a:tc>
                <a:tc>
                  <a:txBody>
                    <a:bodyPr/>
                    <a:lstStyle/>
                    <a:p>
                      <a:pPr algn="ctr"/>
                      <a:r>
                        <a:rPr lang="hr-HR" sz="1200" dirty="0" smtClean="0"/>
                        <a:t>3.3</a:t>
                      </a:r>
                      <a:endParaRPr lang="hr-HR" sz="1200" dirty="0"/>
                    </a:p>
                  </a:txBody>
                  <a:tcPr/>
                </a:tc>
                <a:tc>
                  <a:txBody>
                    <a:bodyPr/>
                    <a:lstStyle/>
                    <a:p>
                      <a:r>
                        <a:rPr lang="pl-PL" sz="1050" b="0" dirty="0" smtClean="0"/>
                        <a:t>Odnosi s javnošću: globalni i domaći PR</a:t>
                      </a:r>
                      <a:endParaRPr lang="hr-HR" sz="1050" b="0" dirty="0"/>
                    </a:p>
                  </a:txBody>
                  <a:tcPr/>
                </a:tc>
                <a:tc>
                  <a:txBody>
                    <a:bodyPr/>
                    <a:lstStyle/>
                    <a:p>
                      <a:pPr algn="ctr"/>
                      <a:r>
                        <a:rPr lang="hr-HR" sz="1100" dirty="0" smtClean="0"/>
                        <a:t>0</a:t>
                      </a:r>
                      <a:endParaRPr lang="hr-HR" sz="1100" dirty="0"/>
                    </a:p>
                  </a:txBody>
                  <a:tcPr/>
                </a:tc>
                <a:tc>
                  <a:txBody>
                    <a:bodyPr/>
                    <a:lstStyle/>
                    <a:p>
                      <a:pPr algn="ctr"/>
                      <a:r>
                        <a:rPr lang="hr-HR" sz="1100" dirty="0" smtClean="0"/>
                        <a:t>300</a:t>
                      </a:r>
                      <a:endParaRPr lang="hr-HR" sz="1100" dirty="0"/>
                    </a:p>
                  </a:txBody>
                  <a:tcPr/>
                </a:tc>
                <a:tc>
                  <a:txBody>
                    <a:bodyPr/>
                    <a:lstStyle/>
                    <a:p>
                      <a:pPr algn="ctr"/>
                      <a:r>
                        <a:rPr lang="hr-HR" sz="1100" dirty="0" smtClean="0"/>
                        <a:t>300,00</a:t>
                      </a:r>
                      <a:endParaRPr lang="hr-HR" sz="1100" dirty="0"/>
                    </a:p>
                  </a:txBody>
                  <a:tcPr/>
                </a:tc>
                <a:tc>
                  <a:txBody>
                    <a:bodyPr/>
                    <a:lstStyle/>
                    <a:p>
                      <a:pPr algn="ctr"/>
                      <a:r>
                        <a:rPr lang="hr-HR" sz="1100" dirty="0" smtClean="0"/>
                        <a:t>0,18</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1806363684"/>
                  </a:ext>
                </a:extLst>
              </a:tr>
            </a:tbl>
          </a:graphicData>
        </a:graphic>
      </p:graphicFrame>
    </p:spTree>
    <p:extLst>
      <p:ext uri="{BB962C8B-B14F-4D97-AF65-F5344CB8AC3E}">
        <p14:creationId xmlns:p14="http://schemas.microsoft.com/office/powerpoint/2010/main" val="3225022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8947469"/>
              </p:ext>
            </p:extLst>
          </p:nvPr>
        </p:nvGraphicFramePr>
        <p:xfrm>
          <a:off x="1654175" y="636588"/>
          <a:ext cx="9850440" cy="5751070"/>
        </p:xfrm>
        <a:graphic>
          <a:graphicData uri="http://schemas.openxmlformats.org/drawingml/2006/table">
            <a:tbl>
              <a:tblPr firstRow="1" bandRow="1">
                <a:tableStyleId>{5C22544A-7EE6-4342-B048-85BDC9FD1C3A}</a:tableStyleId>
              </a:tblPr>
              <a:tblGrid>
                <a:gridCol w="405213">
                  <a:extLst>
                    <a:ext uri="{9D8B030D-6E8A-4147-A177-3AD203B41FA5}">
                      <a16:colId xmlns:a16="http://schemas.microsoft.com/office/drawing/2014/main" val="2166059853"/>
                    </a:ext>
                  </a:extLst>
                </a:gridCol>
                <a:gridCol w="421419">
                  <a:extLst>
                    <a:ext uri="{9D8B030D-6E8A-4147-A177-3AD203B41FA5}">
                      <a16:colId xmlns:a16="http://schemas.microsoft.com/office/drawing/2014/main" val="3823500371"/>
                    </a:ext>
                  </a:extLst>
                </a:gridCol>
                <a:gridCol w="2867283">
                  <a:extLst>
                    <a:ext uri="{9D8B030D-6E8A-4147-A177-3AD203B41FA5}">
                      <a16:colId xmlns:a16="http://schemas.microsoft.com/office/drawing/2014/main" val="1989834449"/>
                    </a:ext>
                  </a:extLst>
                </a:gridCol>
                <a:gridCol w="1231305">
                  <a:extLst>
                    <a:ext uri="{9D8B030D-6E8A-4147-A177-3AD203B41FA5}">
                      <a16:colId xmlns:a16="http://schemas.microsoft.com/office/drawing/2014/main" val="700904019"/>
                    </a:ext>
                  </a:extLst>
                </a:gridCol>
                <a:gridCol w="1231305">
                  <a:extLst>
                    <a:ext uri="{9D8B030D-6E8A-4147-A177-3AD203B41FA5}">
                      <a16:colId xmlns:a16="http://schemas.microsoft.com/office/drawing/2014/main" val="259233231"/>
                    </a:ext>
                  </a:extLst>
                </a:gridCol>
                <a:gridCol w="1714963">
                  <a:extLst>
                    <a:ext uri="{9D8B030D-6E8A-4147-A177-3AD203B41FA5}">
                      <a16:colId xmlns:a16="http://schemas.microsoft.com/office/drawing/2014/main" val="1429248194"/>
                    </a:ext>
                  </a:extLst>
                </a:gridCol>
                <a:gridCol w="906448">
                  <a:extLst>
                    <a:ext uri="{9D8B030D-6E8A-4147-A177-3AD203B41FA5}">
                      <a16:colId xmlns:a16="http://schemas.microsoft.com/office/drawing/2014/main" val="982518659"/>
                    </a:ext>
                  </a:extLst>
                </a:gridCol>
                <a:gridCol w="1072504">
                  <a:extLst>
                    <a:ext uri="{9D8B030D-6E8A-4147-A177-3AD203B41FA5}">
                      <a16:colId xmlns:a16="http://schemas.microsoft.com/office/drawing/2014/main" val="1562124258"/>
                    </a:ext>
                  </a:extLst>
                </a:gridCol>
              </a:tblGrid>
              <a:tr h="370840">
                <a:tc>
                  <a:txBody>
                    <a:bodyPr/>
                    <a:lstStyle/>
                    <a:p>
                      <a:endParaRPr lang="hr-HR" sz="1200" dirty="0"/>
                    </a:p>
                  </a:txBody>
                  <a:tcPr>
                    <a:solidFill>
                      <a:srgbClr val="ED6C49"/>
                    </a:solidFill>
                  </a:tcPr>
                </a:tc>
                <a:tc>
                  <a:txBody>
                    <a:bodyPr/>
                    <a:lstStyle/>
                    <a:p>
                      <a:endParaRPr lang="hr-HR" sz="1200" dirty="0"/>
                    </a:p>
                  </a:txBody>
                  <a:tcPr>
                    <a:solidFill>
                      <a:srgbClr val="ED6C49"/>
                    </a:solidFill>
                  </a:tcPr>
                </a:tc>
                <a:tc>
                  <a:txBody>
                    <a:bodyPr/>
                    <a:lstStyle/>
                    <a:p>
                      <a:pPr algn="ctr"/>
                      <a:r>
                        <a:rPr lang="hr-HR" sz="1400" dirty="0" smtClean="0"/>
                        <a:t>A K T I V N O S T I </a:t>
                      </a:r>
                      <a:endParaRPr lang="hr-HR" sz="1400" dirty="0"/>
                    </a:p>
                  </a:txBody>
                  <a:tcPr>
                    <a:solidFill>
                      <a:srgbClr val="ED6C49"/>
                    </a:solidFill>
                  </a:tcPr>
                </a:tc>
                <a:tc>
                  <a:txBody>
                    <a:bodyPr/>
                    <a:lstStyle/>
                    <a:p>
                      <a:pPr algn="ctr"/>
                      <a:r>
                        <a:rPr lang="hr-HR" sz="1050" b="0" dirty="0" smtClean="0"/>
                        <a:t>Plan 2024.</a:t>
                      </a:r>
                    </a:p>
                    <a:p>
                      <a:pPr algn="ctr"/>
                      <a:r>
                        <a:rPr lang="hr-HR" sz="1050" b="0" dirty="0" smtClean="0"/>
                        <a:t>(u eurima)</a:t>
                      </a:r>
                      <a:endParaRPr lang="hr-HR" sz="1050" b="0" dirty="0"/>
                    </a:p>
                  </a:txBody>
                  <a:tcPr>
                    <a:solidFill>
                      <a:srgbClr val="ED6C49"/>
                    </a:solidFill>
                  </a:tcPr>
                </a:tc>
                <a:tc>
                  <a:txBody>
                    <a:bodyPr/>
                    <a:lstStyle/>
                    <a:p>
                      <a:pPr algn="ctr"/>
                      <a:r>
                        <a:rPr lang="hr-HR" sz="1050" b="0" dirty="0" smtClean="0"/>
                        <a:t>Rebalans 2024.</a:t>
                      </a:r>
                    </a:p>
                    <a:p>
                      <a:pPr algn="ctr"/>
                      <a:r>
                        <a:rPr lang="hr-HR" sz="1050" b="0" dirty="0" smtClean="0"/>
                        <a:t>( u eurima)</a:t>
                      </a:r>
                      <a:endParaRPr lang="hr-HR" sz="1050" b="0" dirty="0"/>
                    </a:p>
                  </a:txBody>
                  <a:tcPr>
                    <a:solidFill>
                      <a:srgbClr val="ED6C49"/>
                    </a:solidFill>
                  </a:tcPr>
                </a:tc>
                <a:tc>
                  <a:txBody>
                    <a:bodyPr/>
                    <a:lstStyle/>
                    <a:p>
                      <a:pPr algn="ctr"/>
                      <a:r>
                        <a:rPr lang="hr-HR" sz="1050" b="0" dirty="0" smtClean="0"/>
                        <a:t>Realizacija 2024. </a:t>
                      </a:r>
                    </a:p>
                    <a:p>
                      <a:pPr algn="ctr"/>
                      <a:r>
                        <a:rPr lang="hr-HR" sz="1050" b="0" dirty="0" smtClean="0"/>
                        <a:t>(u eurima)</a:t>
                      </a:r>
                      <a:endParaRPr lang="hr-HR" sz="1050" b="0" dirty="0"/>
                    </a:p>
                  </a:txBody>
                  <a:tcPr>
                    <a:solidFill>
                      <a:srgbClr val="ED6C49"/>
                    </a:solidFill>
                  </a:tcPr>
                </a:tc>
                <a:tc>
                  <a:txBody>
                    <a:bodyPr/>
                    <a:lstStyle/>
                    <a:p>
                      <a:pPr algn="ctr"/>
                      <a:r>
                        <a:rPr lang="hr-HR" sz="1100" b="0" dirty="0" smtClean="0"/>
                        <a:t>%</a:t>
                      </a:r>
                    </a:p>
                    <a:p>
                      <a:pPr algn="ctr"/>
                      <a:r>
                        <a:rPr lang="hr-HR" sz="900" b="0" dirty="0" smtClean="0"/>
                        <a:t>Realizacije</a:t>
                      </a:r>
                      <a:endParaRPr lang="hr-HR" sz="900" b="0" dirty="0"/>
                    </a:p>
                  </a:txBody>
                  <a:tcPr>
                    <a:solidFill>
                      <a:srgbClr val="ED6C49"/>
                    </a:solidFill>
                  </a:tcPr>
                </a:tc>
                <a:tc>
                  <a:txBody>
                    <a:bodyPr/>
                    <a:lstStyle/>
                    <a:p>
                      <a:pPr algn="ctr"/>
                      <a:r>
                        <a:rPr lang="hr-HR" sz="1100" b="0" dirty="0" smtClean="0"/>
                        <a:t>Indeks</a:t>
                      </a:r>
                    </a:p>
                    <a:p>
                      <a:pPr algn="ctr"/>
                      <a:r>
                        <a:rPr lang="hr-HR" sz="800" b="0" dirty="0" smtClean="0"/>
                        <a:t>Realizacija /</a:t>
                      </a:r>
                    </a:p>
                    <a:p>
                      <a:pPr algn="ctr"/>
                      <a:r>
                        <a:rPr lang="hr-HR" sz="800" b="0" dirty="0" smtClean="0"/>
                        <a:t>Rebalans</a:t>
                      </a:r>
                      <a:endParaRPr lang="hr-HR" sz="800" b="0" dirty="0"/>
                    </a:p>
                  </a:txBody>
                  <a:tcPr>
                    <a:solidFill>
                      <a:srgbClr val="ED6C49"/>
                    </a:solidFill>
                  </a:tcPr>
                </a:tc>
                <a:extLst>
                  <a:ext uri="{0D108BD9-81ED-4DB2-BD59-A6C34878D82A}">
                    <a16:rowId xmlns:a16="http://schemas.microsoft.com/office/drawing/2014/main" val="1273626588"/>
                  </a:ext>
                </a:extLst>
              </a:tr>
              <a:tr h="370840">
                <a:tc>
                  <a:txBody>
                    <a:bodyPr/>
                    <a:lstStyle/>
                    <a:p>
                      <a:pPr algn="ctr"/>
                      <a:endParaRPr lang="hr-HR" sz="1200" dirty="0"/>
                    </a:p>
                  </a:txBody>
                  <a:tcPr/>
                </a:tc>
                <a:tc>
                  <a:txBody>
                    <a:bodyPr/>
                    <a:lstStyle/>
                    <a:p>
                      <a:pPr algn="ctr"/>
                      <a:r>
                        <a:rPr lang="hr-HR" sz="1200" dirty="0" smtClean="0"/>
                        <a:t>3.4</a:t>
                      </a:r>
                      <a:endParaRPr lang="hr-HR" sz="1200" dirty="0"/>
                    </a:p>
                  </a:txBody>
                  <a:tcPr/>
                </a:tc>
                <a:tc>
                  <a:txBody>
                    <a:bodyPr/>
                    <a:lstStyle/>
                    <a:p>
                      <a:r>
                        <a:rPr lang="hr-HR" sz="1100" dirty="0" smtClean="0"/>
                        <a:t>Marketinške i poslovne suradnje</a:t>
                      </a:r>
                      <a:endParaRPr lang="hr-HR" sz="1100" dirty="0"/>
                    </a:p>
                  </a:txBody>
                  <a:tcPr/>
                </a:tc>
                <a:tc>
                  <a:txBody>
                    <a:bodyPr/>
                    <a:lstStyle/>
                    <a:p>
                      <a:pPr algn="ctr"/>
                      <a:r>
                        <a:rPr lang="hr-HR" sz="1100" dirty="0" smtClean="0"/>
                        <a:t>5.700</a:t>
                      </a:r>
                      <a:endParaRPr lang="hr-HR" sz="1100" dirty="0"/>
                    </a:p>
                  </a:txBody>
                  <a:tcPr/>
                </a:tc>
                <a:tc>
                  <a:txBody>
                    <a:bodyPr/>
                    <a:lstStyle/>
                    <a:p>
                      <a:pPr algn="ctr"/>
                      <a:r>
                        <a:rPr lang="hr-HR" sz="1100" dirty="0" smtClean="0"/>
                        <a:t>5.367</a:t>
                      </a:r>
                      <a:endParaRPr lang="hr-HR" sz="1100" dirty="0"/>
                    </a:p>
                  </a:txBody>
                  <a:tcPr/>
                </a:tc>
                <a:tc>
                  <a:txBody>
                    <a:bodyPr/>
                    <a:lstStyle/>
                    <a:p>
                      <a:pPr algn="ctr"/>
                      <a:r>
                        <a:rPr lang="hr-HR" sz="1100" dirty="0" smtClean="0"/>
                        <a:t>5.365,67</a:t>
                      </a:r>
                      <a:endParaRPr lang="hr-HR" sz="1100" dirty="0"/>
                    </a:p>
                  </a:txBody>
                  <a:tcPr/>
                </a:tc>
                <a:tc>
                  <a:txBody>
                    <a:bodyPr/>
                    <a:lstStyle/>
                    <a:p>
                      <a:pPr algn="ctr"/>
                      <a:r>
                        <a:rPr lang="hr-HR" sz="1100" dirty="0" smtClean="0"/>
                        <a:t>3</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3666660949"/>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050" b="1" dirty="0" smtClean="0"/>
                        <a:t>UDRUŽENO OGLAŠAVANJE NA STRANICAMA ŽUPANIJSKE TZ</a:t>
                      </a:r>
                      <a:endParaRPr lang="hr-HR" sz="1050" dirty="0"/>
                    </a:p>
                  </a:txBody>
                  <a:tcPr/>
                </a:tc>
                <a:tc>
                  <a:txBody>
                    <a:bodyPr/>
                    <a:lstStyle/>
                    <a:p>
                      <a:pPr algn="ctr"/>
                      <a:r>
                        <a:rPr lang="hr-HR" sz="1100" dirty="0" smtClean="0"/>
                        <a:t>3.000</a:t>
                      </a:r>
                      <a:endParaRPr lang="hr-HR" sz="1100" dirty="0"/>
                    </a:p>
                  </a:txBody>
                  <a:tcPr/>
                </a:tc>
                <a:tc>
                  <a:txBody>
                    <a:bodyPr/>
                    <a:lstStyle/>
                    <a:p>
                      <a:pPr algn="ctr"/>
                      <a:r>
                        <a:rPr lang="hr-HR" sz="1100" dirty="0" smtClean="0"/>
                        <a:t>2.796</a:t>
                      </a:r>
                      <a:endParaRPr lang="hr-HR" sz="1100" dirty="0"/>
                    </a:p>
                  </a:txBody>
                  <a:tcPr/>
                </a:tc>
                <a:tc>
                  <a:txBody>
                    <a:bodyPr/>
                    <a:lstStyle/>
                    <a:p>
                      <a:pPr algn="ctr"/>
                      <a:r>
                        <a:rPr lang="hr-HR" sz="1100" dirty="0" smtClean="0"/>
                        <a:t>2.796,23</a:t>
                      </a:r>
                      <a:endParaRPr lang="hr-HR" sz="1100" dirty="0"/>
                    </a:p>
                  </a:txBody>
                  <a:tcPr/>
                </a:tc>
                <a:tc>
                  <a:txBody>
                    <a:bodyPr/>
                    <a:lstStyle/>
                    <a:p>
                      <a:pPr algn="ctr"/>
                      <a:r>
                        <a:rPr lang="hr-HR" sz="1100" dirty="0" smtClean="0"/>
                        <a:t>1,7</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1573302282"/>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050" dirty="0" smtClean="0"/>
                        <a:t> </a:t>
                      </a:r>
                      <a:r>
                        <a:rPr lang="hr-HR" sz="1050" b="1" dirty="0" smtClean="0"/>
                        <a:t>MARKETINŠKA KAMPANJA SUFINANCIRANJA NISKOTARIFNIH LETOVA ZA ZADAR </a:t>
                      </a:r>
                      <a:endParaRPr lang="hr-HR" sz="1050" b="1" dirty="0"/>
                    </a:p>
                  </a:txBody>
                  <a:tcPr/>
                </a:tc>
                <a:tc>
                  <a:txBody>
                    <a:bodyPr/>
                    <a:lstStyle/>
                    <a:p>
                      <a:pPr algn="ctr"/>
                      <a:endParaRPr lang="hr-HR" sz="1100" dirty="0" smtClean="0"/>
                    </a:p>
                    <a:p>
                      <a:pPr algn="ctr"/>
                      <a:r>
                        <a:rPr lang="hr-HR" sz="1100" dirty="0" smtClean="0"/>
                        <a:t>2.700</a:t>
                      </a:r>
                      <a:endParaRPr lang="hr-HR" sz="1100" dirty="0"/>
                    </a:p>
                  </a:txBody>
                  <a:tcPr/>
                </a:tc>
                <a:tc>
                  <a:txBody>
                    <a:bodyPr/>
                    <a:lstStyle/>
                    <a:p>
                      <a:pPr algn="ctr"/>
                      <a:endParaRPr lang="hr-HR" sz="1100" dirty="0" smtClean="0"/>
                    </a:p>
                    <a:p>
                      <a:pPr algn="ctr"/>
                      <a:r>
                        <a:rPr lang="hr-HR" sz="1100" dirty="0" smtClean="0"/>
                        <a:t>2.571</a:t>
                      </a:r>
                      <a:endParaRPr lang="hr-HR" sz="1100" dirty="0"/>
                    </a:p>
                  </a:txBody>
                  <a:tcPr/>
                </a:tc>
                <a:tc>
                  <a:txBody>
                    <a:bodyPr/>
                    <a:lstStyle/>
                    <a:p>
                      <a:pPr algn="ctr"/>
                      <a:endParaRPr lang="hr-HR" sz="1100" dirty="0" smtClean="0"/>
                    </a:p>
                    <a:p>
                      <a:pPr algn="ctr"/>
                      <a:r>
                        <a:rPr lang="hr-HR" sz="1100" dirty="0" smtClean="0"/>
                        <a:t>2.569,44</a:t>
                      </a:r>
                      <a:endParaRPr lang="hr-HR" sz="1100" dirty="0"/>
                    </a:p>
                  </a:txBody>
                  <a:tcPr/>
                </a:tc>
                <a:tc>
                  <a:txBody>
                    <a:bodyPr/>
                    <a:lstStyle/>
                    <a:p>
                      <a:pPr algn="ctr"/>
                      <a:endParaRPr lang="hr-HR" sz="1100" dirty="0" smtClean="0"/>
                    </a:p>
                    <a:p>
                      <a:pPr algn="ctr"/>
                      <a:r>
                        <a:rPr lang="hr-HR" sz="1100" dirty="0" smtClean="0"/>
                        <a:t>1,6</a:t>
                      </a:r>
                      <a:endParaRPr lang="hr-HR" sz="1100" dirty="0"/>
                    </a:p>
                  </a:txBody>
                  <a:tcPr/>
                </a:tc>
                <a:tc>
                  <a:txBody>
                    <a:bodyPr/>
                    <a:lstStyle/>
                    <a:p>
                      <a:pPr algn="ctr"/>
                      <a:endParaRPr lang="hr-HR" sz="1100" dirty="0" smtClean="0"/>
                    </a:p>
                    <a:p>
                      <a:pPr algn="ctr"/>
                      <a:r>
                        <a:rPr lang="hr-HR" sz="1100" dirty="0" smtClean="0"/>
                        <a:t>100</a:t>
                      </a:r>
                      <a:endParaRPr lang="hr-HR" sz="1100" dirty="0"/>
                    </a:p>
                  </a:txBody>
                  <a:tcPr/>
                </a:tc>
                <a:extLst>
                  <a:ext uri="{0D108BD9-81ED-4DB2-BD59-A6C34878D82A}">
                    <a16:rowId xmlns:a16="http://schemas.microsoft.com/office/drawing/2014/main" val="3949740276"/>
                  </a:ext>
                </a:extLst>
              </a:tr>
              <a:tr h="370840">
                <a:tc>
                  <a:txBody>
                    <a:bodyPr/>
                    <a:lstStyle/>
                    <a:p>
                      <a:pPr algn="ctr"/>
                      <a:endParaRPr lang="hr-HR" sz="1200"/>
                    </a:p>
                  </a:txBody>
                  <a:tcPr/>
                </a:tc>
                <a:tc>
                  <a:txBody>
                    <a:bodyPr/>
                    <a:lstStyle/>
                    <a:p>
                      <a:pPr algn="ctr"/>
                      <a:r>
                        <a:rPr lang="hr-HR" sz="1200" dirty="0" smtClean="0"/>
                        <a:t>3.5</a:t>
                      </a:r>
                      <a:endParaRPr lang="hr-HR" sz="1200" dirty="0"/>
                    </a:p>
                  </a:txBody>
                  <a:tcPr/>
                </a:tc>
                <a:tc>
                  <a:txBody>
                    <a:bodyPr/>
                    <a:lstStyle/>
                    <a:p>
                      <a:r>
                        <a:rPr lang="pl-PL" sz="1100" dirty="0" smtClean="0"/>
                        <a:t>Sajmovi, posebne prezentacije i poslovne radionice</a:t>
                      </a:r>
                      <a:endParaRPr lang="hr-HR" sz="1100" dirty="0"/>
                    </a:p>
                  </a:txBody>
                  <a:tcPr/>
                </a:tc>
                <a:tc>
                  <a:txBody>
                    <a:bodyPr/>
                    <a:lstStyle/>
                    <a:p>
                      <a:pPr algn="ctr"/>
                      <a:r>
                        <a:rPr lang="hr-HR" sz="1100" dirty="0" smtClean="0"/>
                        <a:t>600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293676339"/>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050" b="1" dirty="0" smtClean="0"/>
                        <a:t>PRISUTNOST NA SAJMOVIMA SA DRUGIM SUBJEKTIMA SA PODRUČJA OPĆINE </a:t>
                      </a:r>
                      <a:endParaRPr lang="hr-HR" sz="1050" b="1" dirty="0"/>
                    </a:p>
                  </a:txBody>
                  <a:tcPr/>
                </a:tc>
                <a:tc>
                  <a:txBody>
                    <a:bodyPr/>
                    <a:lstStyle/>
                    <a:p>
                      <a:pPr algn="ctr"/>
                      <a:endParaRPr lang="hr-HR" sz="1100" dirty="0" smtClean="0"/>
                    </a:p>
                    <a:p>
                      <a:pPr algn="ctr"/>
                      <a:r>
                        <a:rPr lang="hr-HR" sz="1100" dirty="0" smtClean="0"/>
                        <a:t>600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endParaRPr lang="hr-HR" sz="1100" dirty="0" smtClean="0"/>
                    </a:p>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847255580"/>
                  </a:ext>
                </a:extLst>
              </a:tr>
              <a:tr h="370840">
                <a:tc>
                  <a:txBody>
                    <a:bodyPr/>
                    <a:lstStyle/>
                    <a:p>
                      <a:pPr algn="ctr"/>
                      <a:endParaRPr lang="hr-HR" sz="1200"/>
                    </a:p>
                  </a:txBody>
                  <a:tcPr/>
                </a:tc>
                <a:tc>
                  <a:txBody>
                    <a:bodyPr/>
                    <a:lstStyle/>
                    <a:p>
                      <a:pPr algn="ctr"/>
                      <a:r>
                        <a:rPr lang="hr-HR" sz="1200" dirty="0" smtClean="0"/>
                        <a:t>3.6</a:t>
                      </a:r>
                      <a:endParaRPr lang="hr-HR" sz="1200" dirty="0"/>
                    </a:p>
                  </a:txBody>
                  <a:tcPr/>
                </a:tc>
                <a:tc>
                  <a:txBody>
                    <a:bodyPr/>
                    <a:lstStyle/>
                    <a:p>
                      <a:r>
                        <a:rPr lang="hr-HR" sz="1100" dirty="0" smtClean="0"/>
                        <a:t>Suradnja sa organizatorima putovanja </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356464455"/>
                  </a:ext>
                </a:extLst>
              </a:tr>
              <a:tr h="370840">
                <a:tc>
                  <a:txBody>
                    <a:bodyPr/>
                    <a:lstStyle/>
                    <a:p>
                      <a:pPr algn="ctr"/>
                      <a:endParaRPr lang="hr-HR" sz="1200" dirty="0"/>
                    </a:p>
                  </a:txBody>
                  <a:tcPr/>
                </a:tc>
                <a:tc>
                  <a:txBody>
                    <a:bodyPr/>
                    <a:lstStyle/>
                    <a:p>
                      <a:pPr algn="ctr"/>
                      <a:r>
                        <a:rPr lang="hr-HR" sz="1200" dirty="0" smtClean="0"/>
                        <a:t>3.7</a:t>
                      </a:r>
                      <a:endParaRPr lang="hr-HR" sz="1200" dirty="0"/>
                    </a:p>
                  </a:txBody>
                  <a:tcPr/>
                </a:tc>
                <a:tc>
                  <a:txBody>
                    <a:bodyPr/>
                    <a:lstStyle/>
                    <a:p>
                      <a:r>
                        <a:rPr lang="hr-HR" sz="1100" dirty="0" smtClean="0"/>
                        <a:t>Kreiranje promotivnog materijala</a:t>
                      </a:r>
                      <a:endParaRPr lang="hr-HR" sz="1100" dirty="0"/>
                    </a:p>
                  </a:txBody>
                  <a:tcPr/>
                </a:tc>
                <a:tc>
                  <a:txBody>
                    <a:bodyPr/>
                    <a:lstStyle/>
                    <a:p>
                      <a:pPr algn="ctr"/>
                      <a:r>
                        <a:rPr lang="hr-HR" sz="1100" dirty="0" smtClean="0"/>
                        <a:t>2.125</a:t>
                      </a:r>
                      <a:endParaRPr lang="hr-HR" sz="1100" dirty="0"/>
                    </a:p>
                  </a:txBody>
                  <a:tcPr/>
                </a:tc>
                <a:tc>
                  <a:txBody>
                    <a:bodyPr/>
                    <a:lstStyle/>
                    <a:p>
                      <a:pPr algn="ctr"/>
                      <a:r>
                        <a:rPr lang="hr-HR" sz="1100" dirty="0" smtClean="0"/>
                        <a:t>553</a:t>
                      </a:r>
                      <a:endParaRPr lang="hr-HR" sz="1100" dirty="0"/>
                    </a:p>
                  </a:txBody>
                  <a:tcPr/>
                </a:tc>
                <a:tc>
                  <a:txBody>
                    <a:bodyPr/>
                    <a:lstStyle/>
                    <a:p>
                      <a:pPr algn="ctr"/>
                      <a:r>
                        <a:rPr lang="hr-HR" sz="1100" dirty="0" smtClean="0"/>
                        <a:t>553,48</a:t>
                      </a:r>
                      <a:endParaRPr lang="hr-HR" sz="1100" dirty="0"/>
                    </a:p>
                  </a:txBody>
                  <a:tcPr/>
                </a:tc>
                <a:tc>
                  <a:txBody>
                    <a:bodyPr/>
                    <a:lstStyle/>
                    <a:p>
                      <a:pPr algn="ctr"/>
                      <a:r>
                        <a:rPr lang="hr-HR" sz="1100" dirty="0" smtClean="0"/>
                        <a:t>0,34</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158271659"/>
                  </a:ext>
                </a:extLst>
              </a:tr>
              <a:tr h="389130">
                <a:tc>
                  <a:txBody>
                    <a:bodyPr/>
                    <a:lstStyle/>
                    <a:p>
                      <a:pPr algn="ctr"/>
                      <a:endParaRPr lang="hr-HR" sz="1200" dirty="0"/>
                    </a:p>
                  </a:txBody>
                  <a:tcPr/>
                </a:tc>
                <a:tc>
                  <a:txBody>
                    <a:bodyPr/>
                    <a:lstStyle/>
                    <a:p>
                      <a:pPr algn="ctr"/>
                      <a:endParaRPr lang="hr-HR" sz="1200" dirty="0"/>
                    </a:p>
                  </a:txBody>
                  <a:tcPr/>
                </a:tc>
                <a:tc>
                  <a:txBody>
                    <a:bodyPr/>
                    <a:lstStyle/>
                    <a:p>
                      <a:r>
                        <a:rPr lang="hr-HR" sz="1050" b="1" dirty="0" smtClean="0"/>
                        <a:t>TISAK KARATA I BROŠURE</a:t>
                      </a:r>
                      <a:endParaRPr lang="hr-HR" sz="1050" b="1" dirty="0"/>
                    </a:p>
                  </a:txBody>
                  <a:tcPr/>
                </a:tc>
                <a:tc>
                  <a:txBody>
                    <a:bodyPr/>
                    <a:lstStyle/>
                    <a:p>
                      <a:pPr algn="ctr"/>
                      <a:r>
                        <a:rPr lang="hr-HR" sz="1100" dirty="0" smtClean="0"/>
                        <a:t>1.500</a:t>
                      </a:r>
                      <a:endParaRPr lang="hr-HR" sz="1100" dirty="0"/>
                    </a:p>
                  </a:txBody>
                  <a:tcPr/>
                </a:tc>
                <a:tc>
                  <a:txBody>
                    <a:bodyPr/>
                    <a:lstStyle/>
                    <a:p>
                      <a:pPr algn="ctr"/>
                      <a:r>
                        <a:rPr lang="hr-HR" sz="1100" dirty="0" smtClean="0"/>
                        <a:t>230</a:t>
                      </a:r>
                      <a:endParaRPr lang="hr-HR" sz="1100" dirty="0"/>
                    </a:p>
                  </a:txBody>
                  <a:tcPr/>
                </a:tc>
                <a:tc>
                  <a:txBody>
                    <a:bodyPr/>
                    <a:lstStyle/>
                    <a:p>
                      <a:pPr algn="ctr"/>
                      <a:r>
                        <a:rPr lang="hr-HR" sz="1100" dirty="0" smtClean="0"/>
                        <a:t>230,40</a:t>
                      </a:r>
                      <a:endParaRPr lang="hr-HR" sz="1100" dirty="0"/>
                    </a:p>
                  </a:txBody>
                  <a:tcPr/>
                </a:tc>
                <a:tc>
                  <a:txBody>
                    <a:bodyPr/>
                    <a:lstStyle/>
                    <a:p>
                      <a:pPr algn="ctr"/>
                      <a:r>
                        <a:rPr lang="hr-HR" sz="1100" dirty="0" smtClean="0"/>
                        <a:t>0,14</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3825153548"/>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050" b="1" dirty="0" smtClean="0"/>
                        <a:t>APLIKACIJA</a:t>
                      </a:r>
                      <a:r>
                        <a:rPr lang="hr-HR" sz="1050" b="1" baseline="0" dirty="0" smtClean="0"/>
                        <a:t> ‘’GUIDE FOR YOU’’</a:t>
                      </a:r>
                      <a:endParaRPr lang="hr-HR" sz="1050" b="1" dirty="0"/>
                    </a:p>
                  </a:txBody>
                  <a:tcPr/>
                </a:tc>
                <a:tc>
                  <a:txBody>
                    <a:bodyPr/>
                    <a:lstStyle/>
                    <a:p>
                      <a:pPr algn="ctr"/>
                      <a:r>
                        <a:rPr lang="hr-HR" sz="1100" dirty="0" smtClean="0"/>
                        <a:t>625</a:t>
                      </a:r>
                      <a:endParaRPr lang="hr-HR" sz="1100" dirty="0"/>
                    </a:p>
                  </a:txBody>
                  <a:tcPr/>
                </a:tc>
                <a:tc>
                  <a:txBody>
                    <a:bodyPr/>
                    <a:lstStyle/>
                    <a:p>
                      <a:pPr algn="ctr"/>
                      <a:r>
                        <a:rPr lang="hr-HR" sz="1100" dirty="0" smtClean="0"/>
                        <a:t>52</a:t>
                      </a:r>
                      <a:endParaRPr lang="hr-HR" sz="1100" dirty="0"/>
                    </a:p>
                  </a:txBody>
                  <a:tcPr/>
                </a:tc>
                <a:tc>
                  <a:txBody>
                    <a:bodyPr/>
                    <a:lstStyle/>
                    <a:p>
                      <a:pPr algn="ctr"/>
                      <a:r>
                        <a:rPr lang="hr-HR" sz="1100" dirty="0" smtClean="0"/>
                        <a:t>52,08</a:t>
                      </a:r>
                      <a:endParaRPr lang="hr-HR" sz="1100" dirty="0"/>
                    </a:p>
                  </a:txBody>
                  <a:tcPr/>
                </a:tc>
                <a:tc>
                  <a:txBody>
                    <a:bodyPr/>
                    <a:lstStyle/>
                    <a:p>
                      <a:pPr algn="ctr"/>
                      <a:r>
                        <a:rPr lang="hr-HR" sz="1100" dirty="0" smtClean="0"/>
                        <a:t>0,03</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3868985654"/>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050" b="1" dirty="0" smtClean="0"/>
                        <a:t>VIRTUALNO 360</a:t>
                      </a:r>
                      <a:endParaRPr lang="hr-HR" sz="1050" b="1" dirty="0"/>
                    </a:p>
                  </a:txBody>
                  <a:tcPr/>
                </a:tc>
                <a:tc>
                  <a:txBody>
                    <a:bodyPr/>
                    <a:lstStyle/>
                    <a:p>
                      <a:pPr algn="ctr"/>
                      <a:r>
                        <a:rPr lang="hr-HR" sz="1100" dirty="0" smtClean="0"/>
                        <a:t>0</a:t>
                      </a:r>
                      <a:endParaRPr lang="hr-HR" sz="1100" dirty="0"/>
                    </a:p>
                  </a:txBody>
                  <a:tcPr/>
                </a:tc>
                <a:tc>
                  <a:txBody>
                    <a:bodyPr/>
                    <a:lstStyle/>
                    <a:p>
                      <a:pPr algn="ctr"/>
                      <a:r>
                        <a:rPr lang="hr-HR" sz="1100" dirty="0" smtClean="0"/>
                        <a:t>271</a:t>
                      </a:r>
                      <a:endParaRPr lang="hr-HR" sz="1100" dirty="0"/>
                    </a:p>
                  </a:txBody>
                  <a:tcPr/>
                </a:tc>
                <a:tc>
                  <a:txBody>
                    <a:bodyPr/>
                    <a:lstStyle/>
                    <a:p>
                      <a:pPr algn="ctr"/>
                      <a:r>
                        <a:rPr lang="hr-HR" sz="1100" dirty="0" smtClean="0"/>
                        <a:t>271,00</a:t>
                      </a:r>
                      <a:endParaRPr lang="hr-HR" sz="1100" dirty="0"/>
                    </a:p>
                  </a:txBody>
                  <a:tcPr/>
                </a:tc>
                <a:tc>
                  <a:txBody>
                    <a:bodyPr/>
                    <a:lstStyle/>
                    <a:p>
                      <a:pPr algn="ctr"/>
                      <a:r>
                        <a:rPr lang="hr-HR" sz="1100" dirty="0" smtClean="0"/>
                        <a:t>0,17</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3928059022"/>
                  </a:ext>
                </a:extLst>
              </a:tr>
              <a:tr h="370840">
                <a:tc>
                  <a:txBody>
                    <a:bodyPr/>
                    <a:lstStyle/>
                    <a:p>
                      <a:pPr algn="ctr"/>
                      <a:endParaRPr lang="hr-HR" sz="1200"/>
                    </a:p>
                  </a:txBody>
                  <a:tcPr/>
                </a:tc>
                <a:tc>
                  <a:txBody>
                    <a:bodyPr/>
                    <a:lstStyle/>
                    <a:p>
                      <a:pPr algn="ctr"/>
                      <a:r>
                        <a:rPr lang="hr-HR" sz="1200" dirty="0" smtClean="0"/>
                        <a:t>3.8</a:t>
                      </a:r>
                      <a:endParaRPr lang="hr-HR" sz="1200" dirty="0"/>
                    </a:p>
                  </a:txBody>
                  <a:tcPr/>
                </a:tc>
                <a:tc>
                  <a:txBody>
                    <a:bodyPr/>
                    <a:lstStyle/>
                    <a:p>
                      <a:r>
                        <a:rPr lang="hr-HR" sz="1100" dirty="0" smtClean="0"/>
                        <a:t>Internetske stranice</a:t>
                      </a:r>
                      <a:endParaRPr lang="hr-HR" sz="1100" dirty="0"/>
                    </a:p>
                  </a:txBody>
                  <a:tcPr/>
                </a:tc>
                <a:tc>
                  <a:txBody>
                    <a:bodyPr/>
                    <a:lstStyle/>
                    <a:p>
                      <a:pPr algn="ctr"/>
                      <a:r>
                        <a:rPr lang="hr-HR" sz="1100" dirty="0" smtClean="0"/>
                        <a:t>500</a:t>
                      </a:r>
                      <a:endParaRPr lang="hr-HR" sz="1100" dirty="0"/>
                    </a:p>
                  </a:txBody>
                  <a:tcPr/>
                </a:tc>
                <a:tc>
                  <a:txBody>
                    <a:bodyPr/>
                    <a:lstStyle/>
                    <a:p>
                      <a:pPr algn="ctr"/>
                      <a:r>
                        <a:rPr lang="hr-HR" sz="1100" dirty="0" smtClean="0"/>
                        <a:t>500</a:t>
                      </a:r>
                      <a:endParaRPr lang="hr-HR" sz="1100" dirty="0"/>
                    </a:p>
                  </a:txBody>
                  <a:tcPr/>
                </a:tc>
                <a:tc>
                  <a:txBody>
                    <a:bodyPr/>
                    <a:lstStyle/>
                    <a:p>
                      <a:pPr algn="ctr"/>
                      <a:r>
                        <a:rPr lang="hr-HR" sz="1100" dirty="0" smtClean="0"/>
                        <a:t>281,25</a:t>
                      </a:r>
                      <a:endParaRPr lang="hr-HR" sz="1100" dirty="0"/>
                    </a:p>
                  </a:txBody>
                  <a:tcPr/>
                </a:tc>
                <a:tc>
                  <a:txBody>
                    <a:bodyPr/>
                    <a:lstStyle/>
                    <a:p>
                      <a:pPr algn="ctr"/>
                      <a:r>
                        <a:rPr lang="hr-HR" sz="1100" dirty="0" smtClean="0"/>
                        <a:t>0,17</a:t>
                      </a:r>
                      <a:endParaRPr lang="hr-HR" sz="1100" dirty="0"/>
                    </a:p>
                  </a:txBody>
                  <a:tcPr/>
                </a:tc>
                <a:tc>
                  <a:txBody>
                    <a:bodyPr/>
                    <a:lstStyle/>
                    <a:p>
                      <a:pPr algn="ctr"/>
                      <a:r>
                        <a:rPr lang="hr-HR" sz="1100" dirty="0" smtClean="0"/>
                        <a:t>56</a:t>
                      </a:r>
                      <a:endParaRPr lang="hr-HR" sz="1100" dirty="0"/>
                    </a:p>
                  </a:txBody>
                  <a:tcPr/>
                </a:tc>
                <a:extLst>
                  <a:ext uri="{0D108BD9-81ED-4DB2-BD59-A6C34878D82A}">
                    <a16:rowId xmlns:a16="http://schemas.microsoft.com/office/drawing/2014/main" val="2909031885"/>
                  </a:ext>
                </a:extLst>
              </a:tr>
              <a:tr h="370840">
                <a:tc>
                  <a:txBody>
                    <a:bodyPr/>
                    <a:lstStyle/>
                    <a:p>
                      <a:pPr algn="ctr"/>
                      <a:endParaRPr lang="hr-HR" sz="1200"/>
                    </a:p>
                  </a:txBody>
                  <a:tcPr/>
                </a:tc>
                <a:tc>
                  <a:txBody>
                    <a:bodyPr/>
                    <a:lstStyle/>
                    <a:p>
                      <a:pPr algn="ctr"/>
                      <a:endParaRPr lang="hr-HR" sz="1200" dirty="0"/>
                    </a:p>
                  </a:txBody>
                  <a:tcPr/>
                </a:tc>
                <a:tc>
                  <a:txBody>
                    <a:bodyPr/>
                    <a:lstStyle/>
                    <a:p>
                      <a:r>
                        <a:rPr lang="hr-HR" sz="1100" b="1" dirty="0" smtClean="0"/>
                        <a:t>HOSTING I DIZAJN STRANICE</a:t>
                      </a:r>
                      <a:endParaRPr lang="hr-HR" sz="1100" b="1" dirty="0"/>
                    </a:p>
                  </a:txBody>
                  <a:tcPr/>
                </a:tc>
                <a:tc>
                  <a:txBody>
                    <a:bodyPr/>
                    <a:lstStyle/>
                    <a:p>
                      <a:pPr algn="ctr"/>
                      <a:r>
                        <a:rPr lang="hr-HR" sz="1100" dirty="0" smtClean="0"/>
                        <a:t>500</a:t>
                      </a:r>
                      <a:endParaRPr lang="hr-HR" sz="1100" dirty="0"/>
                    </a:p>
                  </a:txBody>
                  <a:tcPr/>
                </a:tc>
                <a:tc>
                  <a:txBody>
                    <a:bodyPr/>
                    <a:lstStyle/>
                    <a:p>
                      <a:pPr algn="ctr"/>
                      <a:r>
                        <a:rPr lang="hr-HR" sz="1100" dirty="0" smtClean="0"/>
                        <a:t>500</a:t>
                      </a:r>
                      <a:endParaRPr lang="hr-HR" sz="1100" dirty="0"/>
                    </a:p>
                  </a:txBody>
                  <a:tcPr/>
                </a:tc>
                <a:tc>
                  <a:txBody>
                    <a:bodyPr/>
                    <a:lstStyle/>
                    <a:p>
                      <a:pPr algn="ctr"/>
                      <a:r>
                        <a:rPr lang="hr-HR" sz="1100" dirty="0" smtClean="0"/>
                        <a:t>281,25</a:t>
                      </a:r>
                      <a:endParaRPr lang="hr-HR" sz="1100" dirty="0"/>
                    </a:p>
                  </a:txBody>
                  <a:tcPr/>
                </a:tc>
                <a:tc>
                  <a:txBody>
                    <a:bodyPr/>
                    <a:lstStyle/>
                    <a:p>
                      <a:pPr algn="ctr"/>
                      <a:r>
                        <a:rPr lang="hr-HR" sz="1100" dirty="0" smtClean="0"/>
                        <a:t>0,17</a:t>
                      </a:r>
                      <a:endParaRPr lang="hr-HR" sz="1100" dirty="0"/>
                    </a:p>
                  </a:txBody>
                  <a:tcPr/>
                </a:tc>
                <a:tc>
                  <a:txBody>
                    <a:bodyPr/>
                    <a:lstStyle/>
                    <a:p>
                      <a:pPr algn="ctr"/>
                      <a:r>
                        <a:rPr lang="hr-HR" sz="1100" dirty="0" smtClean="0"/>
                        <a:t>56</a:t>
                      </a:r>
                      <a:endParaRPr lang="hr-HR" sz="1100" dirty="0"/>
                    </a:p>
                  </a:txBody>
                  <a:tcPr/>
                </a:tc>
                <a:extLst>
                  <a:ext uri="{0D108BD9-81ED-4DB2-BD59-A6C34878D82A}">
                    <a16:rowId xmlns:a16="http://schemas.microsoft.com/office/drawing/2014/main" val="1962247052"/>
                  </a:ext>
                </a:extLst>
              </a:tr>
              <a:tr h="370840">
                <a:tc>
                  <a:txBody>
                    <a:bodyPr/>
                    <a:lstStyle/>
                    <a:p>
                      <a:pPr algn="ctr"/>
                      <a:endParaRPr lang="hr-HR" sz="1200"/>
                    </a:p>
                  </a:txBody>
                  <a:tcPr/>
                </a:tc>
                <a:tc>
                  <a:txBody>
                    <a:bodyPr/>
                    <a:lstStyle/>
                    <a:p>
                      <a:pPr algn="ctr"/>
                      <a:r>
                        <a:rPr lang="hr-HR" sz="1200" dirty="0" smtClean="0"/>
                        <a:t>3.9</a:t>
                      </a:r>
                      <a:endParaRPr lang="hr-HR" sz="1200" dirty="0"/>
                    </a:p>
                  </a:txBody>
                  <a:tcPr/>
                </a:tc>
                <a:tc>
                  <a:txBody>
                    <a:bodyPr/>
                    <a:lstStyle/>
                    <a:p>
                      <a:r>
                        <a:rPr lang="nn-NO" sz="1100" dirty="0" smtClean="0"/>
                        <a:t>Kreiranje i upravljanje bazama turističkih podataka</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072380377"/>
                  </a:ext>
                </a:extLst>
              </a:tr>
            </a:tbl>
          </a:graphicData>
        </a:graphic>
      </p:graphicFrame>
    </p:spTree>
    <p:extLst>
      <p:ext uri="{BB962C8B-B14F-4D97-AF65-F5344CB8AC3E}">
        <p14:creationId xmlns:p14="http://schemas.microsoft.com/office/powerpoint/2010/main" val="1675594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5513944"/>
              </p:ext>
            </p:extLst>
          </p:nvPr>
        </p:nvGraphicFramePr>
        <p:xfrm>
          <a:off x="1646238" y="676275"/>
          <a:ext cx="9858376" cy="5491480"/>
        </p:xfrm>
        <a:graphic>
          <a:graphicData uri="http://schemas.openxmlformats.org/drawingml/2006/table">
            <a:tbl>
              <a:tblPr firstRow="1" bandRow="1">
                <a:tableStyleId>{5C22544A-7EE6-4342-B048-85BDC9FD1C3A}</a:tableStyleId>
              </a:tblPr>
              <a:tblGrid>
                <a:gridCol w="429052">
                  <a:extLst>
                    <a:ext uri="{9D8B030D-6E8A-4147-A177-3AD203B41FA5}">
                      <a16:colId xmlns:a16="http://schemas.microsoft.com/office/drawing/2014/main" val="3795493938"/>
                    </a:ext>
                  </a:extLst>
                </a:gridCol>
                <a:gridCol w="461176">
                  <a:extLst>
                    <a:ext uri="{9D8B030D-6E8A-4147-A177-3AD203B41FA5}">
                      <a16:colId xmlns:a16="http://schemas.microsoft.com/office/drawing/2014/main" val="3111181553"/>
                    </a:ext>
                  </a:extLst>
                </a:gridCol>
                <a:gridCol w="3450866">
                  <a:extLst>
                    <a:ext uri="{9D8B030D-6E8A-4147-A177-3AD203B41FA5}">
                      <a16:colId xmlns:a16="http://schemas.microsoft.com/office/drawing/2014/main" val="1069705834"/>
                    </a:ext>
                  </a:extLst>
                </a:gridCol>
                <a:gridCol w="1065475">
                  <a:extLst>
                    <a:ext uri="{9D8B030D-6E8A-4147-A177-3AD203B41FA5}">
                      <a16:colId xmlns:a16="http://schemas.microsoft.com/office/drawing/2014/main" val="2308094608"/>
                    </a:ext>
                  </a:extLst>
                </a:gridCol>
                <a:gridCol w="1359673">
                  <a:extLst>
                    <a:ext uri="{9D8B030D-6E8A-4147-A177-3AD203B41FA5}">
                      <a16:colId xmlns:a16="http://schemas.microsoft.com/office/drawing/2014/main" val="3977321731"/>
                    </a:ext>
                  </a:extLst>
                </a:gridCol>
                <a:gridCol w="1391478">
                  <a:extLst>
                    <a:ext uri="{9D8B030D-6E8A-4147-A177-3AD203B41FA5}">
                      <a16:colId xmlns:a16="http://schemas.microsoft.com/office/drawing/2014/main" val="3688338304"/>
                    </a:ext>
                  </a:extLst>
                </a:gridCol>
                <a:gridCol w="787179">
                  <a:extLst>
                    <a:ext uri="{9D8B030D-6E8A-4147-A177-3AD203B41FA5}">
                      <a16:colId xmlns:a16="http://schemas.microsoft.com/office/drawing/2014/main" val="1883175121"/>
                    </a:ext>
                  </a:extLst>
                </a:gridCol>
                <a:gridCol w="913477">
                  <a:extLst>
                    <a:ext uri="{9D8B030D-6E8A-4147-A177-3AD203B41FA5}">
                      <a16:colId xmlns:a16="http://schemas.microsoft.com/office/drawing/2014/main" val="2345830187"/>
                    </a:ext>
                  </a:extLst>
                </a:gridCol>
              </a:tblGrid>
              <a:tr h="370840">
                <a:tc>
                  <a:txBody>
                    <a:bodyPr/>
                    <a:lstStyle/>
                    <a:p>
                      <a:endParaRPr lang="hr-HR" sz="1400" dirty="0"/>
                    </a:p>
                  </a:txBody>
                  <a:tcPr>
                    <a:solidFill>
                      <a:srgbClr val="ED6C49"/>
                    </a:solidFill>
                  </a:tcPr>
                </a:tc>
                <a:tc>
                  <a:txBody>
                    <a:bodyPr/>
                    <a:lstStyle/>
                    <a:p>
                      <a:endParaRPr lang="hr-HR" sz="1400" dirty="0"/>
                    </a:p>
                  </a:txBody>
                  <a:tcPr>
                    <a:solidFill>
                      <a:srgbClr val="ED6C49"/>
                    </a:solidFill>
                  </a:tcPr>
                </a:tc>
                <a:tc>
                  <a:txBody>
                    <a:bodyPr/>
                    <a:lstStyle/>
                    <a:p>
                      <a:pPr algn="ctr"/>
                      <a:r>
                        <a:rPr lang="hr-HR" sz="1400" dirty="0" smtClean="0"/>
                        <a:t>A K T I V N O S T I </a:t>
                      </a:r>
                      <a:endParaRPr lang="hr-HR" sz="1400" dirty="0"/>
                    </a:p>
                  </a:txBody>
                  <a:tcPr>
                    <a:solidFill>
                      <a:srgbClr val="ED6C49"/>
                    </a:solidFill>
                  </a:tcPr>
                </a:tc>
                <a:tc>
                  <a:txBody>
                    <a:bodyPr/>
                    <a:lstStyle/>
                    <a:p>
                      <a:pPr algn="ctr"/>
                      <a:r>
                        <a:rPr lang="hr-HR" sz="1050" b="0" dirty="0" smtClean="0"/>
                        <a:t>Plan 2024.</a:t>
                      </a:r>
                    </a:p>
                    <a:p>
                      <a:pPr algn="ctr"/>
                      <a:r>
                        <a:rPr lang="hr-HR" sz="1050" b="0" dirty="0" smtClean="0"/>
                        <a:t>(u eurima)</a:t>
                      </a:r>
                      <a:endParaRPr lang="hr-HR" sz="1050" b="0" dirty="0"/>
                    </a:p>
                  </a:txBody>
                  <a:tcPr>
                    <a:solidFill>
                      <a:srgbClr val="ED6C49"/>
                    </a:solidFill>
                  </a:tcPr>
                </a:tc>
                <a:tc>
                  <a:txBody>
                    <a:bodyPr/>
                    <a:lstStyle/>
                    <a:p>
                      <a:pPr algn="ctr"/>
                      <a:r>
                        <a:rPr lang="hr-HR" sz="1050" b="0" dirty="0" smtClean="0"/>
                        <a:t>Rebalans 2024.</a:t>
                      </a:r>
                    </a:p>
                    <a:p>
                      <a:pPr algn="ctr"/>
                      <a:r>
                        <a:rPr lang="hr-HR" sz="1050" b="0" dirty="0" smtClean="0"/>
                        <a:t>( u eurima)</a:t>
                      </a:r>
                      <a:endParaRPr lang="hr-HR" sz="1050" b="0" dirty="0"/>
                    </a:p>
                  </a:txBody>
                  <a:tcPr>
                    <a:solidFill>
                      <a:srgbClr val="ED6C49"/>
                    </a:solidFill>
                  </a:tcPr>
                </a:tc>
                <a:tc>
                  <a:txBody>
                    <a:bodyPr/>
                    <a:lstStyle/>
                    <a:p>
                      <a:pPr algn="ctr"/>
                      <a:r>
                        <a:rPr lang="hr-HR" sz="1050" b="0" dirty="0" smtClean="0"/>
                        <a:t>Realizacija 2024. </a:t>
                      </a:r>
                    </a:p>
                    <a:p>
                      <a:pPr algn="ctr"/>
                      <a:r>
                        <a:rPr lang="hr-HR" sz="1050" b="0" dirty="0" smtClean="0"/>
                        <a:t>(u eurima)</a:t>
                      </a:r>
                      <a:endParaRPr lang="hr-HR" sz="1050" b="0" dirty="0"/>
                    </a:p>
                  </a:txBody>
                  <a:tcPr>
                    <a:solidFill>
                      <a:srgbClr val="ED6C49"/>
                    </a:solidFill>
                  </a:tcPr>
                </a:tc>
                <a:tc>
                  <a:txBody>
                    <a:bodyPr/>
                    <a:lstStyle/>
                    <a:p>
                      <a:pPr algn="ctr"/>
                      <a:r>
                        <a:rPr lang="hr-HR" sz="1100" b="0" dirty="0" smtClean="0"/>
                        <a:t>%</a:t>
                      </a:r>
                    </a:p>
                    <a:p>
                      <a:pPr algn="ctr"/>
                      <a:r>
                        <a:rPr lang="hr-HR" sz="900" b="0" dirty="0" smtClean="0"/>
                        <a:t>Realizacije</a:t>
                      </a:r>
                      <a:endParaRPr lang="hr-HR" sz="900" b="0" dirty="0"/>
                    </a:p>
                  </a:txBody>
                  <a:tcPr>
                    <a:solidFill>
                      <a:srgbClr val="ED6C49"/>
                    </a:solidFill>
                  </a:tcPr>
                </a:tc>
                <a:tc>
                  <a:txBody>
                    <a:bodyPr/>
                    <a:lstStyle/>
                    <a:p>
                      <a:pPr algn="ctr"/>
                      <a:r>
                        <a:rPr lang="hr-HR" sz="1100" b="0" dirty="0" smtClean="0"/>
                        <a:t>Indeks</a:t>
                      </a:r>
                    </a:p>
                    <a:p>
                      <a:pPr algn="ctr"/>
                      <a:r>
                        <a:rPr lang="hr-HR" sz="800" b="0" dirty="0" smtClean="0"/>
                        <a:t>Realizacija /</a:t>
                      </a:r>
                    </a:p>
                    <a:p>
                      <a:pPr algn="ctr"/>
                      <a:r>
                        <a:rPr lang="hr-HR" sz="800" b="0" dirty="0" smtClean="0"/>
                        <a:t>Rebalans</a:t>
                      </a:r>
                      <a:endParaRPr lang="hr-HR" sz="800" b="0" dirty="0"/>
                    </a:p>
                  </a:txBody>
                  <a:tcPr>
                    <a:solidFill>
                      <a:srgbClr val="ED6C49"/>
                    </a:solidFill>
                  </a:tcPr>
                </a:tc>
                <a:extLst>
                  <a:ext uri="{0D108BD9-81ED-4DB2-BD59-A6C34878D82A}">
                    <a16:rowId xmlns:a16="http://schemas.microsoft.com/office/drawing/2014/main" val="3112081801"/>
                  </a:ext>
                </a:extLst>
              </a:tr>
              <a:tr h="370840">
                <a:tc>
                  <a:txBody>
                    <a:bodyPr/>
                    <a:lstStyle/>
                    <a:p>
                      <a:endParaRPr lang="hr-HR" sz="1200" dirty="0"/>
                    </a:p>
                  </a:txBody>
                  <a:tcPr/>
                </a:tc>
                <a:tc>
                  <a:txBody>
                    <a:bodyPr/>
                    <a:lstStyle/>
                    <a:p>
                      <a:r>
                        <a:rPr lang="hr-HR" sz="1100" dirty="0" smtClean="0"/>
                        <a:t>3.10</a:t>
                      </a:r>
                      <a:endParaRPr lang="hr-HR" sz="1100" dirty="0"/>
                    </a:p>
                  </a:txBody>
                  <a:tcPr/>
                </a:tc>
                <a:tc>
                  <a:txBody>
                    <a:bodyPr/>
                    <a:lstStyle/>
                    <a:p>
                      <a:r>
                        <a:rPr lang="hr-HR" sz="1100" dirty="0" smtClean="0"/>
                        <a:t>Turističko-informativne aktivnosti</a:t>
                      </a:r>
                      <a:endParaRPr lang="hr-HR" sz="1100" dirty="0"/>
                    </a:p>
                  </a:txBody>
                  <a:tcPr/>
                </a:tc>
                <a:tc>
                  <a:txBody>
                    <a:bodyPr/>
                    <a:lstStyle/>
                    <a:p>
                      <a:pPr algn="ctr"/>
                      <a:r>
                        <a:rPr lang="hr-HR" sz="1100" dirty="0" smtClean="0"/>
                        <a:t>17.300</a:t>
                      </a:r>
                      <a:endParaRPr lang="hr-HR" sz="1100" dirty="0"/>
                    </a:p>
                  </a:txBody>
                  <a:tcPr/>
                </a:tc>
                <a:tc>
                  <a:txBody>
                    <a:bodyPr/>
                    <a:lstStyle/>
                    <a:p>
                      <a:pPr algn="ctr"/>
                      <a:r>
                        <a:rPr lang="hr-HR" sz="1100" dirty="0" smtClean="0"/>
                        <a:t>24.359</a:t>
                      </a:r>
                      <a:endParaRPr lang="hr-HR" sz="1100" dirty="0"/>
                    </a:p>
                  </a:txBody>
                  <a:tcPr/>
                </a:tc>
                <a:tc>
                  <a:txBody>
                    <a:bodyPr/>
                    <a:lstStyle/>
                    <a:p>
                      <a:pPr algn="ctr"/>
                      <a:r>
                        <a:rPr lang="hr-HR" sz="1100" dirty="0" smtClean="0"/>
                        <a:t>24.628,24</a:t>
                      </a:r>
                      <a:endParaRPr lang="hr-HR" sz="1100" dirty="0"/>
                    </a:p>
                  </a:txBody>
                  <a:tcPr/>
                </a:tc>
                <a:tc>
                  <a:txBody>
                    <a:bodyPr/>
                    <a:lstStyle/>
                    <a:p>
                      <a:pPr algn="ctr"/>
                      <a:r>
                        <a:rPr lang="hr-HR" sz="1100" dirty="0" smtClean="0"/>
                        <a:t>15</a:t>
                      </a:r>
                      <a:endParaRPr lang="hr-HR" sz="1100" dirty="0"/>
                    </a:p>
                  </a:txBody>
                  <a:tcPr/>
                </a:tc>
                <a:tc>
                  <a:txBody>
                    <a:bodyPr/>
                    <a:lstStyle/>
                    <a:p>
                      <a:pPr algn="ctr"/>
                      <a:r>
                        <a:rPr lang="hr-HR" sz="1100" dirty="0" smtClean="0"/>
                        <a:t>101</a:t>
                      </a:r>
                      <a:endParaRPr lang="hr-HR" sz="1100" dirty="0"/>
                    </a:p>
                  </a:txBody>
                  <a:tcPr/>
                </a:tc>
                <a:extLst>
                  <a:ext uri="{0D108BD9-81ED-4DB2-BD59-A6C34878D82A}">
                    <a16:rowId xmlns:a16="http://schemas.microsoft.com/office/drawing/2014/main" val="848321840"/>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TURISTIČKO-INFORMATIVNI CENTAR</a:t>
                      </a:r>
                      <a:endParaRPr lang="hr-HR" sz="1100" b="1" dirty="0"/>
                    </a:p>
                  </a:txBody>
                  <a:tcPr/>
                </a:tc>
                <a:tc>
                  <a:txBody>
                    <a:bodyPr/>
                    <a:lstStyle/>
                    <a:p>
                      <a:pPr algn="ctr"/>
                      <a:r>
                        <a:rPr lang="hr-HR" sz="1100" dirty="0" smtClean="0"/>
                        <a:t>17.300</a:t>
                      </a:r>
                      <a:endParaRPr lang="hr-HR" sz="1100" dirty="0"/>
                    </a:p>
                  </a:txBody>
                  <a:tcPr/>
                </a:tc>
                <a:tc>
                  <a:txBody>
                    <a:bodyPr/>
                    <a:lstStyle/>
                    <a:p>
                      <a:pPr algn="ctr"/>
                      <a:r>
                        <a:rPr lang="hr-HR" sz="1100" dirty="0" smtClean="0"/>
                        <a:t>24.359</a:t>
                      </a:r>
                      <a:endParaRPr lang="hr-HR" sz="1100" dirty="0"/>
                    </a:p>
                  </a:txBody>
                  <a:tcPr/>
                </a:tc>
                <a:tc>
                  <a:txBody>
                    <a:bodyPr/>
                    <a:lstStyle/>
                    <a:p>
                      <a:pPr algn="ctr"/>
                      <a:r>
                        <a:rPr lang="hr-HR" sz="1100" dirty="0" smtClean="0"/>
                        <a:t>24.628,24</a:t>
                      </a:r>
                      <a:endParaRPr lang="hr-HR" sz="1100" dirty="0"/>
                    </a:p>
                  </a:txBody>
                  <a:tcPr/>
                </a:tc>
                <a:tc>
                  <a:txBody>
                    <a:bodyPr/>
                    <a:lstStyle/>
                    <a:p>
                      <a:pPr algn="ctr"/>
                      <a:r>
                        <a:rPr lang="hr-HR" sz="1100" dirty="0" smtClean="0"/>
                        <a:t>15</a:t>
                      </a:r>
                      <a:endParaRPr lang="hr-HR" sz="1100" dirty="0"/>
                    </a:p>
                  </a:txBody>
                  <a:tcPr/>
                </a:tc>
                <a:tc>
                  <a:txBody>
                    <a:bodyPr/>
                    <a:lstStyle/>
                    <a:p>
                      <a:pPr algn="ctr"/>
                      <a:r>
                        <a:rPr lang="hr-HR" sz="1100" dirty="0" smtClean="0"/>
                        <a:t>101</a:t>
                      </a:r>
                      <a:endParaRPr lang="hr-HR" sz="1100" dirty="0"/>
                    </a:p>
                  </a:txBody>
                  <a:tcPr/>
                </a:tc>
                <a:extLst>
                  <a:ext uri="{0D108BD9-81ED-4DB2-BD59-A6C34878D82A}">
                    <a16:rowId xmlns:a16="http://schemas.microsoft.com/office/drawing/2014/main" val="2140541367"/>
                  </a:ext>
                </a:extLst>
              </a:tr>
              <a:tr h="370840">
                <a:tc>
                  <a:txBody>
                    <a:bodyPr/>
                    <a:lstStyle/>
                    <a:p>
                      <a:r>
                        <a:rPr lang="hr-HR" sz="1200" dirty="0" smtClean="0"/>
                        <a:t>4</a:t>
                      </a:r>
                      <a:endParaRPr lang="hr-HR" sz="1200" dirty="0"/>
                    </a:p>
                  </a:txBody>
                  <a:tcPr/>
                </a:tc>
                <a:tc>
                  <a:txBody>
                    <a:bodyPr/>
                    <a:lstStyle/>
                    <a:p>
                      <a:endParaRPr lang="hr-HR" sz="1200" dirty="0"/>
                    </a:p>
                  </a:txBody>
                  <a:tcPr/>
                </a:tc>
                <a:tc>
                  <a:txBody>
                    <a:bodyPr/>
                    <a:lstStyle/>
                    <a:p>
                      <a:r>
                        <a:rPr lang="hr-HR" sz="1100" dirty="0" smtClean="0"/>
                        <a:t>UPRAVLJANJE DESTINACIJOM - DESTINACIJSKI MENADŽMENT</a:t>
                      </a:r>
                      <a:endParaRPr lang="hr-HR" sz="1100" dirty="0"/>
                    </a:p>
                  </a:txBody>
                  <a:tcPr/>
                </a:tc>
                <a:tc>
                  <a:txBody>
                    <a:bodyPr/>
                    <a:lstStyle/>
                    <a:p>
                      <a:pPr algn="ctr"/>
                      <a:r>
                        <a:rPr lang="hr-HR" sz="1100" dirty="0" smtClean="0"/>
                        <a:t>2.800</a:t>
                      </a:r>
                      <a:endParaRPr lang="hr-HR" sz="1100" dirty="0"/>
                    </a:p>
                  </a:txBody>
                  <a:tcPr/>
                </a:tc>
                <a:tc>
                  <a:txBody>
                    <a:bodyPr/>
                    <a:lstStyle/>
                    <a:p>
                      <a:pPr algn="ctr"/>
                      <a:r>
                        <a:rPr lang="hr-HR" sz="1100" dirty="0" smtClean="0"/>
                        <a:t>2.700</a:t>
                      </a:r>
                      <a:endParaRPr lang="hr-HR" sz="1100" dirty="0"/>
                    </a:p>
                  </a:txBody>
                  <a:tcPr/>
                </a:tc>
                <a:tc>
                  <a:txBody>
                    <a:bodyPr/>
                    <a:lstStyle/>
                    <a:p>
                      <a:pPr algn="ctr"/>
                      <a:r>
                        <a:rPr lang="hr-HR" sz="1100" dirty="0" smtClean="0"/>
                        <a:t>3.140,29</a:t>
                      </a:r>
                      <a:endParaRPr lang="hr-HR" sz="1100" dirty="0"/>
                    </a:p>
                  </a:txBody>
                  <a:tcPr/>
                </a:tc>
                <a:tc>
                  <a:txBody>
                    <a:bodyPr/>
                    <a:lstStyle/>
                    <a:p>
                      <a:pPr algn="ctr"/>
                      <a:r>
                        <a:rPr lang="hr-HR" sz="1100" dirty="0" smtClean="0"/>
                        <a:t>1,9</a:t>
                      </a:r>
                      <a:endParaRPr lang="hr-HR" sz="1100" dirty="0"/>
                    </a:p>
                  </a:txBody>
                  <a:tcPr/>
                </a:tc>
                <a:tc>
                  <a:txBody>
                    <a:bodyPr/>
                    <a:lstStyle/>
                    <a:p>
                      <a:pPr algn="ctr"/>
                      <a:r>
                        <a:rPr lang="hr-HR" sz="1100" dirty="0" smtClean="0"/>
                        <a:t>116</a:t>
                      </a:r>
                      <a:endParaRPr lang="hr-HR" sz="1100" dirty="0"/>
                    </a:p>
                  </a:txBody>
                  <a:tcPr/>
                </a:tc>
                <a:extLst>
                  <a:ext uri="{0D108BD9-81ED-4DB2-BD59-A6C34878D82A}">
                    <a16:rowId xmlns:a16="http://schemas.microsoft.com/office/drawing/2014/main" val="3310745215"/>
                  </a:ext>
                </a:extLst>
              </a:tr>
              <a:tr h="370840">
                <a:tc>
                  <a:txBody>
                    <a:bodyPr/>
                    <a:lstStyle/>
                    <a:p>
                      <a:endParaRPr lang="hr-HR" sz="1200" dirty="0"/>
                    </a:p>
                  </a:txBody>
                  <a:tcPr/>
                </a:tc>
                <a:tc>
                  <a:txBody>
                    <a:bodyPr/>
                    <a:lstStyle/>
                    <a:p>
                      <a:r>
                        <a:rPr lang="hr-HR" sz="1200" dirty="0" smtClean="0"/>
                        <a:t>4.1</a:t>
                      </a:r>
                      <a:endParaRPr lang="hr-HR" sz="1200" dirty="0"/>
                    </a:p>
                  </a:txBody>
                  <a:tcPr/>
                </a:tc>
                <a:tc>
                  <a:txBody>
                    <a:bodyPr/>
                    <a:lstStyle/>
                    <a:p>
                      <a:r>
                        <a:rPr lang="hr-HR" sz="1100" dirty="0" smtClean="0"/>
                        <a:t>Turistički i informacijski sustavi i aplikacije / eVisitor</a:t>
                      </a:r>
                      <a:endParaRPr lang="hr-HR" sz="1100" dirty="0"/>
                    </a:p>
                  </a:txBody>
                  <a:tcPr/>
                </a:tc>
                <a:tc>
                  <a:txBody>
                    <a:bodyPr/>
                    <a:lstStyle/>
                    <a:p>
                      <a:pPr algn="ctr"/>
                      <a:r>
                        <a:rPr lang="hr-HR" sz="1100" dirty="0" smtClean="0"/>
                        <a:t>300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585982119"/>
                  </a:ext>
                </a:extLst>
              </a:tr>
              <a:tr h="370840">
                <a:tc>
                  <a:txBody>
                    <a:bodyPr/>
                    <a:lstStyle/>
                    <a:p>
                      <a:endParaRPr lang="hr-HR" sz="1200" dirty="0"/>
                    </a:p>
                  </a:txBody>
                  <a:tcPr/>
                </a:tc>
                <a:tc>
                  <a:txBody>
                    <a:bodyPr/>
                    <a:lstStyle/>
                    <a:p>
                      <a:endParaRPr lang="hr-HR" sz="1200"/>
                    </a:p>
                  </a:txBody>
                  <a:tcPr/>
                </a:tc>
                <a:tc>
                  <a:txBody>
                    <a:bodyPr/>
                    <a:lstStyle/>
                    <a:p>
                      <a:r>
                        <a:rPr lang="hr-HR" sz="1100" b="1" dirty="0" smtClean="0"/>
                        <a:t>PODDOMENA NA WWW.CROATIA.HR</a:t>
                      </a:r>
                      <a:endParaRPr lang="hr-HR" sz="1100" b="1" dirty="0"/>
                    </a:p>
                  </a:txBody>
                  <a:tcPr/>
                </a:tc>
                <a:tc>
                  <a:txBody>
                    <a:bodyPr/>
                    <a:lstStyle/>
                    <a:p>
                      <a:pPr algn="ctr"/>
                      <a:r>
                        <a:rPr lang="hr-HR" sz="1100" dirty="0" smtClean="0"/>
                        <a:t>300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2474144478"/>
                  </a:ext>
                </a:extLst>
              </a:tr>
              <a:tr h="370840">
                <a:tc>
                  <a:txBody>
                    <a:bodyPr/>
                    <a:lstStyle/>
                    <a:p>
                      <a:endParaRPr lang="hr-HR" sz="1200" dirty="0"/>
                    </a:p>
                  </a:txBody>
                  <a:tcPr/>
                </a:tc>
                <a:tc>
                  <a:txBody>
                    <a:bodyPr/>
                    <a:lstStyle/>
                    <a:p>
                      <a:r>
                        <a:rPr lang="hr-HR" sz="1200" dirty="0" smtClean="0"/>
                        <a:t>4.2</a:t>
                      </a:r>
                      <a:endParaRPr lang="hr-HR" sz="1200" dirty="0"/>
                    </a:p>
                  </a:txBody>
                  <a:tcPr/>
                </a:tc>
                <a:tc>
                  <a:txBody>
                    <a:bodyPr/>
                    <a:lstStyle/>
                    <a:p>
                      <a:r>
                        <a:rPr lang="hr-HR" sz="1100" dirty="0" smtClean="0"/>
                        <a:t>Stručni</a:t>
                      </a:r>
                      <a:r>
                        <a:rPr lang="hr-HR" sz="1100" baseline="0" dirty="0" smtClean="0"/>
                        <a:t> skupovi i edukacije</a:t>
                      </a:r>
                      <a:endParaRPr lang="hr-HR" sz="1100" dirty="0"/>
                    </a:p>
                  </a:txBody>
                  <a:tcPr/>
                </a:tc>
                <a:tc>
                  <a:txBody>
                    <a:bodyPr/>
                    <a:lstStyle/>
                    <a:p>
                      <a:pPr algn="ctr"/>
                      <a:r>
                        <a:rPr lang="hr-HR" sz="1100" dirty="0" smtClean="0"/>
                        <a:t>500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525,76</a:t>
                      </a:r>
                      <a:endParaRPr lang="hr-HR" sz="1100" dirty="0"/>
                    </a:p>
                  </a:txBody>
                  <a:tcPr/>
                </a:tc>
                <a:tc>
                  <a:txBody>
                    <a:bodyPr/>
                    <a:lstStyle/>
                    <a:p>
                      <a:pPr algn="ctr"/>
                      <a:r>
                        <a:rPr lang="hr-HR" sz="1100" dirty="0" smtClean="0"/>
                        <a:t>0,32</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477503881"/>
                  </a:ext>
                </a:extLst>
              </a:tr>
              <a:tr h="370840">
                <a:tc>
                  <a:txBody>
                    <a:bodyPr/>
                    <a:lstStyle/>
                    <a:p>
                      <a:endParaRPr lang="hr-HR" sz="1200" dirty="0"/>
                    </a:p>
                  </a:txBody>
                  <a:tcPr/>
                </a:tc>
                <a:tc>
                  <a:txBody>
                    <a:bodyPr/>
                    <a:lstStyle/>
                    <a:p>
                      <a:endParaRPr lang="hr-HR" sz="1200"/>
                    </a:p>
                  </a:txBody>
                  <a:tcPr/>
                </a:tc>
                <a:tc>
                  <a:txBody>
                    <a:bodyPr/>
                    <a:lstStyle/>
                    <a:p>
                      <a:r>
                        <a:rPr lang="hr-HR" sz="1100" b="1" dirty="0" smtClean="0"/>
                        <a:t>STRUČNA PREDAVANJA</a:t>
                      </a:r>
                      <a:endParaRPr lang="hr-HR" sz="1100" b="1" dirty="0"/>
                    </a:p>
                  </a:txBody>
                  <a:tcPr/>
                </a:tc>
                <a:tc>
                  <a:txBody>
                    <a:bodyPr/>
                    <a:lstStyle/>
                    <a:p>
                      <a:pPr algn="ctr"/>
                      <a:r>
                        <a:rPr lang="hr-HR" sz="1100" dirty="0" smtClean="0"/>
                        <a:t>500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525,76</a:t>
                      </a:r>
                      <a:endParaRPr lang="hr-HR" sz="1100" dirty="0"/>
                    </a:p>
                  </a:txBody>
                  <a:tcPr/>
                </a:tc>
                <a:tc>
                  <a:txBody>
                    <a:bodyPr/>
                    <a:lstStyle/>
                    <a:p>
                      <a:pPr algn="ctr"/>
                      <a:r>
                        <a:rPr lang="hr-HR" sz="1100" dirty="0" smtClean="0"/>
                        <a:t>0,32</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2696796526"/>
                  </a:ext>
                </a:extLst>
              </a:tr>
              <a:tr h="370840">
                <a:tc>
                  <a:txBody>
                    <a:bodyPr/>
                    <a:lstStyle/>
                    <a:p>
                      <a:endParaRPr lang="hr-HR" sz="1200" dirty="0"/>
                    </a:p>
                  </a:txBody>
                  <a:tcPr/>
                </a:tc>
                <a:tc>
                  <a:txBody>
                    <a:bodyPr/>
                    <a:lstStyle/>
                    <a:p>
                      <a:r>
                        <a:rPr lang="hr-HR" sz="1200" dirty="0" smtClean="0"/>
                        <a:t>4.3</a:t>
                      </a:r>
                      <a:endParaRPr lang="hr-HR" sz="1200" dirty="0"/>
                    </a:p>
                  </a:txBody>
                  <a:tcPr/>
                </a:tc>
                <a:tc>
                  <a:txBody>
                    <a:bodyPr/>
                    <a:lstStyle/>
                    <a:p>
                      <a:r>
                        <a:rPr lang="hr-HR" sz="1100" dirty="0" smtClean="0"/>
                        <a:t>Koordinacija</a:t>
                      </a:r>
                      <a:r>
                        <a:rPr lang="hr-HR" sz="1100" baseline="0" dirty="0" smtClean="0"/>
                        <a:t> i nadzor</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2425880329"/>
                  </a:ext>
                </a:extLst>
              </a:tr>
              <a:tr h="370840">
                <a:tc>
                  <a:txBody>
                    <a:bodyPr/>
                    <a:lstStyle/>
                    <a:p>
                      <a:endParaRPr lang="hr-HR" sz="1200"/>
                    </a:p>
                  </a:txBody>
                  <a:tcPr/>
                </a:tc>
                <a:tc>
                  <a:txBody>
                    <a:bodyPr/>
                    <a:lstStyle/>
                    <a:p>
                      <a:r>
                        <a:rPr lang="hr-HR" sz="1200" dirty="0" smtClean="0"/>
                        <a:t>4.4</a:t>
                      </a:r>
                      <a:endParaRPr lang="hr-HR" sz="1200" dirty="0"/>
                    </a:p>
                  </a:txBody>
                  <a:tcPr/>
                </a:tc>
                <a:tc>
                  <a:txBody>
                    <a:bodyPr/>
                    <a:lstStyle/>
                    <a:p>
                      <a:r>
                        <a:rPr lang="hr-HR" sz="1100" dirty="0" smtClean="0"/>
                        <a:t>Upravljanje kvalitetom u destinaciji</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596573836"/>
                  </a:ext>
                </a:extLst>
              </a:tr>
              <a:tr h="370840">
                <a:tc>
                  <a:txBody>
                    <a:bodyPr/>
                    <a:lstStyle/>
                    <a:p>
                      <a:endParaRPr lang="hr-HR" sz="1200"/>
                    </a:p>
                  </a:txBody>
                  <a:tcPr/>
                </a:tc>
                <a:tc>
                  <a:txBody>
                    <a:bodyPr/>
                    <a:lstStyle/>
                    <a:p>
                      <a:r>
                        <a:rPr lang="hr-HR" sz="1200" dirty="0" smtClean="0"/>
                        <a:t>4.5</a:t>
                      </a:r>
                      <a:endParaRPr lang="hr-HR" sz="1200" dirty="0"/>
                    </a:p>
                  </a:txBody>
                  <a:tcPr/>
                </a:tc>
                <a:tc>
                  <a:txBody>
                    <a:bodyPr/>
                    <a:lstStyle/>
                    <a:p>
                      <a:r>
                        <a:rPr lang="hr-HR" sz="1100" dirty="0" smtClean="0"/>
                        <a:t>Poticanje na očuvanje i uređenje okoliša</a:t>
                      </a:r>
                      <a:endParaRPr lang="hr-HR" sz="1100" dirty="0"/>
                    </a:p>
                  </a:txBody>
                  <a:tcPr/>
                </a:tc>
                <a:tc>
                  <a:txBody>
                    <a:bodyPr/>
                    <a:lstStyle/>
                    <a:p>
                      <a:pPr algn="ctr"/>
                      <a:r>
                        <a:rPr lang="hr-HR" sz="1100" dirty="0" smtClean="0"/>
                        <a:t>2.000</a:t>
                      </a:r>
                      <a:endParaRPr lang="hr-HR" sz="1100" dirty="0"/>
                    </a:p>
                  </a:txBody>
                  <a:tcPr/>
                </a:tc>
                <a:tc>
                  <a:txBody>
                    <a:bodyPr/>
                    <a:lstStyle/>
                    <a:p>
                      <a:pPr algn="ctr"/>
                      <a:r>
                        <a:rPr lang="hr-HR" sz="1100" dirty="0" smtClean="0"/>
                        <a:t>2.700</a:t>
                      </a:r>
                      <a:endParaRPr lang="hr-HR" sz="1100" dirty="0"/>
                    </a:p>
                  </a:txBody>
                  <a:tcPr/>
                </a:tc>
                <a:tc>
                  <a:txBody>
                    <a:bodyPr/>
                    <a:lstStyle/>
                    <a:p>
                      <a:pPr algn="ctr"/>
                      <a:r>
                        <a:rPr lang="hr-HR" sz="1100" dirty="0" smtClean="0"/>
                        <a:t>2.614,53</a:t>
                      </a:r>
                      <a:endParaRPr lang="hr-HR" sz="1100" dirty="0"/>
                    </a:p>
                  </a:txBody>
                  <a:tcPr/>
                </a:tc>
                <a:tc>
                  <a:txBody>
                    <a:bodyPr/>
                    <a:lstStyle/>
                    <a:p>
                      <a:pPr algn="ctr"/>
                      <a:r>
                        <a:rPr lang="hr-HR" sz="1100" dirty="0" smtClean="0"/>
                        <a:t>1,59</a:t>
                      </a:r>
                      <a:endParaRPr lang="hr-HR" sz="1100" dirty="0"/>
                    </a:p>
                  </a:txBody>
                  <a:tcPr/>
                </a:tc>
                <a:tc>
                  <a:txBody>
                    <a:bodyPr/>
                    <a:lstStyle/>
                    <a:p>
                      <a:pPr algn="ctr"/>
                      <a:r>
                        <a:rPr lang="hr-HR" sz="1100" dirty="0" smtClean="0"/>
                        <a:t>97</a:t>
                      </a:r>
                      <a:endParaRPr lang="hr-HR" sz="1100" dirty="0"/>
                    </a:p>
                  </a:txBody>
                  <a:tcPr/>
                </a:tc>
                <a:extLst>
                  <a:ext uri="{0D108BD9-81ED-4DB2-BD59-A6C34878D82A}">
                    <a16:rowId xmlns:a16="http://schemas.microsoft.com/office/drawing/2014/main" val="154480241"/>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ZA ZELENU POVLJANU – HRVATSKA PRIRODNO TVOJA</a:t>
                      </a:r>
                      <a:endParaRPr lang="hr-HR" sz="1100" b="1" dirty="0"/>
                    </a:p>
                  </a:txBody>
                  <a:tcPr/>
                </a:tc>
                <a:tc>
                  <a:txBody>
                    <a:bodyPr/>
                    <a:lstStyle/>
                    <a:p>
                      <a:pPr algn="ctr"/>
                      <a:r>
                        <a:rPr lang="hr-HR" sz="1100" dirty="0" smtClean="0"/>
                        <a:t>1.500</a:t>
                      </a:r>
                      <a:endParaRPr lang="hr-HR" sz="1100" dirty="0"/>
                    </a:p>
                  </a:txBody>
                  <a:tcPr/>
                </a:tc>
                <a:tc>
                  <a:txBody>
                    <a:bodyPr/>
                    <a:lstStyle/>
                    <a:p>
                      <a:pPr algn="ctr"/>
                      <a:r>
                        <a:rPr lang="hr-HR" sz="1100" dirty="0" smtClean="0"/>
                        <a:t>1.500</a:t>
                      </a:r>
                      <a:endParaRPr lang="hr-HR" sz="1100" dirty="0"/>
                    </a:p>
                  </a:txBody>
                  <a:tcPr/>
                </a:tc>
                <a:tc>
                  <a:txBody>
                    <a:bodyPr/>
                    <a:lstStyle/>
                    <a:p>
                      <a:pPr algn="ctr"/>
                      <a:r>
                        <a:rPr lang="hr-HR" sz="1100" dirty="0" smtClean="0"/>
                        <a:t>1.414,53</a:t>
                      </a:r>
                      <a:endParaRPr lang="hr-HR" sz="1100" dirty="0"/>
                    </a:p>
                  </a:txBody>
                  <a:tcPr/>
                </a:tc>
                <a:tc>
                  <a:txBody>
                    <a:bodyPr/>
                    <a:lstStyle/>
                    <a:p>
                      <a:pPr algn="ctr"/>
                      <a:r>
                        <a:rPr lang="hr-HR" sz="1100" dirty="0" smtClean="0"/>
                        <a:t>0,86</a:t>
                      </a:r>
                      <a:endParaRPr lang="hr-HR" sz="1100" dirty="0"/>
                    </a:p>
                  </a:txBody>
                  <a:tcPr/>
                </a:tc>
                <a:tc>
                  <a:txBody>
                    <a:bodyPr/>
                    <a:lstStyle/>
                    <a:p>
                      <a:pPr algn="ctr"/>
                      <a:r>
                        <a:rPr lang="hr-HR" sz="1100" dirty="0" smtClean="0"/>
                        <a:t>94</a:t>
                      </a:r>
                      <a:endParaRPr lang="hr-HR" sz="1100" dirty="0"/>
                    </a:p>
                  </a:txBody>
                  <a:tcPr/>
                </a:tc>
                <a:extLst>
                  <a:ext uri="{0D108BD9-81ED-4DB2-BD59-A6C34878D82A}">
                    <a16:rowId xmlns:a16="http://schemas.microsoft.com/office/drawing/2014/main" val="2597908019"/>
                  </a:ext>
                </a:extLst>
              </a:tr>
              <a:tr h="370840">
                <a:tc>
                  <a:txBody>
                    <a:bodyPr/>
                    <a:lstStyle/>
                    <a:p>
                      <a:endParaRPr lang="hr-HR" sz="1200"/>
                    </a:p>
                  </a:txBody>
                  <a:tcPr/>
                </a:tc>
                <a:tc>
                  <a:txBody>
                    <a:bodyPr/>
                    <a:lstStyle/>
                    <a:p>
                      <a:endParaRPr lang="hr-HR" sz="1200" dirty="0"/>
                    </a:p>
                  </a:txBody>
                  <a:tcPr/>
                </a:tc>
                <a:tc>
                  <a:txBody>
                    <a:bodyPr/>
                    <a:lstStyle/>
                    <a:p>
                      <a:r>
                        <a:rPr lang="hr-HR" sz="1100" b="1" dirty="0" smtClean="0"/>
                        <a:t>ANALIZA MORA</a:t>
                      </a:r>
                      <a:endParaRPr lang="hr-HR" sz="1100" b="1" dirty="0"/>
                    </a:p>
                  </a:txBody>
                  <a:tcPr/>
                </a:tc>
                <a:tc>
                  <a:txBody>
                    <a:bodyPr/>
                    <a:lstStyle/>
                    <a:p>
                      <a:pPr algn="ctr"/>
                      <a:r>
                        <a:rPr lang="hr-HR" sz="1100" dirty="0" smtClean="0"/>
                        <a:t>500</a:t>
                      </a:r>
                      <a:endParaRPr lang="hr-HR" sz="1100" dirty="0"/>
                    </a:p>
                  </a:txBody>
                  <a:tcPr/>
                </a:tc>
                <a:tc>
                  <a:txBody>
                    <a:bodyPr/>
                    <a:lstStyle/>
                    <a:p>
                      <a:pPr algn="ctr"/>
                      <a:r>
                        <a:rPr lang="hr-HR" sz="1100" dirty="0" smtClean="0"/>
                        <a:t>1.200</a:t>
                      </a:r>
                      <a:endParaRPr lang="hr-HR" sz="1100" dirty="0"/>
                    </a:p>
                  </a:txBody>
                  <a:tcPr/>
                </a:tc>
                <a:tc>
                  <a:txBody>
                    <a:bodyPr/>
                    <a:lstStyle/>
                    <a:p>
                      <a:pPr algn="ctr"/>
                      <a:r>
                        <a:rPr lang="hr-HR" sz="1100" dirty="0" smtClean="0"/>
                        <a:t>1.200,00</a:t>
                      </a:r>
                      <a:endParaRPr lang="hr-HR" sz="1100" dirty="0"/>
                    </a:p>
                  </a:txBody>
                  <a:tcPr/>
                </a:tc>
                <a:tc>
                  <a:txBody>
                    <a:bodyPr/>
                    <a:lstStyle/>
                    <a:p>
                      <a:pPr algn="ctr"/>
                      <a:r>
                        <a:rPr lang="hr-HR" sz="1100" dirty="0" smtClean="0"/>
                        <a:t>0,73</a:t>
                      </a:r>
                      <a:endParaRPr lang="hr-HR" sz="1100" dirty="0"/>
                    </a:p>
                  </a:txBody>
                  <a:tcPr/>
                </a:tc>
                <a:tc>
                  <a:txBody>
                    <a:bodyPr/>
                    <a:lstStyle/>
                    <a:p>
                      <a:pPr algn="ctr"/>
                      <a:r>
                        <a:rPr lang="hr-HR" sz="1100" dirty="0" smtClean="0"/>
                        <a:t>100</a:t>
                      </a:r>
                      <a:endParaRPr lang="hr-HR" sz="1100" dirty="0"/>
                    </a:p>
                  </a:txBody>
                  <a:tcPr/>
                </a:tc>
                <a:extLst>
                  <a:ext uri="{0D108BD9-81ED-4DB2-BD59-A6C34878D82A}">
                    <a16:rowId xmlns:a16="http://schemas.microsoft.com/office/drawing/2014/main" val="938785656"/>
                  </a:ext>
                </a:extLst>
              </a:tr>
              <a:tr h="370840">
                <a:tc>
                  <a:txBody>
                    <a:bodyPr/>
                    <a:lstStyle/>
                    <a:p>
                      <a:r>
                        <a:rPr lang="hr-HR" sz="1200" dirty="0" smtClean="0"/>
                        <a:t>5</a:t>
                      </a:r>
                      <a:endParaRPr lang="hr-HR" sz="1200" dirty="0"/>
                    </a:p>
                  </a:txBody>
                  <a:tcPr/>
                </a:tc>
                <a:tc>
                  <a:txBody>
                    <a:bodyPr/>
                    <a:lstStyle/>
                    <a:p>
                      <a:endParaRPr lang="hr-HR" sz="1200" dirty="0"/>
                    </a:p>
                  </a:txBody>
                  <a:tcPr/>
                </a:tc>
                <a:tc>
                  <a:txBody>
                    <a:bodyPr/>
                    <a:lstStyle/>
                    <a:p>
                      <a:r>
                        <a:rPr lang="hr-HR" sz="1100" dirty="0" smtClean="0"/>
                        <a:t>ČLANSTVO U STRUKOVNIM ORGANIZACIJAMA</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849075231"/>
                  </a:ext>
                </a:extLst>
              </a:tr>
            </a:tbl>
          </a:graphicData>
        </a:graphic>
      </p:graphicFrame>
    </p:spTree>
    <p:extLst>
      <p:ext uri="{BB962C8B-B14F-4D97-AF65-F5344CB8AC3E}">
        <p14:creationId xmlns:p14="http://schemas.microsoft.com/office/powerpoint/2010/main" val="1968743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75986154"/>
              </p:ext>
            </p:extLst>
          </p:nvPr>
        </p:nvGraphicFramePr>
        <p:xfrm>
          <a:off x="1503363" y="700088"/>
          <a:ext cx="10001248" cy="5661660"/>
        </p:xfrm>
        <a:graphic>
          <a:graphicData uri="http://schemas.openxmlformats.org/drawingml/2006/table">
            <a:tbl>
              <a:tblPr firstRow="1" bandRow="1">
                <a:tableStyleId>{5C22544A-7EE6-4342-B048-85BDC9FD1C3A}</a:tableStyleId>
              </a:tblPr>
              <a:tblGrid>
                <a:gridCol w="484463">
                  <a:extLst>
                    <a:ext uri="{9D8B030D-6E8A-4147-A177-3AD203B41FA5}">
                      <a16:colId xmlns:a16="http://schemas.microsoft.com/office/drawing/2014/main" val="3711842311"/>
                    </a:ext>
                  </a:extLst>
                </a:gridCol>
                <a:gridCol w="516835">
                  <a:extLst>
                    <a:ext uri="{9D8B030D-6E8A-4147-A177-3AD203B41FA5}">
                      <a16:colId xmlns:a16="http://schemas.microsoft.com/office/drawing/2014/main" val="2066949137"/>
                    </a:ext>
                  </a:extLst>
                </a:gridCol>
                <a:gridCol w="3943847">
                  <a:extLst>
                    <a:ext uri="{9D8B030D-6E8A-4147-A177-3AD203B41FA5}">
                      <a16:colId xmlns:a16="http://schemas.microsoft.com/office/drawing/2014/main" val="4119422557"/>
                    </a:ext>
                  </a:extLst>
                </a:gridCol>
                <a:gridCol w="1009815">
                  <a:extLst>
                    <a:ext uri="{9D8B030D-6E8A-4147-A177-3AD203B41FA5}">
                      <a16:colId xmlns:a16="http://schemas.microsoft.com/office/drawing/2014/main" val="2582803080"/>
                    </a:ext>
                  </a:extLst>
                </a:gridCol>
                <a:gridCol w="1137037">
                  <a:extLst>
                    <a:ext uri="{9D8B030D-6E8A-4147-A177-3AD203B41FA5}">
                      <a16:colId xmlns:a16="http://schemas.microsoft.com/office/drawing/2014/main" val="4096972565"/>
                    </a:ext>
                  </a:extLst>
                </a:gridCol>
                <a:gridCol w="1073426">
                  <a:extLst>
                    <a:ext uri="{9D8B030D-6E8A-4147-A177-3AD203B41FA5}">
                      <a16:colId xmlns:a16="http://schemas.microsoft.com/office/drawing/2014/main" val="3678927504"/>
                    </a:ext>
                  </a:extLst>
                </a:gridCol>
                <a:gridCol w="890546">
                  <a:extLst>
                    <a:ext uri="{9D8B030D-6E8A-4147-A177-3AD203B41FA5}">
                      <a16:colId xmlns:a16="http://schemas.microsoft.com/office/drawing/2014/main" val="2140775491"/>
                    </a:ext>
                  </a:extLst>
                </a:gridCol>
                <a:gridCol w="945279">
                  <a:extLst>
                    <a:ext uri="{9D8B030D-6E8A-4147-A177-3AD203B41FA5}">
                      <a16:colId xmlns:a16="http://schemas.microsoft.com/office/drawing/2014/main" val="88304945"/>
                    </a:ext>
                  </a:extLst>
                </a:gridCol>
              </a:tblGrid>
              <a:tr h="370840">
                <a:tc>
                  <a:txBody>
                    <a:bodyPr/>
                    <a:lstStyle/>
                    <a:p>
                      <a:endParaRPr lang="hr-HR" sz="1400" dirty="0"/>
                    </a:p>
                  </a:txBody>
                  <a:tcPr>
                    <a:solidFill>
                      <a:srgbClr val="ED6C49"/>
                    </a:solidFill>
                  </a:tcPr>
                </a:tc>
                <a:tc>
                  <a:txBody>
                    <a:bodyPr/>
                    <a:lstStyle/>
                    <a:p>
                      <a:endParaRPr lang="hr-HR" sz="1400" dirty="0"/>
                    </a:p>
                  </a:txBody>
                  <a:tcPr>
                    <a:solidFill>
                      <a:srgbClr val="ED6C49"/>
                    </a:solidFill>
                  </a:tcPr>
                </a:tc>
                <a:tc>
                  <a:txBody>
                    <a:bodyPr/>
                    <a:lstStyle/>
                    <a:p>
                      <a:pPr algn="ctr"/>
                      <a:r>
                        <a:rPr lang="hr-HR" sz="1400" dirty="0" smtClean="0"/>
                        <a:t>A K T I V N O S T I </a:t>
                      </a:r>
                      <a:endParaRPr lang="hr-HR" sz="1400" dirty="0"/>
                    </a:p>
                  </a:txBody>
                  <a:tcPr>
                    <a:solidFill>
                      <a:srgbClr val="ED6C49"/>
                    </a:solidFill>
                  </a:tcPr>
                </a:tc>
                <a:tc>
                  <a:txBody>
                    <a:bodyPr/>
                    <a:lstStyle/>
                    <a:p>
                      <a:pPr algn="ctr"/>
                      <a:r>
                        <a:rPr lang="hr-HR" sz="1050" b="0" dirty="0" smtClean="0"/>
                        <a:t>Plan 2024.</a:t>
                      </a:r>
                    </a:p>
                    <a:p>
                      <a:pPr algn="ctr"/>
                      <a:r>
                        <a:rPr lang="hr-HR" sz="1050" b="0" dirty="0" smtClean="0"/>
                        <a:t>(u eurima)</a:t>
                      </a:r>
                      <a:endParaRPr lang="hr-HR" sz="1050" b="0" dirty="0"/>
                    </a:p>
                  </a:txBody>
                  <a:tcPr>
                    <a:solidFill>
                      <a:srgbClr val="ED6C49"/>
                    </a:solidFill>
                  </a:tcPr>
                </a:tc>
                <a:tc>
                  <a:txBody>
                    <a:bodyPr/>
                    <a:lstStyle/>
                    <a:p>
                      <a:pPr algn="ctr"/>
                      <a:r>
                        <a:rPr lang="hr-HR" sz="1050" b="0" dirty="0" smtClean="0"/>
                        <a:t>Rebalans 2024.</a:t>
                      </a:r>
                    </a:p>
                    <a:p>
                      <a:pPr algn="ctr"/>
                      <a:r>
                        <a:rPr lang="hr-HR" sz="1050" b="0" dirty="0" smtClean="0"/>
                        <a:t>( u eurima)</a:t>
                      </a:r>
                      <a:endParaRPr lang="hr-HR" sz="1050" b="0" dirty="0"/>
                    </a:p>
                  </a:txBody>
                  <a:tcPr>
                    <a:solidFill>
                      <a:srgbClr val="ED6C49"/>
                    </a:solidFill>
                  </a:tcPr>
                </a:tc>
                <a:tc>
                  <a:txBody>
                    <a:bodyPr/>
                    <a:lstStyle/>
                    <a:p>
                      <a:pPr algn="ctr"/>
                      <a:r>
                        <a:rPr lang="hr-HR" sz="1050" b="0" dirty="0" smtClean="0"/>
                        <a:t>Realizacija 2024. </a:t>
                      </a:r>
                    </a:p>
                    <a:p>
                      <a:pPr algn="ctr"/>
                      <a:r>
                        <a:rPr lang="hr-HR" sz="1050" b="0" dirty="0" smtClean="0"/>
                        <a:t>(u eurima)</a:t>
                      </a:r>
                      <a:endParaRPr lang="hr-HR" sz="1050" b="0" dirty="0"/>
                    </a:p>
                  </a:txBody>
                  <a:tcPr>
                    <a:solidFill>
                      <a:srgbClr val="ED6C49"/>
                    </a:solidFill>
                  </a:tcPr>
                </a:tc>
                <a:tc>
                  <a:txBody>
                    <a:bodyPr/>
                    <a:lstStyle/>
                    <a:p>
                      <a:pPr algn="ctr"/>
                      <a:r>
                        <a:rPr lang="hr-HR" sz="1100" b="0" dirty="0" smtClean="0"/>
                        <a:t>%</a:t>
                      </a:r>
                    </a:p>
                    <a:p>
                      <a:pPr algn="ctr"/>
                      <a:r>
                        <a:rPr lang="hr-HR" sz="900" b="0" dirty="0" smtClean="0"/>
                        <a:t>Realizacije</a:t>
                      </a:r>
                      <a:endParaRPr lang="hr-HR" sz="900" b="0" dirty="0"/>
                    </a:p>
                  </a:txBody>
                  <a:tcPr>
                    <a:solidFill>
                      <a:srgbClr val="ED6C49"/>
                    </a:solidFill>
                  </a:tcPr>
                </a:tc>
                <a:tc>
                  <a:txBody>
                    <a:bodyPr/>
                    <a:lstStyle/>
                    <a:p>
                      <a:pPr algn="ctr"/>
                      <a:r>
                        <a:rPr lang="hr-HR" sz="1100" b="0" dirty="0" smtClean="0"/>
                        <a:t>Indeks</a:t>
                      </a:r>
                    </a:p>
                    <a:p>
                      <a:pPr algn="ctr"/>
                      <a:r>
                        <a:rPr lang="hr-HR" sz="800" b="0" dirty="0" smtClean="0"/>
                        <a:t>Realizacija /</a:t>
                      </a:r>
                    </a:p>
                    <a:p>
                      <a:pPr algn="ctr"/>
                      <a:r>
                        <a:rPr lang="hr-HR" sz="800" b="0" dirty="0" smtClean="0"/>
                        <a:t>Rebalans</a:t>
                      </a:r>
                      <a:endParaRPr lang="hr-HR" sz="800" b="0" dirty="0"/>
                    </a:p>
                  </a:txBody>
                  <a:tcPr>
                    <a:solidFill>
                      <a:srgbClr val="ED6C49"/>
                    </a:solidFill>
                  </a:tcPr>
                </a:tc>
                <a:extLst>
                  <a:ext uri="{0D108BD9-81ED-4DB2-BD59-A6C34878D82A}">
                    <a16:rowId xmlns:a16="http://schemas.microsoft.com/office/drawing/2014/main" val="3611663828"/>
                  </a:ext>
                </a:extLst>
              </a:tr>
              <a:tr h="370840">
                <a:tc>
                  <a:txBody>
                    <a:bodyPr/>
                    <a:lstStyle/>
                    <a:p>
                      <a:pPr algn="ctr"/>
                      <a:r>
                        <a:rPr lang="hr-HR" sz="1100" dirty="0" smtClean="0"/>
                        <a:t>6</a:t>
                      </a:r>
                      <a:endParaRPr lang="hr-HR" sz="1100" dirty="0"/>
                    </a:p>
                  </a:txBody>
                  <a:tcPr/>
                </a:tc>
                <a:tc>
                  <a:txBody>
                    <a:bodyPr/>
                    <a:lstStyle/>
                    <a:p>
                      <a:pPr algn="ctr"/>
                      <a:endParaRPr lang="hr-HR" sz="1100" dirty="0"/>
                    </a:p>
                  </a:txBody>
                  <a:tcPr/>
                </a:tc>
                <a:tc>
                  <a:txBody>
                    <a:bodyPr/>
                    <a:lstStyle/>
                    <a:p>
                      <a:r>
                        <a:rPr lang="hr-HR" sz="1100" dirty="0" smtClean="0"/>
                        <a:t>ADMINISTRATIVNI</a:t>
                      </a:r>
                      <a:r>
                        <a:rPr lang="hr-HR" sz="1100" baseline="0" dirty="0" smtClean="0"/>
                        <a:t> POSLOVI</a:t>
                      </a:r>
                      <a:endParaRPr lang="hr-HR" sz="1100" dirty="0"/>
                    </a:p>
                  </a:txBody>
                  <a:tcPr/>
                </a:tc>
                <a:tc>
                  <a:txBody>
                    <a:bodyPr/>
                    <a:lstStyle/>
                    <a:p>
                      <a:pPr algn="ctr"/>
                      <a:r>
                        <a:rPr lang="hr-HR" sz="1100" dirty="0" smtClean="0"/>
                        <a:t>8.500</a:t>
                      </a:r>
                      <a:endParaRPr lang="hr-HR" sz="1100" dirty="0"/>
                    </a:p>
                  </a:txBody>
                  <a:tcPr/>
                </a:tc>
                <a:tc>
                  <a:txBody>
                    <a:bodyPr/>
                    <a:lstStyle/>
                    <a:p>
                      <a:pPr algn="ctr"/>
                      <a:r>
                        <a:rPr lang="hr-HR" sz="1100" dirty="0" smtClean="0"/>
                        <a:t>16.450</a:t>
                      </a:r>
                      <a:endParaRPr lang="hr-HR" sz="1100" dirty="0"/>
                    </a:p>
                  </a:txBody>
                  <a:tcPr/>
                </a:tc>
                <a:tc>
                  <a:txBody>
                    <a:bodyPr/>
                    <a:lstStyle/>
                    <a:p>
                      <a:pPr algn="ctr"/>
                      <a:r>
                        <a:rPr lang="hr-HR" sz="1100" dirty="0" smtClean="0"/>
                        <a:t>18.301,66</a:t>
                      </a:r>
                      <a:endParaRPr lang="hr-HR" sz="1100" dirty="0"/>
                    </a:p>
                  </a:txBody>
                  <a:tcPr/>
                </a:tc>
                <a:tc>
                  <a:txBody>
                    <a:bodyPr/>
                    <a:lstStyle/>
                    <a:p>
                      <a:pPr algn="ctr"/>
                      <a:r>
                        <a:rPr lang="hr-HR" sz="1100" dirty="0" smtClean="0"/>
                        <a:t>11</a:t>
                      </a:r>
                      <a:endParaRPr lang="hr-HR" sz="1100" dirty="0"/>
                    </a:p>
                  </a:txBody>
                  <a:tcPr/>
                </a:tc>
                <a:tc>
                  <a:txBody>
                    <a:bodyPr/>
                    <a:lstStyle/>
                    <a:p>
                      <a:pPr algn="ctr"/>
                      <a:r>
                        <a:rPr lang="hr-HR" sz="1100" dirty="0" smtClean="0"/>
                        <a:t>111</a:t>
                      </a:r>
                      <a:endParaRPr lang="hr-HR" sz="1100" dirty="0"/>
                    </a:p>
                  </a:txBody>
                  <a:tcPr/>
                </a:tc>
                <a:extLst>
                  <a:ext uri="{0D108BD9-81ED-4DB2-BD59-A6C34878D82A}">
                    <a16:rowId xmlns:a16="http://schemas.microsoft.com/office/drawing/2014/main" val="2586499993"/>
                  </a:ext>
                </a:extLst>
              </a:tr>
              <a:tr h="370840">
                <a:tc>
                  <a:txBody>
                    <a:bodyPr/>
                    <a:lstStyle/>
                    <a:p>
                      <a:pPr algn="ctr"/>
                      <a:endParaRPr lang="hr-HR" sz="1100" dirty="0"/>
                    </a:p>
                  </a:txBody>
                  <a:tcPr/>
                </a:tc>
                <a:tc>
                  <a:txBody>
                    <a:bodyPr/>
                    <a:lstStyle/>
                    <a:p>
                      <a:pPr algn="ctr"/>
                      <a:r>
                        <a:rPr lang="hr-HR" sz="1100" dirty="0" smtClean="0"/>
                        <a:t>6.1</a:t>
                      </a:r>
                      <a:endParaRPr lang="hr-HR" sz="1100" dirty="0"/>
                    </a:p>
                  </a:txBody>
                  <a:tcPr/>
                </a:tc>
                <a:tc>
                  <a:txBody>
                    <a:bodyPr/>
                    <a:lstStyle/>
                    <a:p>
                      <a:r>
                        <a:rPr lang="hr-HR" sz="1100" dirty="0" smtClean="0"/>
                        <a:t>Plaće zaposlenika lokalne turističke zajednice (izvan perioda tokom rada turističko-informativnog centra)</a:t>
                      </a:r>
                      <a:endParaRPr lang="hr-HR" sz="1100" dirty="0"/>
                    </a:p>
                  </a:txBody>
                  <a:tcPr/>
                </a:tc>
                <a:tc>
                  <a:txBody>
                    <a:bodyPr/>
                    <a:lstStyle/>
                    <a:p>
                      <a:pPr algn="ctr"/>
                      <a:endParaRPr lang="hr-HR" sz="1100" dirty="0" smtClean="0"/>
                    </a:p>
                    <a:p>
                      <a:pPr algn="ctr"/>
                      <a:r>
                        <a:rPr lang="hr-HR" sz="1100" dirty="0" smtClean="0"/>
                        <a:t>7.000</a:t>
                      </a:r>
                      <a:endParaRPr lang="hr-HR" sz="1100" dirty="0"/>
                    </a:p>
                  </a:txBody>
                  <a:tcPr/>
                </a:tc>
                <a:tc>
                  <a:txBody>
                    <a:bodyPr/>
                    <a:lstStyle/>
                    <a:p>
                      <a:pPr algn="ctr"/>
                      <a:endParaRPr lang="hr-HR" sz="1100" dirty="0" smtClean="0"/>
                    </a:p>
                    <a:p>
                      <a:pPr algn="ctr"/>
                      <a:r>
                        <a:rPr lang="hr-HR" sz="1100" dirty="0" smtClean="0"/>
                        <a:t>14.790</a:t>
                      </a:r>
                      <a:endParaRPr lang="hr-HR" sz="1100" dirty="0"/>
                    </a:p>
                  </a:txBody>
                  <a:tcPr/>
                </a:tc>
                <a:tc>
                  <a:txBody>
                    <a:bodyPr/>
                    <a:lstStyle/>
                    <a:p>
                      <a:pPr algn="ctr"/>
                      <a:endParaRPr lang="hr-HR" sz="1100" dirty="0" smtClean="0"/>
                    </a:p>
                    <a:p>
                      <a:pPr algn="ctr"/>
                      <a:r>
                        <a:rPr lang="hr-HR" sz="1100" dirty="0" smtClean="0"/>
                        <a:t>14.532,27</a:t>
                      </a:r>
                      <a:endParaRPr lang="hr-HR" sz="1100" dirty="0"/>
                    </a:p>
                  </a:txBody>
                  <a:tcPr/>
                </a:tc>
                <a:tc>
                  <a:txBody>
                    <a:bodyPr/>
                    <a:lstStyle/>
                    <a:p>
                      <a:pPr algn="ctr"/>
                      <a:r>
                        <a:rPr lang="hr-HR" sz="1100" dirty="0" smtClean="0"/>
                        <a:t>9</a:t>
                      </a:r>
                      <a:endParaRPr lang="hr-HR" sz="1100" dirty="0"/>
                    </a:p>
                  </a:txBody>
                  <a:tcPr/>
                </a:tc>
                <a:tc>
                  <a:txBody>
                    <a:bodyPr/>
                    <a:lstStyle/>
                    <a:p>
                      <a:pPr algn="ctr"/>
                      <a:r>
                        <a:rPr lang="hr-HR" sz="1100" dirty="0" smtClean="0"/>
                        <a:t>98</a:t>
                      </a:r>
                      <a:endParaRPr lang="hr-HR" sz="1100" dirty="0"/>
                    </a:p>
                  </a:txBody>
                  <a:tcPr/>
                </a:tc>
                <a:extLst>
                  <a:ext uri="{0D108BD9-81ED-4DB2-BD59-A6C34878D82A}">
                    <a16:rowId xmlns:a16="http://schemas.microsoft.com/office/drawing/2014/main" val="100580116"/>
                  </a:ext>
                </a:extLst>
              </a:tr>
              <a:tr h="370840">
                <a:tc>
                  <a:txBody>
                    <a:bodyPr/>
                    <a:lstStyle/>
                    <a:p>
                      <a:pPr algn="ctr"/>
                      <a:endParaRPr lang="hr-HR" sz="1100"/>
                    </a:p>
                  </a:txBody>
                  <a:tcPr/>
                </a:tc>
                <a:tc>
                  <a:txBody>
                    <a:bodyPr/>
                    <a:lstStyle/>
                    <a:p>
                      <a:pPr algn="ctr"/>
                      <a:r>
                        <a:rPr lang="hr-HR" sz="1100" dirty="0" smtClean="0"/>
                        <a:t>6.2</a:t>
                      </a:r>
                      <a:endParaRPr lang="hr-HR" sz="1100" dirty="0"/>
                    </a:p>
                  </a:txBody>
                  <a:tcPr/>
                </a:tc>
                <a:tc>
                  <a:txBody>
                    <a:bodyPr/>
                    <a:lstStyle/>
                    <a:p>
                      <a:r>
                        <a:rPr lang="hr-HR" sz="1100" dirty="0" smtClean="0"/>
                        <a:t>Materijalni troškovi</a:t>
                      </a:r>
                      <a:endParaRPr lang="hr-HR" sz="1100" dirty="0"/>
                    </a:p>
                  </a:txBody>
                  <a:tcPr/>
                </a:tc>
                <a:tc>
                  <a:txBody>
                    <a:bodyPr/>
                    <a:lstStyle/>
                    <a:p>
                      <a:pPr algn="ctr"/>
                      <a:r>
                        <a:rPr lang="hr-HR" sz="1100" dirty="0" smtClean="0"/>
                        <a:t>1.500</a:t>
                      </a:r>
                      <a:endParaRPr lang="hr-HR" sz="1100" dirty="0"/>
                    </a:p>
                  </a:txBody>
                  <a:tcPr/>
                </a:tc>
                <a:tc>
                  <a:txBody>
                    <a:bodyPr/>
                    <a:lstStyle/>
                    <a:p>
                      <a:pPr algn="ctr"/>
                      <a:r>
                        <a:rPr lang="hr-HR" sz="1100" dirty="0" smtClean="0"/>
                        <a:t>1.660</a:t>
                      </a:r>
                      <a:endParaRPr lang="hr-HR" sz="1100" dirty="0"/>
                    </a:p>
                  </a:txBody>
                  <a:tcPr/>
                </a:tc>
                <a:tc>
                  <a:txBody>
                    <a:bodyPr/>
                    <a:lstStyle/>
                    <a:p>
                      <a:pPr algn="ctr"/>
                      <a:r>
                        <a:rPr lang="hr-HR" sz="1100" dirty="0" smtClean="0"/>
                        <a:t>3.769,39</a:t>
                      </a:r>
                      <a:endParaRPr lang="hr-HR" sz="1100" dirty="0"/>
                    </a:p>
                  </a:txBody>
                  <a:tcPr/>
                </a:tc>
                <a:tc>
                  <a:txBody>
                    <a:bodyPr/>
                    <a:lstStyle/>
                    <a:p>
                      <a:pPr algn="ctr"/>
                      <a:r>
                        <a:rPr lang="hr-HR" sz="1100" dirty="0" smtClean="0"/>
                        <a:t>2</a:t>
                      </a:r>
                      <a:endParaRPr lang="hr-HR" sz="1100" dirty="0"/>
                    </a:p>
                  </a:txBody>
                  <a:tcPr/>
                </a:tc>
                <a:tc>
                  <a:txBody>
                    <a:bodyPr/>
                    <a:lstStyle/>
                    <a:p>
                      <a:pPr algn="ctr"/>
                      <a:r>
                        <a:rPr lang="hr-HR" sz="1100" dirty="0" smtClean="0"/>
                        <a:t>227</a:t>
                      </a:r>
                      <a:endParaRPr lang="hr-HR" sz="1100" dirty="0"/>
                    </a:p>
                  </a:txBody>
                  <a:tcPr/>
                </a:tc>
                <a:extLst>
                  <a:ext uri="{0D108BD9-81ED-4DB2-BD59-A6C34878D82A}">
                    <a16:rowId xmlns:a16="http://schemas.microsoft.com/office/drawing/2014/main" val="1535597490"/>
                  </a:ext>
                </a:extLst>
              </a:tr>
              <a:tr h="370840">
                <a:tc>
                  <a:txBody>
                    <a:bodyPr/>
                    <a:lstStyle/>
                    <a:p>
                      <a:pPr algn="ctr"/>
                      <a:endParaRPr lang="hr-HR" sz="1100"/>
                    </a:p>
                  </a:txBody>
                  <a:tcPr/>
                </a:tc>
                <a:tc>
                  <a:txBody>
                    <a:bodyPr/>
                    <a:lstStyle/>
                    <a:p>
                      <a:pPr algn="ctr"/>
                      <a:endParaRPr lang="hr-HR" sz="1100" dirty="0"/>
                    </a:p>
                  </a:txBody>
                  <a:tcPr/>
                </a:tc>
                <a:tc>
                  <a:txBody>
                    <a:bodyPr/>
                    <a:lstStyle/>
                    <a:p>
                      <a:r>
                        <a:rPr lang="hr-HR" sz="1100" dirty="0" smtClean="0"/>
                        <a:t>6.2.1 Troškovi funkcioniranja ureda turističke zajednice (režijski troškovi, zakup prostora, uredska oprema i materijal, održavanje prostora, troškovi platnog prometa, odvjetnički i javnobilježnički troškovi, troškovi poštarine, stručno usavršavanje zaposlenika)</a:t>
                      </a:r>
                      <a:endParaRPr lang="hr-HR" sz="1100" dirty="0"/>
                    </a:p>
                  </a:txBody>
                  <a:tcPr/>
                </a:tc>
                <a:tc>
                  <a:txBody>
                    <a:bodyPr/>
                    <a:lstStyle/>
                    <a:p>
                      <a:pPr algn="ctr"/>
                      <a:endParaRPr lang="hr-HR" sz="1100" dirty="0" smtClean="0"/>
                    </a:p>
                    <a:p>
                      <a:pPr algn="ctr"/>
                      <a:endParaRPr lang="hr-HR" sz="1100" dirty="0" smtClean="0"/>
                    </a:p>
                    <a:p>
                      <a:pPr algn="ctr"/>
                      <a:r>
                        <a:rPr lang="hr-HR" sz="1100" dirty="0" smtClean="0"/>
                        <a:t>1.500</a:t>
                      </a:r>
                      <a:endParaRPr lang="hr-HR" sz="1100" dirty="0"/>
                    </a:p>
                  </a:txBody>
                  <a:tcPr/>
                </a:tc>
                <a:tc>
                  <a:txBody>
                    <a:bodyPr/>
                    <a:lstStyle/>
                    <a:p>
                      <a:pPr algn="ctr"/>
                      <a:endParaRPr lang="hr-HR" sz="1100" dirty="0" smtClean="0"/>
                    </a:p>
                    <a:p>
                      <a:pPr algn="ctr"/>
                      <a:endParaRPr lang="hr-HR" sz="1100" dirty="0" smtClean="0"/>
                    </a:p>
                    <a:p>
                      <a:pPr algn="ctr"/>
                      <a:r>
                        <a:rPr lang="hr-HR" sz="1100" dirty="0" smtClean="0"/>
                        <a:t>1.660</a:t>
                      </a:r>
                      <a:endParaRPr lang="hr-HR" sz="1100" dirty="0"/>
                    </a:p>
                  </a:txBody>
                  <a:tcPr/>
                </a:tc>
                <a:tc>
                  <a:txBody>
                    <a:bodyPr/>
                    <a:lstStyle/>
                    <a:p>
                      <a:pPr algn="ctr"/>
                      <a:endParaRPr lang="hr-HR" sz="1100" dirty="0" smtClean="0"/>
                    </a:p>
                    <a:p>
                      <a:pPr algn="ctr"/>
                      <a:endParaRPr lang="hr-HR" sz="1100" dirty="0" smtClean="0"/>
                    </a:p>
                    <a:p>
                      <a:pPr algn="ctr"/>
                      <a:r>
                        <a:rPr lang="hr-HR" sz="1100" dirty="0" smtClean="0"/>
                        <a:t>3.769,39</a:t>
                      </a:r>
                      <a:endParaRPr lang="hr-HR" sz="1100" dirty="0"/>
                    </a:p>
                  </a:txBody>
                  <a:tcPr/>
                </a:tc>
                <a:tc>
                  <a:txBody>
                    <a:bodyPr/>
                    <a:lstStyle/>
                    <a:p>
                      <a:pPr algn="ctr"/>
                      <a:endParaRPr lang="hr-HR" sz="1100" dirty="0" smtClean="0"/>
                    </a:p>
                    <a:p>
                      <a:pPr algn="ctr"/>
                      <a:endParaRPr lang="hr-HR" sz="1100" dirty="0" smtClean="0"/>
                    </a:p>
                    <a:p>
                      <a:pPr algn="ctr"/>
                      <a:r>
                        <a:rPr lang="hr-HR" sz="1100" dirty="0" smtClean="0"/>
                        <a:t>2</a:t>
                      </a:r>
                      <a:endParaRPr lang="hr-HR" sz="1100" dirty="0"/>
                    </a:p>
                  </a:txBody>
                  <a:tcPr/>
                </a:tc>
                <a:tc>
                  <a:txBody>
                    <a:bodyPr/>
                    <a:lstStyle/>
                    <a:p>
                      <a:pPr algn="ctr"/>
                      <a:endParaRPr lang="hr-HR" sz="1100" dirty="0" smtClean="0"/>
                    </a:p>
                    <a:p>
                      <a:pPr algn="ctr"/>
                      <a:endParaRPr lang="hr-HR" sz="1100" dirty="0" smtClean="0"/>
                    </a:p>
                    <a:p>
                      <a:pPr algn="ctr"/>
                      <a:r>
                        <a:rPr lang="hr-HR" sz="1100" dirty="0" smtClean="0"/>
                        <a:t>227</a:t>
                      </a:r>
                      <a:endParaRPr lang="hr-HR" sz="1100" dirty="0"/>
                    </a:p>
                  </a:txBody>
                  <a:tcPr/>
                </a:tc>
                <a:extLst>
                  <a:ext uri="{0D108BD9-81ED-4DB2-BD59-A6C34878D82A}">
                    <a16:rowId xmlns:a16="http://schemas.microsoft.com/office/drawing/2014/main" val="1878724307"/>
                  </a:ext>
                </a:extLst>
              </a:tr>
              <a:tr h="370840">
                <a:tc>
                  <a:txBody>
                    <a:bodyPr/>
                    <a:lstStyle/>
                    <a:p>
                      <a:pPr algn="ctr"/>
                      <a:r>
                        <a:rPr lang="hr-HR" sz="1100" dirty="0" smtClean="0"/>
                        <a:t>7</a:t>
                      </a:r>
                      <a:endParaRPr lang="hr-HR" sz="1100" dirty="0"/>
                    </a:p>
                  </a:txBody>
                  <a:tcPr/>
                </a:tc>
                <a:tc>
                  <a:txBody>
                    <a:bodyPr/>
                    <a:lstStyle/>
                    <a:p>
                      <a:pPr algn="ctr"/>
                      <a:endParaRPr lang="hr-HR" sz="1100" dirty="0"/>
                    </a:p>
                  </a:txBody>
                  <a:tcPr/>
                </a:tc>
                <a:tc>
                  <a:txBody>
                    <a:bodyPr/>
                    <a:lstStyle/>
                    <a:p>
                      <a:r>
                        <a:rPr lang="hr-HR" sz="1100" dirty="0" smtClean="0"/>
                        <a:t>REZERVA</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3472213437"/>
                  </a:ext>
                </a:extLst>
              </a:tr>
              <a:tr h="370840">
                <a:tc>
                  <a:txBody>
                    <a:bodyPr/>
                    <a:lstStyle/>
                    <a:p>
                      <a:pPr algn="ctr"/>
                      <a:r>
                        <a:rPr lang="hr-HR" sz="1100" dirty="0" smtClean="0"/>
                        <a:t>8</a:t>
                      </a:r>
                      <a:endParaRPr lang="hr-HR" sz="1100" dirty="0"/>
                    </a:p>
                  </a:txBody>
                  <a:tcPr/>
                </a:tc>
                <a:tc>
                  <a:txBody>
                    <a:bodyPr/>
                    <a:lstStyle/>
                    <a:p>
                      <a:pPr algn="ctr"/>
                      <a:endParaRPr lang="hr-HR" sz="1100" dirty="0"/>
                    </a:p>
                  </a:txBody>
                  <a:tcPr/>
                </a:tc>
                <a:tc>
                  <a:txBody>
                    <a:bodyPr/>
                    <a:lstStyle/>
                    <a:p>
                      <a:r>
                        <a:rPr lang="hr-HR" sz="1100" dirty="0" smtClean="0"/>
                        <a:t>POKRIVANJE MANJKA U IDUĆOJ GODINI</a:t>
                      </a:r>
                      <a:endParaRPr lang="hr-HR" sz="1100" dirty="0"/>
                    </a:p>
                  </a:txBody>
                  <a:tcPr/>
                </a:tc>
                <a:tc>
                  <a:txBody>
                    <a:bodyPr/>
                    <a:lstStyle/>
                    <a:p>
                      <a:pPr algn="ctr"/>
                      <a:r>
                        <a:rPr lang="hr-HR" sz="1100" dirty="0" smtClean="0"/>
                        <a:t>10.000</a:t>
                      </a:r>
                      <a:endParaRPr lang="hr-HR" sz="1100" dirty="0"/>
                    </a:p>
                  </a:txBody>
                  <a:tcPr/>
                </a:tc>
                <a:tc>
                  <a:txBody>
                    <a:bodyPr/>
                    <a:lstStyle/>
                    <a:p>
                      <a:pPr algn="ctr"/>
                      <a:r>
                        <a:rPr lang="hr-HR" sz="1100" dirty="0" smtClean="0"/>
                        <a:t>22.142</a:t>
                      </a:r>
                      <a:endParaRPr lang="hr-HR" sz="1100" dirty="0"/>
                    </a:p>
                  </a:txBody>
                  <a:tcPr/>
                </a:tc>
                <a:tc>
                  <a:txBody>
                    <a:bodyPr/>
                    <a:lstStyle/>
                    <a:p>
                      <a:pPr algn="ctr"/>
                      <a:r>
                        <a:rPr lang="hr-HR" sz="1100" dirty="0" smtClean="0"/>
                        <a:t>20.340,19</a:t>
                      </a:r>
                      <a:endParaRPr lang="hr-HR" sz="1100" dirty="0"/>
                    </a:p>
                  </a:txBody>
                  <a:tcPr/>
                </a:tc>
                <a:tc>
                  <a:txBody>
                    <a:bodyPr/>
                    <a:lstStyle/>
                    <a:p>
                      <a:pPr algn="ctr"/>
                      <a:r>
                        <a:rPr lang="hr-HR" sz="1100" dirty="0" smtClean="0"/>
                        <a:t>12</a:t>
                      </a:r>
                      <a:endParaRPr lang="hr-HR" sz="1100" dirty="0"/>
                    </a:p>
                  </a:txBody>
                  <a:tcPr/>
                </a:tc>
                <a:tc>
                  <a:txBody>
                    <a:bodyPr/>
                    <a:lstStyle/>
                    <a:p>
                      <a:pPr algn="ctr"/>
                      <a:r>
                        <a:rPr lang="hr-HR" sz="1100" dirty="0" smtClean="0"/>
                        <a:t>92</a:t>
                      </a:r>
                      <a:endParaRPr lang="hr-HR" sz="1100" dirty="0"/>
                    </a:p>
                  </a:txBody>
                  <a:tcPr/>
                </a:tc>
                <a:extLst>
                  <a:ext uri="{0D108BD9-81ED-4DB2-BD59-A6C34878D82A}">
                    <a16:rowId xmlns:a16="http://schemas.microsoft.com/office/drawing/2014/main" val="2824310653"/>
                  </a:ext>
                </a:extLst>
              </a:tr>
              <a:tr h="370840">
                <a:tc>
                  <a:txBody>
                    <a:bodyPr/>
                    <a:lstStyle/>
                    <a:p>
                      <a:pPr algn="ctr"/>
                      <a:endParaRPr lang="hr-HR" sz="1100"/>
                    </a:p>
                  </a:txBody>
                  <a:tcPr/>
                </a:tc>
                <a:tc>
                  <a:txBody>
                    <a:bodyPr/>
                    <a:lstStyle/>
                    <a:p>
                      <a:pPr algn="ctr"/>
                      <a:endParaRPr lang="hr-HR" sz="1100" dirty="0"/>
                    </a:p>
                  </a:txBody>
                  <a:tcPr/>
                </a:tc>
                <a:tc>
                  <a:txBody>
                    <a:bodyPr/>
                    <a:lstStyle/>
                    <a:p>
                      <a:pPr algn="ctr"/>
                      <a:r>
                        <a:rPr lang="hr-HR" sz="1100" dirty="0" smtClean="0"/>
                        <a:t>S V E U K U P N O  1</a:t>
                      </a:r>
                      <a:endParaRPr lang="hr-HR" sz="1100" dirty="0"/>
                    </a:p>
                  </a:txBody>
                  <a:tcPr/>
                </a:tc>
                <a:tc>
                  <a:txBody>
                    <a:bodyPr/>
                    <a:lstStyle/>
                    <a:p>
                      <a:pPr algn="ctr"/>
                      <a:r>
                        <a:rPr lang="hr-HR" sz="1100" dirty="0" smtClean="0"/>
                        <a:t>110.000</a:t>
                      </a:r>
                      <a:endParaRPr lang="hr-HR" sz="1100" dirty="0"/>
                    </a:p>
                  </a:txBody>
                  <a:tcPr/>
                </a:tc>
                <a:tc>
                  <a:txBody>
                    <a:bodyPr/>
                    <a:lstStyle/>
                    <a:p>
                      <a:pPr algn="ctr"/>
                      <a:r>
                        <a:rPr lang="hr-HR" sz="1100" dirty="0" smtClean="0"/>
                        <a:t>160.000</a:t>
                      </a:r>
                      <a:endParaRPr lang="hr-HR" sz="1100" dirty="0"/>
                    </a:p>
                  </a:txBody>
                  <a:tcPr/>
                </a:tc>
                <a:tc>
                  <a:txBody>
                    <a:bodyPr/>
                    <a:lstStyle/>
                    <a:p>
                      <a:pPr algn="ctr"/>
                      <a:r>
                        <a:rPr lang="hr-HR" sz="1100" dirty="0" smtClean="0"/>
                        <a:t>164.720,70</a:t>
                      </a:r>
                      <a:endParaRPr lang="hr-HR" sz="1100" dirty="0"/>
                    </a:p>
                  </a:txBody>
                  <a:tcPr/>
                </a:tc>
                <a:tc>
                  <a:txBody>
                    <a:bodyPr/>
                    <a:lstStyle/>
                    <a:p>
                      <a:pPr algn="ctr"/>
                      <a:r>
                        <a:rPr lang="hr-HR" sz="1100" dirty="0" smtClean="0"/>
                        <a:t>100</a:t>
                      </a:r>
                      <a:endParaRPr lang="hr-HR" sz="1100" dirty="0"/>
                    </a:p>
                  </a:txBody>
                  <a:tcPr/>
                </a:tc>
                <a:tc>
                  <a:txBody>
                    <a:bodyPr/>
                    <a:lstStyle/>
                    <a:p>
                      <a:pPr algn="ctr"/>
                      <a:r>
                        <a:rPr lang="hr-HR" sz="1100" dirty="0" smtClean="0"/>
                        <a:t>103</a:t>
                      </a:r>
                      <a:endParaRPr lang="hr-HR" sz="1100" dirty="0"/>
                    </a:p>
                  </a:txBody>
                  <a:tcPr/>
                </a:tc>
                <a:extLst>
                  <a:ext uri="{0D108BD9-81ED-4DB2-BD59-A6C34878D82A}">
                    <a16:rowId xmlns:a16="http://schemas.microsoft.com/office/drawing/2014/main" val="1197162436"/>
                  </a:ext>
                </a:extLst>
              </a:tr>
              <a:tr h="370840">
                <a:tc>
                  <a:txBody>
                    <a:bodyPr/>
                    <a:lstStyle/>
                    <a:p>
                      <a:pPr algn="ctr"/>
                      <a:r>
                        <a:rPr lang="hr-HR" sz="1100" dirty="0" smtClean="0"/>
                        <a:t>9</a:t>
                      </a:r>
                      <a:endParaRPr lang="hr-HR" sz="1100" dirty="0"/>
                    </a:p>
                  </a:txBody>
                  <a:tcPr/>
                </a:tc>
                <a:tc>
                  <a:txBody>
                    <a:bodyPr/>
                    <a:lstStyle/>
                    <a:p>
                      <a:pPr algn="ctr"/>
                      <a:endParaRPr lang="hr-HR" sz="1100" dirty="0"/>
                    </a:p>
                  </a:txBody>
                  <a:tcPr/>
                </a:tc>
                <a:tc>
                  <a:txBody>
                    <a:bodyPr/>
                    <a:lstStyle/>
                    <a:p>
                      <a:r>
                        <a:rPr lang="hr-HR" sz="1100" dirty="0" smtClean="0"/>
                        <a:t>FONDOVI POSEBNE NAMJENE</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253618459"/>
                  </a:ext>
                </a:extLst>
              </a:tr>
              <a:tr h="370840">
                <a:tc>
                  <a:txBody>
                    <a:bodyPr/>
                    <a:lstStyle/>
                    <a:p>
                      <a:pPr algn="ctr"/>
                      <a:endParaRPr lang="hr-HR" sz="1100"/>
                    </a:p>
                  </a:txBody>
                  <a:tcPr/>
                </a:tc>
                <a:tc>
                  <a:txBody>
                    <a:bodyPr/>
                    <a:lstStyle/>
                    <a:p>
                      <a:pPr algn="ctr"/>
                      <a:endParaRPr lang="hr-HR" sz="1100" dirty="0"/>
                    </a:p>
                  </a:txBody>
                  <a:tcPr/>
                </a:tc>
                <a:tc>
                  <a:txBody>
                    <a:bodyPr/>
                    <a:lstStyle/>
                    <a:p>
                      <a:r>
                        <a:rPr lang="hr-HR" sz="1000" dirty="0" smtClean="0">
                          <a:latin typeface="Bookman Old Style" panose="02050604050505020204" pitchFamily="18" charset="0"/>
                        </a:rPr>
                        <a:t>Fond za turističke zajednice na turistički nedovoljno razvijenim područjima i kontinent</a:t>
                      </a:r>
                      <a:endParaRPr lang="hr-HR" sz="1000" dirty="0">
                        <a:latin typeface="Bookman Old Style" panose="02050604050505020204" pitchFamily="18" charset="0"/>
                      </a:endParaRPr>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1344435910"/>
                  </a:ext>
                </a:extLst>
              </a:tr>
              <a:tr h="370840">
                <a:tc>
                  <a:txBody>
                    <a:bodyPr/>
                    <a:lstStyle/>
                    <a:p>
                      <a:pPr algn="ctr"/>
                      <a:endParaRPr lang="hr-HR" sz="1100"/>
                    </a:p>
                  </a:txBody>
                  <a:tcPr/>
                </a:tc>
                <a:tc>
                  <a:txBody>
                    <a:bodyPr/>
                    <a:lstStyle/>
                    <a:p>
                      <a:pPr algn="ctr"/>
                      <a:endParaRPr lang="hr-HR" sz="1100" dirty="0"/>
                    </a:p>
                  </a:txBody>
                  <a:tcPr/>
                </a:tc>
                <a:tc>
                  <a:txBody>
                    <a:bodyPr/>
                    <a:lstStyle/>
                    <a:p>
                      <a:r>
                        <a:rPr lang="hr-HR" sz="1000" dirty="0" smtClean="0">
                          <a:latin typeface="Bookman Old Style" panose="02050604050505020204" pitchFamily="18" charset="0"/>
                        </a:rPr>
                        <a:t>Fond za projekte udruženih turističkih zajednica</a:t>
                      </a:r>
                      <a:endParaRPr lang="hr-HR" sz="1000" dirty="0">
                        <a:latin typeface="Bookman Old Style" panose="02050604050505020204" pitchFamily="18" charset="0"/>
                      </a:endParaRPr>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tc>
                  <a:txBody>
                    <a:bodyPr/>
                    <a:lstStyle/>
                    <a:p>
                      <a:pPr algn="ctr"/>
                      <a:r>
                        <a:rPr lang="hr-HR" sz="1100" dirty="0" smtClean="0"/>
                        <a:t>0</a:t>
                      </a:r>
                      <a:endParaRPr lang="hr-HR" sz="1100" dirty="0"/>
                    </a:p>
                  </a:txBody>
                  <a:tcPr/>
                </a:tc>
                <a:extLst>
                  <a:ext uri="{0D108BD9-81ED-4DB2-BD59-A6C34878D82A}">
                    <a16:rowId xmlns:a16="http://schemas.microsoft.com/office/drawing/2014/main" val="2695713722"/>
                  </a:ext>
                </a:extLst>
              </a:tr>
              <a:tr h="370840">
                <a:tc>
                  <a:txBody>
                    <a:bodyPr/>
                    <a:lstStyle/>
                    <a:p>
                      <a:pPr algn="ctr"/>
                      <a:endParaRPr lang="hr-HR" sz="1100"/>
                    </a:p>
                  </a:txBody>
                  <a:tcPr/>
                </a:tc>
                <a:tc>
                  <a:txBody>
                    <a:bodyPr/>
                    <a:lstStyle/>
                    <a:p>
                      <a:pPr algn="ctr"/>
                      <a:endParaRPr lang="hr-HR" sz="1100" dirty="0"/>
                    </a:p>
                  </a:txBody>
                  <a:tcPr/>
                </a:tc>
                <a:tc>
                  <a:txBody>
                    <a:bodyPr/>
                    <a:lstStyle/>
                    <a:p>
                      <a:pPr algn="ctr"/>
                      <a:r>
                        <a:rPr lang="hr-HR" sz="1200" dirty="0" smtClean="0">
                          <a:latin typeface="Bookman Old Style" panose="02050604050505020204" pitchFamily="18" charset="0"/>
                        </a:rPr>
                        <a:t>SVEUKUPNO 2</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0</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0</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0</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0</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0</a:t>
                      </a:r>
                      <a:endParaRPr lang="hr-HR" sz="1200" dirty="0">
                        <a:latin typeface="Bookman Old Style" panose="02050604050505020204" pitchFamily="18" charset="0"/>
                      </a:endParaRPr>
                    </a:p>
                  </a:txBody>
                  <a:tcPr/>
                </a:tc>
                <a:extLst>
                  <a:ext uri="{0D108BD9-81ED-4DB2-BD59-A6C34878D82A}">
                    <a16:rowId xmlns:a16="http://schemas.microsoft.com/office/drawing/2014/main" val="1794590876"/>
                  </a:ext>
                </a:extLst>
              </a:tr>
              <a:tr h="370840">
                <a:tc>
                  <a:txBody>
                    <a:bodyPr/>
                    <a:lstStyle/>
                    <a:p>
                      <a:pPr algn="ctr"/>
                      <a:endParaRPr lang="hr-HR" sz="1100"/>
                    </a:p>
                  </a:txBody>
                  <a:tcPr/>
                </a:tc>
                <a:tc>
                  <a:txBody>
                    <a:bodyPr/>
                    <a:lstStyle/>
                    <a:p>
                      <a:pPr algn="ctr"/>
                      <a:endParaRPr lang="hr-HR" sz="1100" dirty="0"/>
                    </a:p>
                  </a:txBody>
                  <a:tcPr/>
                </a:tc>
                <a:tc>
                  <a:txBody>
                    <a:bodyPr/>
                    <a:lstStyle/>
                    <a:p>
                      <a:r>
                        <a:rPr lang="hr-HR" sz="1200" dirty="0" smtClean="0">
                          <a:latin typeface="Century Gothic" panose="020B0502020202020204" pitchFamily="34" charset="0"/>
                        </a:rPr>
                        <a:t>TOTAL SVEUKUPNO 1 + SVEUKUPNO 2</a:t>
                      </a:r>
                      <a:endParaRPr lang="hr-HR" sz="1200" dirty="0">
                        <a:latin typeface="Century Gothic" panose="020B0502020202020204" pitchFamily="34" charset="0"/>
                      </a:endParaRPr>
                    </a:p>
                  </a:txBody>
                  <a:tcPr/>
                </a:tc>
                <a:tc>
                  <a:txBody>
                    <a:bodyPr/>
                    <a:lstStyle/>
                    <a:p>
                      <a:pPr algn="ctr"/>
                      <a:r>
                        <a:rPr lang="hr-HR" sz="1100" baseline="0" dirty="0" smtClean="0">
                          <a:latin typeface="Century Gothic" panose="020B0502020202020204" pitchFamily="34" charset="0"/>
                        </a:rPr>
                        <a:t>110.000</a:t>
                      </a:r>
                      <a:endParaRPr lang="hr-HR" sz="1100" baseline="0" dirty="0">
                        <a:latin typeface="Century Gothic" panose="020B0502020202020204" pitchFamily="34" charset="0"/>
                      </a:endParaRPr>
                    </a:p>
                  </a:txBody>
                  <a:tcPr/>
                </a:tc>
                <a:tc>
                  <a:txBody>
                    <a:bodyPr/>
                    <a:lstStyle/>
                    <a:p>
                      <a:pPr algn="ctr"/>
                      <a:r>
                        <a:rPr lang="hr-HR" sz="1100" baseline="0" dirty="0" smtClean="0">
                          <a:latin typeface="Century Gothic" panose="020B0502020202020204" pitchFamily="34" charset="0"/>
                        </a:rPr>
                        <a:t>160.000</a:t>
                      </a:r>
                      <a:endParaRPr lang="hr-HR" sz="1100" baseline="0" dirty="0">
                        <a:latin typeface="Century Gothic" panose="020B0502020202020204" pitchFamily="34" charset="0"/>
                      </a:endParaRPr>
                    </a:p>
                  </a:txBody>
                  <a:tcPr/>
                </a:tc>
                <a:tc>
                  <a:txBody>
                    <a:bodyPr/>
                    <a:lstStyle/>
                    <a:p>
                      <a:pPr algn="ctr"/>
                      <a:r>
                        <a:rPr lang="hr-HR" sz="1100" baseline="0" dirty="0" smtClean="0">
                          <a:latin typeface="Century Gothic" panose="020B0502020202020204" pitchFamily="34" charset="0"/>
                        </a:rPr>
                        <a:t>164.720,70</a:t>
                      </a:r>
                    </a:p>
                  </a:txBody>
                  <a:tcPr/>
                </a:tc>
                <a:tc>
                  <a:txBody>
                    <a:bodyPr/>
                    <a:lstStyle/>
                    <a:p>
                      <a:pPr algn="ctr"/>
                      <a:r>
                        <a:rPr lang="hr-HR" sz="1200" dirty="0" smtClean="0">
                          <a:latin typeface="Bookman Old Style" panose="02050604050505020204" pitchFamily="18" charset="0"/>
                        </a:rPr>
                        <a:t>100</a:t>
                      </a:r>
                      <a:endParaRPr lang="hr-HR" sz="1200" dirty="0">
                        <a:latin typeface="Bookman Old Style" panose="02050604050505020204" pitchFamily="18" charset="0"/>
                      </a:endParaRPr>
                    </a:p>
                  </a:txBody>
                  <a:tcPr/>
                </a:tc>
                <a:tc>
                  <a:txBody>
                    <a:bodyPr/>
                    <a:lstStyle/>
                    <a:p>
                      <a:pPr algn="ctr"/>
                      <a:r>
                        <a:rPr lang="hr-HR" sz="1200" dirty="0" smtClean="0">
                          <a:latin typeface="Bookman Old Style" panose="02050604050505020204" pitchFamily="18" charset="0"/>
                        </a:rPr>
                        <a:t>103</a:t>
                      </a:r>
                      <a:endParaRPr lang="hr-HR" sz="1200" dirty="0">
                        <a:latin typeface="Bookman Old Style" panose="02050604050505020204" pitchFamily="18" charset="0"/>
                      </a:endParaRPr>
                    </a:p>
                  </a:txBody>
                  <a:tcPr/>
                </a:tc>
                <a:extLst>
                  <a:ext uri="{0D108BD9-81ED-4DB2-BD59-A6C34878D82A}">
                    <a16:rowId xmlns:a16="http://schemas.microsoft.com/office/drawing/2014/main" val="3810018021"/>
                  </a:ext>
                </a:extLst>
              </a:tr>
            </a:tbl>
          </a:graphicData>
        </a:graphic>
      </p:graphicFrame>
    </p:spTree>
    <p:extLst>
      <p:ext uri="{BB962C8B-B14F-4D97-AF65-F5344CB8AC3E}">
        <p14:creationId xmlns:p14="http://schemas.microsoft.com/office/powerpoint/2010/main" val="1030338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9530" y="612250"/>
            <a:ext cx="9795082" cy="5510254"/>
          </a:xfrm>
        </p:spPr>
        <p:txBody>
          <a:bodyPr>
            <a:normAutofit/>
          </a:bodyPr>
          <a:lstStyle/>
          <a:p>
            <a:pPr marL="0" indent="0">
              <a:buNone/>
            </a:pPr>
            <a:r>
              <a:rPr lang="hr-HR" sz="1200" dirty="0"/>
              <a:t>OSTVARENI </a:t>
            </a:r>
            <a:r>
              <a:rPr lang="hr-HR" sz="1200" dirty="0" smtClean="0"/>
              <a:t>PROMET</a:t>
            </a:r>
            <a:endParaRPr lang="hr-HR" sz="1200" dirty="0"/>
          </a:p>
          <a:p>
            <a:pPr marL="0" indent="0">
              <a:buNone/>
            </a:pPr>
            <a:r>
              <a:rPr lang="hr-HR" sz="1200" dirty="0"/>
              <a:t>Ukupan broj registriranih dolazaka bio je </a:t>
            </a:r>
            <a:r>
              <a:rPr lang="hr-HR" sz="1200" dirty="0" smtClean="0"/>
              <a:t>37.808 </a:t>
            </a:r>
            <a:r>
              <a:rPr lang="hr-HR" sz="1200" dirty="0"/>
              <a:t>(</a:t>
            </a:r>
            <a:r>
              <a:rPr lang="hr-HR" sz="1200" dirty="0" smtClean="0"/>
              <a:t>2023.g</a:t>
            </a:r>
            <a:r>
              <a:rPr lang="hr-HR" sz="1200" dirty="0"/>
              <a:t>. </a:t>
            </a:r>
            <a:r>
              <a:rPr lang="hr-HR" sz="1200" dirty="0" smtClean="0"/>
              <a:t>15.219). </a:t>
            </a:r>
            <a:r>
              <a:rPr lang="hr-HR" sz="1200" dirty="0"/>
              <a:t>To je </a:t>
            </a:r>
            <a:r>
              <a:rPr lang="hr-HR" sz="1200" dirty="0" smtClean="0"/>
              <a:t>248% više </a:t>
            </a:r>
            <a:r>
              <a:rPr lang="hr-HR" sz="1200" dirty="0"/>
              <a:t>dolazaka nego </a:t>
            </a:r>
            <a:r>
              <a:rPr lang="hr-HR" sz="1200" dirty="0" smtClean="0"/>
              <a:t>2023.godine. Kod </a:t>
            </a:r>
            <a:r>
              <a:rPr lang="hr-HR" sz="1200" dirty="0"/>
              <a:t>stranih turista prednjačili su </a:t>
            </a:r>
            <a:r>
              <a:rPr lang="hr-HR" sz="1200" dirty="0" smtClean="0"/>
              <a:t>Nijemci </a:t>
            </a:r>
            <a:r>
              <a:rPr lang="hr-HR" sz="1200" dirty="0"/>
              <a:t>sa </a:t>
            </a:r>
            <a:r>
              <a:rPr lang="hr-HR" sz="1200" dirty="0" smtClean="0"/>
              <a:t>6.970 </a:t>
            </a:r>
            <a:r>
              <a:rPr lang="hr-HR" sz="1200" dirty="0"/>
              <a:t>dolazaka (godinu prije </a:t>
            </a:r>
            <a:r>
              <a:rPr lang="hr-HR" sz="1200" dirty="0" smtClean="0"/>
              <a:t>1.447), </a:t>
            </a:r>
            <a:r>
              <a:rPr lang="hr-HR" sz="1200" dirty="0"/>
              <a:t>zatim Slovenci  </a:t>
            </a:r>
            <a:r>
              <a:rPr lang="hr-HR" sz="1200" dirty="0" smtClean="0"/>
              <a:t>5.252 dolazaka </a:t>
            </a:r>
            <a:r>
              <a:rPr lang="hr-HR" sz="1200" dirty="0"/>
              <a:t>(godinu prije </a:t>
            </a:r>
            <a:r>
              <a:rPr lang="hr-HR" sz="1200" dirty="0" smtClean="0"/>
              <a:t>2.448), potom Austrijanci </a:t>
            </a:r>
            <a:r>
              <a:rPr lang="hr-HR" sz="1200" dirty="0"/>
              <a:t>sa </a:t>
            </a:r>
            <a:r>
              <a:rPr lang="hr-HR" sz="1200" dirty="0" smtClean="0"/>
              <a:t>4.700 </a:t>
            </a:r>
            <a:r>
              <a:rPr lang="hr-HR" sz="1200" dirty="0"/>
              <a:t>dolazaka (godinu prije </a:t>
            </a:r>
            <a:r>
              <a:rPr lang="hr-HR" sz="1200" dirty="0" smtClean="0"/>
              <a:t>624), </a:t>
            </a:r>
            <a:r>
              <a:rPr lang="hr-HR" sz="1200" dirty="0"/>
              <a:t>domaći sa </a:t>
            </a:r>
            <a:r>
              <a:rPr lang="hr-HR" sz="1200" dirty="0" smtClean="0"/>
              <a:t>4.613 </a:t>
            </a:r>
            <a:r>
              <a:rPr lang="hr-HR" sz="1200" dirty="0"/>
              <a:t>dolazaka (prethodna godina </a:t>
            </a:r>
            <a:r>
              <a:rPr lang="hr-HR" sz="1200" dirty="0" smtClean="0"/>
              <a:t>2.283), </a:t>
            </a:r>
            <a:r>
              <a:rPr lang="hr-HR" sz="1200" dirty="0"/>
              <a:t>Poljaci sa </a:t>
            </a:r>
            <a:r>
              <a:rPr lang="hr-HR" sz="1200" dirty="0" smtClean="0"/>
              <a:t>3.296 </a:t>
            </a:r>
            <a:r>
              <a:rPr lang="hr-HR" sz="1200" dirty="0"/>
              <a:t>dolazaka (godinu prije </a:t>
            </a:r>
            <a:r>
              <a:rPr lang="hr-HR" sz="1200" dirty="0" smtClean="0"/>
              <a:t>1.716), Česi 3.273 ( preklani 2.610), Slovaci 2.812 </a:t>
            </a:r>
            <a:r>
              <a:rPr lang="hr-HR" sz="1200" dirty="0"/>
              <a:t>(</a:t>
            </a:r>
            <a:r>
              <a:rPr lang="hr-HR" sz="1200" dirty="0" smtClean="0"/>
              <a:t>prethodne godine 2.142), Mađari 1.540 (2023.  602), Talijani 961 </a:t>
            </a:r>
            <a:r>
              <a:rPr lang="hr-HR" sz="1200" dirty="0"/>
              <a:t>(pr. godina 629), </a:t>
            </a:r>
            <a:r>
              <a:rPr lang="hr-HR" sz="1200" dirty="0" smtClean="0"/>
              <a:t>Nizozemci 748 dolazaka (prethodna </a:t>
            </a:r>
            <a:r>
              <a:rPr lang="hr-HR" sz="1200" dirty="0"/>
              <a:t>godina </a:t>
            </a:r>
            <a:r>
              <a:rPr lang="hr-HR" sz="1200" dirty="0" smtClean="0"/>
              <a:t>65).</a:t>
            </a:r>
          </a:p>
          <a:p>
            <a:pPr marL="0" indent="0">
              <a:buNone/>
            </a:pPr>
            <a:endParaRPr lang="hr-HR" sz="1200" dirty="0" smtClean="0"/>
          </a:p>
          <a:p>
            <a:pPr marL="0" indent="0">
              <a:buNone/>
            </a:pPr>
            <a:endParaRPr lang="hr-HR" sz="1200" dirty="0"/>
          </a:p>
          <a:p>
            <a:pPr marL="0" indent="0">
              <a:buNone/>
            </a:pPr>
            <a:endParaRPr lang="hr-HR" sz="1200" dirty="0" smtClean="0"/>
          </a:p>
          <a:p>
            <a:pPr marL="0" indent="0">
              <a:buNone/>
            </a:pPr>
            <a:endParaRPr lang="hr-HR" sz="1200" dirty="0"/>
          </a:p>
          <a:p>
            <a:pPr marL="0" indent="0">
              <a:buNone/>
            </a:pPr>
            <a:endParaRPr lang="hr-HR" sz="1200" dirty="0" smtClean="0"/>
          </a:p>
          <a:p>
            <a:pPr marL="0" indent="0">
              <a:buNone/>
            </a:pPr>
            <a:endParaRPr lang="hr-HR" sz="1200" dirty="0"/>
          </a:p>
          <a:p>
            <a:pPr marL="0" indent="0">
              <a:buNone/>
            </a:pPr>
            <a:endParaRPr lang="hr-HR" sz="1200" dirty="0"/>
          </a:p>
          <a:p>
            <a:pPr marL="0" indent="0">
              <a:buNone/>
            </a:pPr>
            <a:endParaRPr lang="hr-HR" sz="1200" dirty="0" smtClean="0"/>
          </a:p>
          <a:p>
            <a:pPr marL="0" indent="0">
              <a:buNone/>
            </a:pPr>
            <a:r>
              <a:rPr lang="hr-HR" sz="1200" dirty="0" smtClean="0"/>
              <a:t>Ukupan </a:t>
            </a:r>
            <a:r>
              <a:rPr lang="hr-HR" sz="1200" dirty="0"/>
              <a:t>broj registriranih noćenja bio je  </a:t>
            </a:r>
            <a:r>
              <a:rPr lang="hr-HR" sz="1200" dirty="0" smtClean="0"/>
              <a:t>244.814 </a:t>
            </a:r>
            <a:r>
              <a:rPr lang="hr-HR" sz="1200" dirty="0"/>
              <a:t>(godinu prije </a:t>
            </a:r>
            <a:r>
              <a:rPr lang="hr-HR" sz="1200" dirty="0" smtClean="0"/>
              <a:t>114.344). </a:t>
            </a:r>
            <a:r>
              <a:rPr lang="hr-HR" sz="1200" dirty="0"/>
              <a:t>Znači, </a:t>
            </a:r>
            <a:r>
              <a:rPr lang="hr-HR" sz="1200" dirty="0" smtClean="0"/>
              <a:t>bilježimo 214% više </a:t>
            </a:r>
            <a:r>
              <a:rPr lang="hr-HR" sz="1200" dirty="0"/>
              <a:t>noćenja nego godinu </a:t>
            </a:r>
            <a:r>
              <a:rPr lang="hr-HR" sz="1200" dirty="0" smtClean="0"/>
              <a:t>prije.   Prosječan </a:t>
            </a:r>
            <a:r>
              <a:rPr lang="hr-HR" sz="1200" dirty="0"/>
              <a:t>boravak turista bio je </a:t>
            </a:r>
            <a:r>
              <a:rPr lang="hr-HR" sz="1200" dirty="0" smtClean="0"/>
              <a:t>6,47 </a:t>
            </a:r>
            <a:r>
              <a:rPr lang="hr-HR" sz="1200" dirty="0"/>
              <a:t>noćenja (</a:t>
            </a:r>
            <a:r>
              <a:rPr lang="hr-HR" sz="1200" dirty="0" smtClean="0"/>
              <a:t>2023.g</a:t>
            </a:r>
            <a:r>
              <a:rPr lang="hr-HR" sz="1200" dirty="0"/>
              <a:t>. </a:t>
            </a:r>
            <a:r>
              <a:rPr lang="hr-HR" sz="1200" dirty="0" smtClean="0"/>
              <a:t>7,51). </a:t>
            </a:r>
            <a:endParaRPr lang="hr-HR" sz="1200" dirty="0"/>
          </a:p>
          <a:p>
            <a:pPr marL="0" indent="0">
              <a:buNone/>
            </a:pPr>
            <a:r>
              <a:rPr lang="hr-HR" sz="1200" dirty="0" smtClean="0"/>
              <a:t>Ove godine svoja vrata je otvorio Aminess Avalona camping resort sa svoja 1.764 mjesta uz maksimalnu kvalitetu usluge (5 zvijezdica). To je glavni razlog ovako promijenjenim brojkama. One kažu da gosti sa većim zahtjevima u kvaliteti usluge (i većom platežnom moći!) diktiraju pravac u kojem će turizam na području Općine Povljana u budućnosti ići. </a:t>
            </a:r>
            <a:endParaRPr lang="hr-HR" sz="1200" dirty="0"/>
          </a:p>
          <a:p>
            <a:endParaRPr lang="hr-HR" sz="1200" dirty="0"/>
          </a:p>
          <a:p>
            <a:endParaRPr lang="hr-HR" sz="1200" dirty="0"/>
          </a:p>
        </p:txBody>
      </p:sp>
      <p:graphicFrame>
        <p:nvGraphicFramePr>
          <p:cNvPr id="4" name="Table 3"/>
          <p:cNvGraphicFramePr>
            <a:graphicFrameLocks noGrp="1"/>
          </p:cNvGraphicFramePr>
          <p:nvPr>
            <p:extLst>
              <p:ext uri="{D42A27DB-BD31-4B8C-83A1-F6EECF244321}">
                <p14:modId xmlns:p14="http://schemas.microsoft.com/office/powerpoint/2010/main" val="2854673675"/>
              </p:ext>
            </p:extLst>
          </p:nvPr>
        </p:nvGraphicFramePr>
        <p:xfrm>
          <a:off x="1804943" y="1860605"/>
          <a:ext cx="4047216" cy="2194560"/>
        </p:xfrm>
        <a:graphic>
          <a:graphicData uri="http://schemas.openxmlformats.org/drawingml/2006/table">
            <a:tbl>
              <a:tblPr firstRow="1" bandRow="1">
                <a:tableStyleId>{5C22544A-7EE6-4342-B048-85BDC9FD1C3A}</a:tableStyleId>
              </a:tblPr>
              <a:tblGrid>
                <a:gridCol w="2023608">
                  <a:extLst>
                    <a:ext uri="{9D8B030D-6E8A-4147-A177-3AD203B41FA5}">
                      <a16:colId xmlns:a16="http://schemas.microsoft.com/office/drawing/2014/main" val="2522488616"/>
                    </a:ext>
                  </a:extLst>
                </a:gridCol>
                <a:gridCol w="2023608">
                  <a:extLst>
                    <a:ext uri="{9D8B030D-6E8A-4147-A177-3AD203B41FA5}">
                      <a16:colId xmlns:a16="http://schemas.microsoft.com/office/drawing/2014/main" val="3893891177"/>
                    </a:ext>
                  </a:extLst>
                </a:gridCol>
              </a:tblGrid>
              <a:tr h="226612">
                <a:tc>
                  <a:txBody>
                    <a:bodyPr/>
                    <a:lstStyle/>
                    <a:p>
                      <a:pPr algn="ctr"/>
                      <a:r>
                        <a:rPr lang="hr-HR" sz="1000" dirty="0" smtClean="0"/>
                        <a:t>Državljanstvo</a:t>
                      </a:r>
                      <a:endParaRPr lang="hr-HR" sz="1000" dirty="0"/>
                    </a:p>
                  </a:txBody>
                  <a:tcPr/>
                </a:tc>
                <a:tc>
                  <a:txBody>
                    <a:bodyPr/>
                    <a:lstStyle/>
                    <a:p>
                      <a:r>
                        <a:rPr lang="hr-HR" sz="1000" dirty="0" smtClean="0"/>
                        <a:t>Povećanje u dolascima u %</a:t>
                      </a:r>
                      <a:endParaRPr lang="hr-HR" sz="1000" dirty="0"/>
                    </a:p>
                  </a:txBody>
                  <a:tcPr/>
                </a:tc>
                <a:extLst>
                  <a:ext uri="{0D108BD9-81ED-4DB2-BD59-A6C34878D82A}">
                    <a16:rowId xmlns:a16="http://schemas.microsoft.com/office/drawing/2014/main" val="3326217948"/>
                  </a:ext>
                </a:extLst>
              </a:tr>
              <a:tr h="226612">
                <a:tc>
                  <a:txBody>
                    <a:bodyPr/>
                    <a:lstStyle/>
                    <a:p>
                      <a:pPr algn="ctr"/>
                      <a:r>
                        <a:rPr lang="hr-HR" sz="1000" dirty="0" smtClean="0"/>
                        <a:t>Nizozemska</a:t>
                      </a:r>
                      <a:endParaRPr lang="hr-HR" sz="1000" dirty="0"/>
                    </a:p>
                  </a:txBody>
                  <a:tcPr/>
                </a:tc>
                <a:tc>
                  <a:txBody>
                    <a:bodyPr/>
                    <a:lstStyle/>
                    <a:p>
                      <a:pPr algn="ctr"/>
                      <a:r>
                        <a:rPr lang="hr-HR" sz="1000" dirty="0" smtClean="0"/>
                        <a:t>1.150</a:t>
                      </a:r>
                      <a:endParaRPr lang="hr-HR" sz="1000" dirty="0"/>
                    </a:p>
                  </a:txBody>
                  <a:tcPr/>
                </a:tc>
                <a:extLst>
                  <a:ext uri="{0D108BD9-81ED-4DB2-BD59-A6C34878D82A}">
                    <a16:rowId xmlns:a16="http://schemas.microsoft.com/office/drawing/2014/main" val="3942803676"/>
                  </a:ext>
                </a:extLst>
              </a:tr>
              <a:tr h="226612">
                <a:tc>
                  <a:txBody>
                    <a:bodyPr/>
                    <a:lstStyle/>
                    <a:p>
                      <a:pPr algn="ctr"/>
                      <a:r>
                        <a:rPr lang="hr-HR" sz="1000" dirty="0" smtClean="0"/>
                        <a:t>Austrija</a:t>
                      </a:r>
                      <a:endParaRPr lang="hr-HR" sz="1000" dirty="0"/>
                    </a:p>
                  </a:txBody>
                  <a:tcPr/>
                </a:tc>
                <a:tc>
                  <a:txBody>
                    <a:bodyPr/>
                    <a:lstStyle/>
                    <a:p>
                      <a:pPr algn="ctr"/>
                      <a:r>
                        <a:rPr lang="hr-HR" sz="1000" dirty="0" smtClean="0"/>
                        <a:t>753</a:t>
                      </a:r>
                      <a:endParaRPr lang="hr-HR" sz="1000" dirty="0"/>
                    </a:p>
                  </a:txBody>
                  <a:tcPr/>
                </a:tc>
                <a:extLst>
                  <a:ext uri="{0D108BD9-81ED-4DB2-BD59-A6C34878D82A}">
                    <a16:rowId xmlns:a16="http://schemas.microsoft.com/office/drawing/2014/main" val="1562496287"/>
                  </a:ext>
                </a:extLst>
              </a:tr>
              <a:tr h="226612">
                <a:tc>
                  <a:txBody>
                    <a:bodyPr/>
                    <a:lstStyle/>
                    <a:p>
                      <a:pPr algn="ctr"/>
                      <a:r>
                        <a:rPr lang="hr-HR" sz="1000" dirty="0" smtClean="0"/>
                        <a:t>Njemačka</a:t>
                      </a:r>
                      <a:endParaRPr lang="hr-HR" sz="1000" dirty="0"/>
                    </a:p>
                  </a:txBody>
                  <a:tcPr/>
                </a:tc>
                <a:tc>
                  <a:txBody>
                    <a:bodyPr/>
                    <a:lstStyle/>
                    <a:p>
                      <a:pPr algn="ctr"/>
                      <a:r>
                        <a:rPr lang="hr-HR" sz="1000" dirty="0" smtClean="0"/>
                        <a:t>482</a:t>
                      </a:r>
                      <a:endParaRPr lang="hr-HR" sz="1000" dirty="0"/>
                    </a:p>
                  </a:txBody>
                  <a:tcPr/>
                </a:tc>
                <a:extLst>
                  <a:ext uri="{0D108BD9-81ED-4DB2-BD59-A6C34878D82A}">
                    <a16:rowId xmlns:a16="http://schemas.microsoft.com/office/drawing/2014/main" val="2421160302"/>
                  </a:ext>
                </a:extLst>
              </a:tr>
              <a:tr h="226612">
                <a:tc>
                  <a:txBody>
                    <a:bodyPr/>
                    <a:lstStyle/>
                    <a:p>
                      <a:pPr algn="ctr"/>
                      <a:r>
                        <a:rPr lang="hr-HR" sz="1000" dirty="0" smtClean="0"/>
                        <a:t>Mađarska</a:t>
                      </a:r>
                      <a:endParaRPr lang="hr-HR" sz="1000" dirty="0"/>
                    </a:p>
                  </a:txBody>
                  <a:tcPr/>
                </a:tc>
                <a:tc>
                  <a:txBody>
                    <a:bodyPr/>
                    <a:lstStyle/>
                    <a:p>
                      <a:pPr algn="ctr"/>
                      <a:r>
                        <a:rPr lang="hr-HR" sz="1000" dirty="0" smtClean="0"/>
                        <a:t>256</a:t>
                      </a:r>
                      <a:endParaRPr lang="hr-HR" sz="1000" dirty="0"/>
                    </a:p>
                  </a:txBody>
                  <a:tcPr/>
                </a:tc>
                <a:extLst>
                  <a:ext uri="{0D108BD9-81ED-4DB2-BD59-A6C34878D82A}">
                    <a16:rowId xmlns:a16="http://schemas.microsoft.com/office/drawing/2014/main" val="3888046943"/>
                  </a:ext>
                </a:extLst>
              </a:tr>
              <a:tr h="226612">
                <a:tc>
                  <a:txBody>
                    <a:bodyPr/>
                    <a:lstStyle/>
                    <a:p>
                      <a:pPr algn="ctr"/>
                      <a:r>
                        <a:rPr lang="hr-HR" sz="1000" dirty="0" smtClean="0"/>
                        <a:t>Slovenija</a:t>
                      </a:r>
                      <a:endParaRPr lang="hr-HR" sz="1000" dirty="0"/>
                    </a:p>
                  </a:txBody>
                  <a:tcPr/>
                </a:tc>
                <a:tc>
                  <a:txBody>
                    <a:bodyPr/>
                    <a:lstStyle/>
                    <a:p>
                      <a:pPr algn="ctr"/>
                      <a:r>
                        <a:rPr lang="hr-HR" sz="1000" dirty="0" smtClean="0"/>
                        <a:t>214</a:t>
                      </a:r>
                      <a:endParaRPr lang="hr-HR" sz="1000" dirty="0"/>
                    </a:p>
                  </a:txBody>
                  <a:tcPr/>
                </a:tc>
                <a:extLst>
                  <a:ext uri="{0D108BD9-81ED-4DB2-BD59-A6C34878D82A}">
                    <a16:rowId xmlns:a16="http://schemas.microsoft.com/office/drawing/2014/main" val="1703220555"/>
                  </a:ext>
                </a:extLst>
              </a:tr>
              <a:tr h="226612">
                <a:tc>
                  <a:txBody>
                    <a:bodyPr/>
                    <a:lstStyle/>
                    <a:p>
                      <a:pPr algn="ctr"/>
                      <a:r>
                        <a:rPr lang="hr-HR" sz="1000" dirty="0" smtClean="0"/>
                        <a:t>Hrvatska</a:t>
                      </a:r>
                      <a:endParaRPr lang="hr-HR" sz="1000" dirty="0"/>
                    </a:p>
                  </a:txBody>
                  <a:tcPr/>
                </a:tc>
                <a:tc>
                  <a:txBody>
                    <a:bodyPr/>
                    <a:lstStyle/>
                    <a:p>
                      <a:pPr algn="ctr"/>
                      <a:r>
                        <a:rPr lang="hr-HR" sz="1000" dirty="0" smtClean="0"/>
                        <a:t>202</a:t>
                      </a:r>
                      <a:endParaRPr lang="hr-HR" sz="1000" dirty="0"/>
                    </a:p>
                  </a:txBody>
                  <a:tcPr/>
                </a:tc>
                <a:extLst>
                  <a:ext uri="{0D108BD9-81ED-4DB2-BD59-A6C34878D82A}">
                    <a16:rowId xmlns:a16="http://schemas.microsoft.com/office/drawing/2014/main" val="3302469132"/>
                  </a:ext>
                </a:extLst>
              </a:tr>
              <a:tr h="226612">
                <a:tc>
                  <a:txBody>
                    <a:bodyPr/>
                    <a:lstStyle/>
                    <a:p>
                      <a:pPr algn="ctr"/>
                      <a:r>
                        <a:rPr lang="hr-HR" sz="1000" dirty="0" smtClean="0"/>
                        <a:t>Italija</a:t>
                      </a:r>
                      <a:endParaRPr lang="hr-HR" sz="1000" dirty="0"/>
                    </a:p>
                  </a:txBody>
                  <a:tcPr/>
                </a:tc>
                <a:tc>
                  <a:txBody>
                    <a:bodyPr/>
                    <a:lstStyle/>
                    <a:p>
                      <a:pPr algn="ctr"/>
                      <a:r>
                        <a:rPr lang="hr-HR" sz="1000" dirty="0" smtClean="0"/>
                        <a:t>190</a:t>
                      </a:r>
                      <a:endParaRPr lang="hr-HR" sz="1000" dirty="0"/>
                    </a:p>
                  </a:txBody>
                  <a:tcPr/>
                </a:tc>
                <a:extLst>
                  <a:ext uri="{0D108BD9-81ED-4DB2-BD59-A6C34878D82A}">
                    <a16:rowId xmlns:a16="http://schemas.microsoft.com/office/drawing/2014/main" val="2113587467"/>
                  </a:ext>
                </a:extLst>
              </a:tr>
              <a:tr h="226612">
                <a:tc>
                  <a:txBody>
                    <a:bodyPr/>
                    <a:lstStyle/>
                    <a:p>
                      <a:pPr algn="ctr"/>
                      <a:r>
                        <a:rPr lang="hr-HR" sz="1000" dirty="0" smtClean="0"/>
                        <a:t>Slovačka</a:t>
                      </a:r>
                      <a:endParaRPr lang="hr-HR" sz="1000" dirty="0"/>
                    </a:p>
                  </a:txBody>
                  <a:tcPr/>
                </a:tc>
                <a:tc>
                  <a:txBody>
                    <a:bodyPr/>
                    <a:lstStyle/>
                    <a:p>
                      <a:pPr algn="ctr"/>
                      <a:r>
                        <a:rPr lang="hr-HR" sz="1000" dirty="0" smtClean="0"/>
                        <a:t>131</a:t>
                      </a:r>
                      <a:endParaRPr lang="hr-HR" sz="1000" dirty="0"/>
                    </a:p>
                  </a:txBody>
                  <a:tcPr/>
                </a:tc>
                <a:extLst>
                  <a:ext uri="{0D108BD9-81ED-4DB2-BD59-A6C34878D82A}">
                    <a16:rowId xmlns:a16="http://schemas.microsoft.com/office/drawing/2014/main" val="2581836596"/>
                  </a:ext>
                </a:extLst>
              </a:tr>
            </a:tbl>
          </a:graphicData>
        </a:graphic>
      </p:graphicFrame>
    </p:spTree>
    <p:extLst>
      <p:ext uri="{BB962C8B-B14F-4D97-AF65-F5344CB8AC3E}">
        <p14:creationId xmlns:p14="http://schemas.microsoft.com/office/powerpoint/2010/main" val="2647061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0504" y="675861"/>
            <a:ext cx="9954108" cy="5462546"/>
          </a:xfrm>
        </p:spPr>
        <p:txBody>
          <a:bodyPr>
            <a:normAutofit/>
          </a:bodyPr>
          <a:lstStyle/>
          <a:p>
            <a:pPr marL="0" indent="0">
              <a:buNone/>
            </a:pPr>
            <a:r>
              <a:rPr lang="hr-HR" sz="1200" dirty="0"/>
              <a:t>TURISTIČKI PROMET PO VRSTI SMJEŠTAJA</a:t>
            </a:r>
          </a:p>
          <a:p>
            <a:pPr marL="0" indent="0">
              <a:buNone/>
            </a:pPr>
            <a:r>
              <a:rPr lang="hr-HR" sz="1200" dirty="0"/>
              <a:t>Apartmani / sobe</a:t>
            </a:r>
          </a:p>
          <a:p>
            <a:pPr marL="0" indent="0">
              <a:buNone/>
            </a:pPr>
            <a:r>
              <a:rPr lang="hr-HR" sz="1200" dirty="0"/>
              <a:t>Dolasci </a:t>
            </a:r>
            <a:r>
              <a:rPr lang="hr-HR" sz="1200" dirty="0" smtClean="0"/>
              <a:t>13.495 </a:t>
            </a:r>
            <a:r>
              <a:rPr lang="hr-HR" sz="1200" dirty="0"/>
              <a:t>(godinu prije </a:t>
            </a:r>
            <a:r>
              <a:rPr lang="hr-HR" sz="1200" dirty="0" smtClean="0"/>
              <a:t>13.405 </a:t>
            </a:r>
            <a:r>
              <a:rPr lang="hr-HR" sz="1200" dirty="0"/>
              <a:t>– indeks </a:t>
            </a:r>
            <a:r>
              <a:rPr lang="hr-HR" sz="1200" dirty="0" smtClean="0"/>
              <a:t>100), </a:t>
            </a:r>
            <a:r>
              <a:rPr lang="hr-HR" sz="1200" dirty="0"/>
              <a:t>noćenja </a:t>
            </a:r>
            <a:r>
              <a:rPr lang="hr-HR" sz="1200" dirty="0" smtClean="0"/>
              <a:t>102.031 </a:t>
            </a:r>
            <a:r>
              <a:rPr lang="hr-HR" sz="1200" dirty="0"/>
              <a:t>(godinu prije </a:t>
            </a:r>
            <a:r>
              <a:rPr lang="hr-HR" sz="1200" dirty="0" smtClean="0"/>
              <a:t>102.604 </a:t>
            </a:r>
            <a:r>
              <a:rPr lang="hr-HR" sz="1200" dirty="0"/>
              <a:t>– indeks </a:t>
            </a:r>
            <a:r>
              <a:rPr lang="hr-HR" sz="1200" dirty="0" smtClean="0"/>
              <a:t>99). </a:t>
            </a:r>
            <a:r>
              <a:rPr lang="hr-HR" sz="1200" dirty="0"/>
              <a:t>Dolasci gostiju po državljanstvu od najvećih prema najmanjim: </a:t>
            </a:r>
            <a:r>
              <a:rPr lang="hr-HR" sz="1200" dirty="0" smtClean="0"/>
              <a:t>Hrvatska, Češka, Slovenija, Slovačka, Poljska, Njemačka, Austrija, Italija </a:t>
            </a:r>
            <a:r>
              <a:rPr lang="hr-HR" sz="1200" dirty="0"/>
              <a:t>itd... Prosječan boravak </a:t>
            </a:r>
            <a:r>
              <a:rPr lang="hr-HR" sz="1200" dirty="0" smtClean="0"/>
              <a:t>7,56 </a:t>
            </a:r>
            <a:r>
              <a:rPr lang="hr-HR" sz="1200" dirty="0"/>
              <a:t>dana (lani </a:t>
            </a:r>
            <a:r>
              <a:rPr lang="hr-HR" sz="1200" dirty="0" smtClean="0"/>
              <a:t>7,65 </a:t>
            </a:r>
            <a:r>
              <a:rPr lang="hr-HR" sz="1200" dirty="0"/>
              <a:t>dana).</a:t>
            </a:r>
          </a:p>
          <a:p>
            <a:pPr marL="0" indent="0">
              <a:buNone/>
            </a:pPr>
            <a:r>
              <a:rPr lang="hr-HR" sz="1200" dirty="0" smtClean="0"/>
              <a:t>Kampovi / kampiralište</a:t>
            </a:r>
            <a:endParaRPr lang="hr-HR" sz="1200" dirty="0"/>
          </a:p>
          <a:p>
            <a:pPr marL="0" indent="0">
              <a:buNone/>
            </a:pPr>
            <a:r>
              <a:rPr lang="hr-HR" sz="1200" dirty="0"/>
              <a:t>Dolasci </a:t>
            </a:r>
            <a:r>
              <a:rPr lang="hr-HR" sz="1200" dirty="0" smtClean="0"/>
              <a:t>23.569  </a:t>
            </a:r>
            <a:r>
              <a:rPr lang="hr-HR" sz="1200" dirty="0"/>
              <a:t>(prethodne godine </a:t>
            </a:r>
            <a:r>
              <a:rPr lang="hr-HR" sz="1200" dirty="0" smtClean="0"/>
              <a:t>915 </a:t>
            </a:r>
            <a:r>
              <a:rPr lang="hr-HR" sz="1200" dirty="0"/>
              <a:t>– indeks </a:t>
            </a:r>
            <a:r>
              <a:rPr lang="hr-HR" sz="1200" dirty="0" smtClean="0"/>
              <a:t>2.576), </a:t>
            </a:r>
            <a:r>
              <a:rPr lang="hr-HR" sz="1200" dirty="0"/>
              <a:t>noćenja </a:t>
            </a:r>
            <a:r>
              <a:rPr lang="hr-HR" sz="1200" dirty="0" smtClean="0"/>
              <a:t>138.381 </a:t>
            </a:r>
            <a:r>
              <a:rPr lang="hr-HR" sz="1200" dirty="0"/>
              <a:t>(prethodne godine </a:t>
            </a:r>
            <a:r>
              <a:rPr lang="hr-HR" sz="1200" dirty="0" smtClean="0"/>
              <a:t>6.753 </a:t>
            </a:r>
            <a:r>
              <a:rPr lang="hr-HR" sz="1200" dirty="0"/>
              <a:t>– indeks </a:t>
            </a:r>
            <a:r>
              <a:rPr lang="hr-HR" sz="1200" dirty="0" smtClean="0"/>
              <a:t>2.049). </a:t>
            </a:r>
            <a:r>
              <a:rPr lang="hr-HR" sz="1200" dirty="0"/>
              <a:t>Dolasci gostiju od najvećih prema najmanjim po državljanstvu: </a:t>
            </a:r>
            <a:r>
              <a:rPr lang="hr-HR" sz="1200" dirty="0" smtClean="0"/>
              <a:t>Njemačka, Austrija, Slovenija, Hrvatska, Poljska, Slovačka, Nizozemska, Italija, Švicarska </a:t>
            </a:r>
            <a:r>
              <a:rPr lang="hr-HR" sz="1200" dirty="0"/>
              <a:t>itd. Prosječan boravak </a:t>
            </a:r>
            <a:r>
              <a:rPr lang="hr-HR" sz="1200" dirty="0" smtClean="0"/>
              <a:t>5,87 </a:t>
            </a:r>
            <a:r>
              <a:rPr lang="hr-HR" sz="1200" dirty="0"/>
              <a:t>dana .</a:t>
            </a:r>
          </a:p>
          <a:p>
            <a:pPr marL="0" indent="0">
              <a:buNone/>
            </a:pPr>
            <a:endParaRPr lang="hr-HR" sz="1200" dirty="0"/>
          </a:p>
          <a:p>
            <a:pPr marL="0" indent="0">
              <a:buNone/>
            </a:pPr>
            <a:endParaRPr lang="hr-HR" sz="1200" dirty="0"/>
          </a:p>
        </p:txBody>
      </p:sp>
      <p:graphicFrame>
        <p:nvGraphicFramePr>
          <p:cNvPr id="4" name="Table 3"/>
          <p:cNvGraphicFramePr>
            <a:graphicFrameLocks noGrp="1"/>
          </p:cNvGraphicFramePr>
          <p:nvPr>
            <p:extLst>
              <p:ext uri="{D42A27DB-BD31-4B8C-83A1-F6EECF244321}">
                <p14:modId xmlns:p14="http://schemas.microsoft.com/office/powerpoint/2010/main" val="712568833"/>
              </p:ext>
            </p:extLst>
          </p:nvPr>
        </p:nvGraphicFramePr>
        <p:xfrm>
          <a:off x="1550504" y="3089156"/>
          <a:ext cx="4122310" cy="3017520"/>
        </p:xfrm>
        <a:graphic>
          <a:graphicData uri="http://schemas.openxmlformats.org/drawingml/2006/table">
            <a:tbl>
              <a:tblPr firstRow="1" bandRow="1">
                <a:tableStyleId>{5C22544A-7EE6-4342-B048-85BDC9FD1C3A}</a:tableStyleId>
              </a:tblPr>
              <a:tblGrid>
                <a:gridCol w="2061155">
                  <a:extLst>
                    <a:ext uri="{9D8B030D-6E8A-4147-A177-3AD203B41FA5}">
                      <a16:colId xmlns:a16="http://schemas.microsoft.com/office/drawing/2014/main" val="3856735637"/>
                    </a:ext>
                  </a:extLst>
                </a:gridCol>
                <a:gridCol w="2061155">
                  <a:extLst>
                    <a:ext uri="{9D8B030D-6E8A-4147-A177-3AD203B41FA5}">
                      <a16:colId xmlns:a16="http://schemas.microsoft.com/office/drawing/2014/main" val="2600580193"/>
                    </a:ext>
                  </a:extLst>
                </a:gridCol>
              </a:tblGrid>
              <a:tr h="242504">
                <a:tc>
                  <a:txBody>
                    <a:bodyPr/>
                    <a:lstStyle/>
                    <a:p>
                      <a:pPr algn="ctr"/>
                      <a:r>
                        <a:rPr lang="hr-HR" sz="1000" dirty="0" smtClean="0"/>
                        <a:t>Državljanstvo</a:t>
                      </a:r>
                      <a:endParaRPr lang="hr-HR" sz="1000" dirty="0"/>
                    </a:p>
                  </a:txBody>
                  <a:tcPr/>
                </a:tc>
                <a:tc>
                  <a:txBody>
                    <a:bodyPr/>
                    <a:lstStyle/>
                    <a:p>
                      <a:r>
                        <a:rPr lang="hr-HR" sz="1000" dirty="0" smtClean="0"/>
                        <a:t>Prosječan boravak u danima</a:t>
                      </a:r>
                    </a:p>
                    <a:p>
                      <a:r>
                        <a:rPr lang="hr-HR" sz="1000" dirty="0" smtClean="0"/>
                        <a:t>(camping resort</a:t>
                      </a:r>
                      <a:r>
                        <a:rPr lang="hr-HR" sz="1000" baseline="0" dirty="0" smtClean="0"/>
                        <a:t> / kampiralište)</a:t>
                      </a:r>
                      <a:endParaRPr lang="hr-HR" sz="1000" dirty="0"/>
                    </a:p>
                  </a:txBody>
                  <a:tcPr/>
                </a:tc>
                <a:extLst>
                  <a:ext uri="{0D108BD9-81ED-4DB2-BD59-A6C34878D82A}">
                    <a16:rowId xmlns:a16="http://schemas.microsoft.com/office/drawing/2014/main" val="2521633679"/>
                  </a:ext>
                </a:extLst>
              </a:tr>
              <a:tr h="242504">
                <a:tc>
                  <a:txBody>
                    <a:bodyPr/>
                    <a:lstStyle/>
                    <a:p>
                      <a:pPr algn="ctr"/>
                      <a:r>
                        <a:rPr lang="hr-HR" sz="1200" dirty="0" smtClean="0"/>
                        <a:t>Nizozemska</a:t>
                      </a:r>
                      <a:endParaRPr lang="hr-HR" sz="1200" dirty="0"/>
                    </a:p>
                  </a:txBody>
                  <a:tcPr/>
                </a:tc>
                <a:tc>
                  <a:txBody>
                    <a:bodyPr/>
                    <a:lstStyle/>
                    <a:p>
                      <a:pPr algn="ctr"/>
                      <a:r>
                        <a:rPr lang="hr-HR" sz="1200" dirty="0" smtClean="0"/>
                        <a:t>7,08</a:t>
                      </a:r>
                      <a:endParaRPr lang="hr-HR" sz="1200" dirty="0"/>
                    </a:p>
                  </a:txBody>
                  <a:tcPr/>
                </a:tc>
                <a:extLst>
                  <a:ext uri="{0D108BD9-81ED-4DB2-BD59-A6C34878D82A}">
                    <a16:rowId xmlns:a16="http://schemas.microsoft.com/office/drawing/2014/main" val="1904213318"/>
                  </a:ext>
                </a:extLst>
              </a:tr>
              <a:tr h="242504">
                <a:tc>
                  <a:txBody>
                    <a:bodyPr/>
                    <a:lstStyle/>
                    <a:p>
                      <a:pPr algn="ctr"/>
                      <a:r>
                        <a:rPr lang="hr-HR" sz="1200" dirty="0" smtClean="0"/>
                        <a:t>Njemačka</a:t>
                      </a:r>
                      <a:endParaRPr lang="hr-HR" sz="1200" dirty="0"/>
                    </a:p>
                  </a:txBody>
                  <a:tcPr/>
                </a:tc>
                <a:tc>
                  <a:txBody>
                    <a:bodyPr/>
                    <a:lstStyle/>
                    <a:p>
                      <a:pPr algn="ctr"/>
                      <a:r>
                        <a:rPr lang="hr-HR" sz="1200" dirty="0" smtClean="0"/>
                        <a:t>6,96</a:t>
                      </a:r>
                      <a:endParaRPr lang="hr-HR" sz="1200" dirty="0"/>
                    </a:p>
                  </a:txBody>
                  <a:tcPr/>
                </a:tc>
                <a:extLst>
                  <a:ext uri="{0D108BD9-81ED-4DB2-BD59-A6C34878D82A}">
                    <a16:rowId xmlns:a16="http://schemas.microsoft.com/office/drawing/2014/main" val="1422651477"/>
                  </a:ext>
                </a:extLst>
              </a:tr>
              <a:tr h="242504">
                <a:tc>
                  <a:txBody>
                    <a:bodyPr/>
                    <a:lstStyle/>
                    <a:p>
                      <a:pPr algn="ctr"/>
                      <a:r>
                        <a:rPr lang="hr-HR" sz="1200" dirty="0" smtClean="0"/>
                        <a:t>Švicarska</a:t>
                      </a:r>
                      <a:endParaRPr lang="hr-HR" sz="1200" dirty="0"/>
                    </a:p>
                  </a:txBody>
                  <a:tcPr/>
                </a:tc>
                <a:tc>
                  <a:txBody>
                    <a:bodyPr/>
                    <a:lstStyle/>
                    <a:p>
                      <a:pPr algn="ctr"/>
                      <a:r>
                        <a:rPr lang="hr-HR" sz="1200" dirty="0" smtClean="0"/>
                        <a:t>6,27</a:t>
                      </a:r>
                      <a:endParaRPr lang="hr-HR" sz="1200" dirty="0"/>
                    </a:p>
                  </a:txBody>
                  <a:tcPr/>
                </a:tc>
                <a:extLst>
                  <a:ext uri="{0D108BD9-81ED-4DB2-BD59-A6C34878D82A}">
                    <a16:rowId xmlns:a16="http://schemas.microsoft.com/office/drawing/2014/main" val="1442650111"/>
                  </a:ext>
                </a:extLst>
              </a:tr>
              <a:tr h="242504">
                <a:tc>
                  <a:txBody>
                    <a:bodyPr/>
                    <a:lstStyle/>
                    <a:p>
                      <a:pPr algn="ctr"/>
                      <a:r>
                        <a:rPr lang="hr-HR" sz="1200" dirty="0" smtClean="0"/>
                        <a:t>Austrija</a:t>
                      </a:r>
                      <a:endParaRPr lang="hr-HR" sz="1200" dirty="0"/>
                    </a:p>
                  </a:txBody>
                  <a:tcPr/>
                </a:tc>
                <a:tc>
                  <a:txBody>
                    <a:bodyPr/>
                    <a:lstStyle/>
                    <a:p>
                      <a:pPr algn="ctr"/>
                      <a:r>
                        <a:rPr lang="hr-HR" sz="1200" dirty="0" smtClean="0"/>
                        <a:t>6,06</a:t>
                      </a:r>
                      <a:endParaRPr lang="hr-HR" sz="1200" dirty="0"/>
                    </a:p>
                  </a:txBody>
                  <a:tcPr/>
                </a:tc>
                <a:extLst>
                  <a:ext uri="{0D108BD9-81ED-4DB2-BD59-A6C34878D82A}">
                    <a16:rowId xmlns:a16="http://schemas.microsoft.com/office/drawing/2014/main" val="2705256677"/>
                  </a:ext>
                </a:extLst>
              </a:tr>
              <a:tr h="242504">
                <a:tc>
                  <a:txBody>
                    <a:bodyPr/>
                    <a:lstStyle/>
                    <a:p>
                      <a:pPr algn="ctr"/>
                      <a:r>
                        <a:rPr lang="hr-HR" sz="1200" dirty="0" smtClean="0"/>
                        <a:t>Italija</a:t>
                      </a:r>
                      <a:endParaRPr lang="hr-HR" sz="1200" dirty="0"/>
                    </a:p>
                  </a:txBody>
                  <a:tcPr/>
                </a:tc>
                <a:tc>
                  <a:txBody>
                    <a:bodyPr/>
                    <a:lstStyle/>
                    <a:p>
                      <a:pPr algn="ctr"/>
                      <a:r>
                        <a:rPr lang="hr-HR" sz="1200" dirty="0" smtClean="0"/>
                        <a:t>5,84</a:t>
                      </a:r>
                      <a:endParaRPr lang="hr-HR" sz="1200" dirty="0"/>
                    </a:p>
                  </a:txBody>
                  <a:tcPr/>
                </a:tc>
                <a:extLst>
                  <a:ext uri="{0D108BD9-81ED-4DB2-BD59-A6C34878D82A}">
                    <a16:rowId xmlns:a16="http://schemas.microsoft.com/office/drawing/2014/main" val="440979979"/>
                  </a:ext>
                </a:extLst>
              </a:tr>
              <a:tr h="242504">
                <a:tc>
                  <a:txBody>
                    <a:bodyPr/>
                    <a:lstStyle/>
                    <a:p>
                      <a:pPr algn="ctr"/>
                      <a:r>
                        <a:rPr lang="hr-HR" sz="1200" dirty="0" smtClean="0"/>
                        <a:t>Poljska</a:t>
                      </a:r>
                      <a:endParaRPr lang="hr-HR" sz="1200" dirty="0"/>
                    </a:p>
                  </a:txBody>
                  <a:tcPr/>
                </a:tc>
                <a:tc>
                  <a:txBody>
                    <a:bodyPr/>
                    <a:lstStyle/>
                    <a:p>
                      <a:pPr algn="ctr"/>
                      <a:r>
                        <a:rPr lang="hr-HR" sz="1200" dirty="0" smtClean="0"/>
                        <a:t>5,69</a:t>
                      </a:r>
                      <a:endParaRPr lang="hr-HR" sz="1200" dirty="0"/>
                    </a:p>
                  </a:txBody>
                  <a:tcPr/>
                </a:tc>
                <a:extLst>
                  <a:ext uri="{0D108BD9-81ED-4DB2-BD59-A6C34878D82A}">
                    <a16:rowId xmlns:a16="http://schemas.microsoft.com/office/drawing/2014/main" val="118887709"/>
                  </a:ext>
                </a:extLst>
              </a:tr>
              <a:tr h="242504">
                <a:tc>
                  <a:txBody>
                    <a:bodyPr/>
                    <a:lstStyle/>
                    <a:p>
                      <a:pPr algn="ctr"/>
                      <a:r>
                        <a:rPr lang="hr-HR" sz="1200" dirty="0" smtClean="0"/>
                        <a:t>Slovačka</a:t>
                      </a:r>
                      <a:endParaRPr lang="hr-HR" sz="1200" dirty="0"/>
                    </a:p>
                  </a:txBody>
                  <a:tcPr/>
                </a:tc>
                <a:tc>
                  <a:txBody>
                    <a:bodyPr/>
                    <a:lstStyle/>
                    <a:p>
                      <a:pPr algn="ctr"/>
                      <a:r>
                        <a:rPr lang="hr-HR" sz="1200" dirty="0" smtClean="0"/>
                        <a:t>5,61</a:t>
                      </a:r>
                      <a:endParaRPr lang="hr-HR" sz="1200" dirty="0"/>
                    </a:p>
                  </a:txBody>
                  <a:tcPr/>
                </a:tc>
                <a:extLst>
                  <a:ext uri="{0D108BD9-81ED-4DB2-BD59-A6C34878D82A}">
                    <a16:rowId xmlns:a16="http://schemas.microsoft.com/office/drawing/2014/main" val="3387604743"/>
                  </a:ext>
                </a:extLst>
              </a:tr>
              <a:tr h="242504">
                <a:tc>
                  <a:txBody>
                    <a:bodyPr/>
                    <a:lstStyle/>
                    <a:p>
                      <a:pPr algn="ctr"/>
                      <a:r>
                        <a:rPr lang="hr-HR" sz="1200" dirty="0" smtClean="0"/>
                        <a:t>Slovenija</a:t>
                      </a:r>
                      <a:endParaRPr lang="hr-HR" sz="1200" dirty="0"/>
                    </a:p>
                  </a:txBody>
                  <a:tcPr/>
                </a:tc>
                <a:tc>
                  <a:txBody>
                    <a:bodyPr/>
                    <a:lstStyle/>
                    <a:p>
                      <a:pPr algn="ctr"/>
                      <a:r>
                        <a:rPr lang="hr-HR" sz="1200" dirty="0" smtClean="0"/>
                        <a:t>5,58</a:t>
                      </a:r>
                      <a:endParaRPr lang="hr-HR" sz="1200" dirty="0"/>
                    </a:p>
                  </a:txBody>
                  <a:tcPr/>
                </a:tc>
                <a:extLst>
                  <a:ext uri="{0D108BD9-81ED-4DB2-BD59-A6C34878D82A}">
                    <a16:rowId xmlns:a16="http://schemas.microsoft.com/office/drawing/2014/main" val="897600198"/>
                  </a:ext>
                </a:extLst>
              </a:tr>
              <a:tr h="242504">
                <a:tc>
                  <a:txBody>
                    <a:bodyPr/>
                    <a:lstStyle/>
                    <a:p>
                      <a:pPr algn="ctr"/>
                      <a:r>
                        <a:rPr lang="hr-HR" sz="1200" dirty="0" smtClean="0"/>
                        <a:t>Hrvatska</a:t>
                      </a:r>
                      <a:endParaRPr lang="hr-HR" sz="1200" dirty="0"/>
                    </a:p>
                  </a:txBody>
                  <a:tcPr/>
                </a:tc>
                <a:tc>
                  <a:txBody>
                    <a:bodyPr/>
                    <a:lstStyle/>
                    <a:p>
                      <a:pPr algn="ctr"/>
                      <a:r>
                        <a:rPr lang="hr-HR" sz="1200" dirty="0" smtClean="0"/>
                        <a:t>3,54</a:t>
                      </a:r>
                      <a:endParaRPr lang="hr-HR" sz="1200" dirty="0"/>
                    </a:p>
                  </a:txBody>
                  <a:tcPr/>
                </a:tc>
                <a:extLst>
                  <a:ext uri="{0D108BD9-81ED-4DB2-BD59-A6C34878D82A}">
                    <a16:rowId xmlns:a16="http://schemas.microsoft.com/office/drawing/2014/main" val="404803195"/>
                  </a:ext>
                </a:extLst>
              </a:tr>
            </a:tbl>
          </a:graphicData>
        </a:graphic>
      </p:graphicFrame>
    </p:spTree>
    <p:extLst>
      <p:ext uri="{BB962C8B-B14F-4D97-AF65-F5344CB8AC3E}">
        <p14:creationId xmlns:p14="http://schemas.microsoft.com/office/powerpoint/2010/main" val="3295118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7624" y="630804"/>
            <a:ext cx="10065426" cy="5523506"/>
          </a:xfrm>
        </p:spPr>
        <p:txBody>
          <a:bodyPr>
            <a:normAutofit/>
          </a:bodyPr>
          <a:lstStyle/>
          <a:p>
            <a:pPr marL="0" indent="0">
              <a:buNone/>
            </a:pPr>
            <a:r>
              <a:rPr lang="hr-HR" sz="1200" dirty="0"/>
              <a:t>Hoteli (Vila Kaštel)</a:t>
            </a:r>
          </a:p>
          <a:p>
            <a:pPr marL="0" indent="0">
              <a:buNone/>
            </a:pPr>
            <a:r>
              <a:rPr lang="hr-HR" sz="1200" dirty="0"/>
              <a:t>Dolasci 744 (lani 878 – indeks 85), noćenja 4.402 (lani 4.967 – indeks 89). Dolasci gostiju od najvećih prema najmanjim po državljanstvu: Austrija, Njemačka, Hrvatska, Slovačka, Češka, Poljska, Mađarska, Slovenija, Italija, Belgija,  itd. Prosječan boravak 5,92 dana.</a:t>
            </a:r>
          </a:p>
          <a:p>
            <a:pPr marL="0" indent="0">
              <a:buNone/>
            </a:pPr>
            <a:endParaRPr lang="hr-HR" sz="1200" dirty="0"/>
          </a:p>
        </p:txBody>
      </p:sp>
      <p:graphicFrame>
        <p:nvGraphicFramePr>
          <p:cNvPr id="4" name="Table 3"/>
          <p:cNvGraphicFramePr>
            <a:graphicFrameLocks noGrp="1"/>
          </p:cNvGraphicFramePr>
          <p:nvPr>
            <p:extLst>
              <p:ext uri="{D42A27DB-BD31-4B8C-83A1-F6EECF244321}">
                <p14:modId xmlns:p14="http://schemas.microsoft.com/office/powerpoint/2010/main" val="1500411468"/>
              </p:ext>
            </p:extLst>
          </p:nvPr>
        </p:nvGraphicFramePr>
        <p:xfrm>
          <a:off x="1427701" y="1427332"/>
          <a:ext cx="4106406" cy="3139440"/>
        </p:xfrm>
        <a:graphic>
          <a:graphicData uri="http://schemas.openxmlformats.org/drawingml/2006/table">
            <a:tbl>
              <a:tblPr firstRow="1" bandRow="1">
                <a:tableStyleId>{5C22544A-7EE6-4342-B048-85BDC9FD1C3A}</a:tableStyleId>
              </a:tblPr>
              <a:tblGrid>
                <a:gridCol w="2053203">
                  <a:extLst>
                    <a:ext uri="{9D8B030D-6E8A-4147-A177-3AD203B41FA5}">
                      <a16:colId xmlns:a16="http://schemas.microsoft.com/office/drawing/2014/main" val="1294653128"/>
                    </a:ext>
                  </a:extLst>
                </a:gridCol>
                <a:gridCol w="2053203">
                  <a:extLst>
                    <a:ext uri="{9D8B030D-6E8A-4147-A177-3AD203B41FA5}">
                      <a16:colId xmlns:a16="http://schemas.microsoft.com/office/drawing/2014/main" val="3336075953"/>
                    </a:ext>
                  </a:extLst>
                </a:gridCol>
              </a:tblGrid>
              <a:tr h="252942">
                <a:tc>
                  <a:txBody>
                    <a:bodyPr/>
                    <a:lstStyle/>
                    <a:p>
                      <a:pPr algn="ctr"/>
                      <a:r>
                        <a:rPr lang="hr-HR" sz="1000" dirty="0" smtClean="0"/>
                        <a:t>Državljanstvo</a:t>
                      </a:r>
                      <a:endParaRPr lang="hr-HR" sz="1000" dirty="0"/>
                    </a:p>
                  </a:txBody>
                  <a:tcPr/>
                </a:tc>
                <a:tc>
                  <a:txBody>
                    <a:bodyPr/>
                    <a:lstStyle/>
                    <a:p>
                      <a:pPr algn="ctr"/>
                      <a:r>
                        <a:rPr lang="hr-HR" sz="1000" dirty="0" smtClean="0"/>
                        <a:t>Prosječan boravak u danima</a:t>
                      </a:r>
                    </a:p>
                    <a:p>
                      <a:pPr algn="ctr"/>
                      <a:r>
                        <a:rPr lang="hr-HR" sz="1000" dirty="0" smtClean="0"/>
                        <a:t>(hoteli)</a:t>
                      </a:r>
                      <a:endParaRPr lang="hr-HR" sz="1000" dirty="0"/>
                    </a:p>
                  </a:txBody>
                  <a:tcPr/>
                </a:tc>
                <a:extLst>
                  <a:ext uri="{0D108BD9-81ED-4DB2-BD59-A6C34878D82A}">
                    <a16:rowId xmlns:a16="http://schemas.microsoft.com/office/drawing/2014/main" val="271870291"/>
                  </a:ext>
                </a:extLst>
              </a:tr>
              <a:tr h="252942">
                <a:tc>
                  <a:txBody>
                    <a:bodyPr/>
                    <a:lstStyle/>
                    <a:p>
                      <a:pPr algn="ctr"/>
                      <a:r>
                        <a:rPr lang="hr-HR" sz="1200" dirty="0" smtClean="0"/>
                        <a:t>Belgija</a:t>
                      </a:r>
                      <a:endParaRPr lang="hr-HR" sz="1200" dirty="0"/>
                    </a:p>
                  </a:txBody>
                  <a:tcPr/>
                </a:tc>
                <a:tc>
                  <a:txBody>
                    <a:bodyPr/>
                    <a:lstStyle/>
                    <a:p>
                      <a:pPr algn="ctr"/>
                      <a:r>
                        <a:rPr lang="hr-HR" sz="1200" dirty="0" smtClean="0"/>
                        <a:t>8,64</a:t>
                      </a:r>
                      <a:endParaRPr lang="hr-HR" sz="1200" dirty="0"/>
                    </a:p>
                  </a:txBody>
                  <a:tcPr/>
                </a:tc>
                <a:extLst>
                  <a:ext uri="{0D108BD9-81ED-4DB2-BD59-A6C34878D82A}">
                    <a16:rowId xmlns:a16="http://schemas.microsoft.com/office/drawing/2014/main" val="2384068290"/>
                  </a:ext>
                </a:extLst>
              </a:tr>
              <a:tr h="252942">
                <a:tc>
                  <a:txBody>
                    <a:bodyPr/>
                    <a:lstStyle/>
                    <a:p>
                      <a:pPr algn="ctr"/>
                      <a:r>
                        <a:rPr lang="hr-HR" sz="1200" dirty="0" smtClean="0"/>
                        <a:t>Njemačka</a:t>
                      </a:r>
                      <a:endParaRPr lang="hr-HR" sz="1200" dirty="0"/>
                    </a:p>
                  </a:txBody>
                  <a:tcPr/>
                </a:tc>
                <a:tc>
                  <a:txBody>
                    <a:bodyPr/>
                    <a:lstStyle/>
                    <a:p>
                      <a:pPr algn="ctr"/>
                      <a:r>
                        <a:rPr lang="hr-HR" sz="1200" dirty="0" smtClean="0"/>
                        <a:t>7,56</a:t>
                      </a:r>
                      <a:endParaRPr lang="hr-HR" sz="1200" dirty="0"/>
                    </a:p>
                  </a:txBody>
                  <a:tcPr/>
                </a:tc>
                <a:extLst>
                  <a:ext uri="{0D108BD9-81ED-4DB2-BD59-A6C34878D82A}">
                    <a16:rowId xmlns:a16="http://schemas.microsoft.com/office/drawing/2014/main" val="570085727"/>
                  </a:ext>
                </a:extLst>
              </a:tr>
              <a:tr h="252942">
                <a:tc>
                  <a:txBody>
                    <a:bodyPr/>
                    <a:lstStyle/>
                    <a:p>
                      <a:pPr algn="ctr"/>
                      <a:r>
                        <a:rPr lang="hr-HR" sz="1200" dirty="0" smtClean="0"/>
                        <a:t>Poljska</a:t>
                      </a:r>
                      <a:endParaRPr lang="hr-HR" sz="1200" dirty="0"/>
                    </a:p>
                  </a:txBody>
                  <a:tcPr/>
                </a:tc>
                <a:tc>
                  <a:txBody>
                    <a:bodyPr/>
                    <a:lstStyle/>
                    <a:p>
                      <a:pPr algn="ctr"/>
                      <a:r>
                        <a:rPr lang="hr-HR" sz="1200" dirty="0" smtClean="0"/>
                        <a:t>7,20</a:t>
                      </a:r>
                      <a:endParaRPr lang="hr-HR" sz="1200" dirty="0"/>
                    </a:p>
                  </a:txBody>
                  <a:tcPr/>
                </a:tc>
                <a:extLst>
                  <a:ext uri="{0D108BD9-81ED-4DB2-BD59-A6C34878D82A}">
                    <a16:rowId xmlns:a16="http://schemas.microsoft.com/office/drawing/2014/main" val="645773068"/>
                  </a:ext>
                </a:extLst>
              </a:tr>
              <a:tr h="252942">
                <a:tc>
                  <a:txBody>
                    <a:bodyPr/>
                    <a:lstStyle/>
                    <a:p>
                      <a:pPr algn="ctr"/>
                      <a:r>
                        <a:rPr lang="hr-HR" sz="1200" dirty="0" smtClean="0"/>
                        <a:t>Slovačka</a:t>
                      </a:r>
                      <a:endParaRPr lang="hr-HR" sz="1200" dirty="0"/>
                    </a:p>
                  </a:txBody>
                  <a:tcPr/>
                </a:tc>
                <a:tc>
                  <a:txBody>
                    <a:bodyPr/>
                    <a:lstStyle/>
                    <a:p>
                      <a:pPr algn="ctr"/>
                      <a:r>
                        <a:rPr lang="hr-HR" sz="1200" dirty="0" smtClean="0"/>
                        <a:t>6,59</a:t>
                      </a:r>
                      <a:endParaRPr lang="hr-HR" sz="1200" dirty="0"/>
                    </a:p>
                  </a:txBody>
                  <a:tcPr/>
                </a:tc>
                <a:extLst>
                  <a:ext uri="{0D108BD9-81ED-4DB2-BD59-A6C34878D82A}">
                    <a16:rowId xmlns:a16="http://schemas.microsoft.com/office/drawing/2014/main" val="2804470696"/>
                  </a:ext>
                </a:extLst>
              </a:tr>
              <a:tr h="252942">
                <a:tc>
                  <a:txBody>
                    <a:bodyPr/>
                    <a:lstStyle/>
                    <a:p>
                      <a:pPr algn="ctr"/>
                      <a:r>
                        <a:rPr lang="hr-HR" sz="1200" dirty="0" smtClean="0"/>
                        <a:t>Austrija</a:t>
                      </a:r>
                      <a:endParaRPr lang="hr-HR" sz="1200" dirty="0"/>
                    </a:p>
                  </a:txBody>
                  <a:tcPr/>
                </a:tc>
                <a:tc>
                  <a:txBody>
                    <a:bodyPr/>
                    <a:lstStyle/>
                    <a:p>
                      <a:pPr algn="ctr"/>
                      <a:r>
                        <a:rPr lang="hr-HR" sz="1200" dirty="0" smtClean="0"/>
                        <a:t>6,38</a:t>
                      </a:r>
                      <a:endParaRPr lang="hr-HR" sz="1200" dirty="0"/>
                    </a:p>
                  </a:txBody>
                  <a:tcPr/>
                </a:tc>
                <a:extLst>
                  <a:ext uri="{0D108BD9-81ED-4DB2-BD59-A6C34878D82A}">
                    <a16:rowId xmlns:a16="http://schemas.microsoft.com/office/drawing/2014/main" val="1164349080"/>
                  </a:ext>
                </a:extLst>
              </a:tr>
              <a:tr h="252942">
                <a:tc>
                  <a:txBody>
                    <a:bodyPr/>
                    <a:lstStyle/>
                    <a:p>
                      <a:pPr algn="ctr"/>
                      <a:r>
                        <a:rPr lang="hr-HR" sz="1200" dirty="0" smtClean="0"/>
                        <a:t>Češka</a:t>
                      </a:r>
                      <a:endParaRPr lang="hr-HR" sz="1200" dirty="0"/>
                    </a:p>
                  </a:txBody>
                  <a:tcPr/>
                </a:tc>
                <a:tc>
                  <a:txBody>
                    <a:bodyPr/>
                    <a:lstStyle/>
                    <a:p>
                      <a:pPr algn="ctr"/>
                      <a:r>
                        <a:rPr lang="hr-HR" sz="1200" dirty="0" smtClean="0"/>
                        <a:t>6,25</a:t>
                      </a:r>
                      <a:endParaRPr lang="hr-HR" sz="1200" dirty="0"/>
                    </a:p>
                  </a:txBody>
                  <a:tcPr/>
                </a:tc>
                <a:extLst>
                  <a:ext uri="{0D108BD9-81ED-4DB2-BD59-A6C34878D82A}">
                    <a16:rowId xmlns:a16="http://schemas.microsoft.com/office/drawing/2014/main" val="2252056714"/>
                  </a:ext>
                </a:extLst>
              </a:tr>
              <a:tr h="252942">
                <a:tc>
                  <a:txBody>
                    <a:bodyPr/>
                    <a:lstStyle/>
                    <a:p>
                      <a:pPr algn="ctr"/>
                      <a:r>
                        <a:rPr lang="hr-HR" sz="1200" dirty="0" smtClean="0"/>
                        <a:t>Slovenija</a:t>
                      </a:r>
                      <a:endParaRPr lang="hr-HR" sz="1200" dirty="0"/>
                    </a:p>
                  </a:txBody>
                  <a:tcPr/>
                </a:tc>
                <a:tc>
                  <a:txBody>
                    <a:bodyPr/>
                    <a:lstStyle/>
                    <a:p>
                      <a:pPr algn="ctr"/>
                      <a:r>
                        <a:rPr lang="hr-HR" sz="1200" dirty="0" smtClean="0"/>
                        <a:t>5,48</a:t>
                      </a:r>
                      <a:endParaRPr lang="hr-HR" sz="1200" dirty="0"/>
                    </a:p>
                  </a:txBody>
                  <a:tcPr/>
                </a:tc>
                <a:extLst>
                  <a:ext uri="{0D108BD9-81ED-4DB2-BD59-A6C34878D82A}">
                    <a16:rowId xmlns:a16="http://schemas.microsoft.com/office/drawing/2014/main" val="3209911974"/>
                  </a:ext>
                </a:extLst>
              </a:tr>
              <a:tr h="252942">
                <a:tc>
                  <a:txBody>
                    <a:bodyPr/>
                    <a:lstStyle/>
                    <a:p>
                      <a:pPr algn="ctr"/>
                      <a:r>
                        <a:rPr lang="hr-HR" sz="1200" dirty="0" smtClean="0"/>
                        <a:t>Mađarska</a:t>
                      </a:r>
                      <a:endParaRPr lang="hr-HR" sz="1200" dirty="0"/>
                    </a:p>
                  </a:txBody>
                  <a:tcPr/>
                </a:tc>
                <a:tc>
                  <a:txBody>
                    <a:bodyPr/>
                    <a:lstStyle/>
                    <a:p>
                      <a:pPr algn="ctr"/>
                      <a:r>
                        <a:rPr lang="hr-HR" sz="1200" dirty="0" smtClean="0"/>
                        <a:t>4,80</a:t>
                      </a:r>
                      <a:endParaRPr lang="hr-HR" sz="1200" dirty="0"/>
                    </a:p>
                  </a:txBody>
                  <a:tcPr/>
                </a:tc>
                <a:extLst>
                  <a:ext uri="{0D108BD9-81ED-4DB2-BD59-A6C34878D82A}">
                    <a16:rowId xmlns:a16="http://schemas.microsoft.com/office/drawing/2014/main" val="2289879189"/>
                  </a:ext>
                </a:extLst>
              </a:tr>
              <a:tr h="252942">
                <a:tc>
                  <a:txBody>
                    <a:bodyPr/>
                    <a:lstStyle/>
                    <a:p>
                      <a:pPr algn="ctr"/>
                      <a:r>
                        <a:rPr lang="hr-HR" sz="1200" dirty="0" smtClean="0"/>
                        <a:t>Hrvatska</a:t>
                      </a:r>
                      <a:endParaRPr lang="hr-HR" sz="1200" dirty="0"/>
                    </a:p>
                  </a:txBody>
                  <a:tcPr/>
                </a:tc>
                <a:tc>
                  <a:txBody>
                    <a:bodyPr/>
                    <a:lstStyle/>
                    <a:p>
                      <a:pPr algn="ctr"/>
                      <a:r>
                        <a:rPr lang="hr-HR" sz="1200" dirty="0" smtClean="0"/>
                        <a:t>4,38</a:t>
                      </a:r>
                      <a:endParaRPr lang="hr-HR" sz="1200" dirty="0"/>
                    </a:p>
                  </a:txBody>
                  <a:tcPr/>
                </a:tc>
                <a:extLst>
                  <a:ext uri="{0D108BD9-81ED-4DB2-BD59-A6C34878D82A}">
                    <a16:rowId xmlns:a16="http://schemas.microsoft.com/office/drawing/2014/main" val="49537987"/>
                  </a:ext>
                </a:extLst>
              </a:tr>
              <a:tr h="252942">
                <a:tc>
                  <a:txBody>
                    <a:bodyPr/>
                    <a:lstStyle/>
                    <a:p>
                      <a:pPr algn="ctr"/>
                      <a:r>
                        <a:rPr lang="hr-HR" sz="1200" dirty="0" smtClean="0"/>
                        <a:t>Italija</a:t>
                      </a:r>
                      <a:endParaRPr lang="hr-HR" sz="1200" dirty="0"/>
                    </a:p>
                  </a:txBody>
                  <a:tcPr/>
                </a:tc>
                <a:tc>
                  <a:txBody>
                    <a:bodyPr/>
                    <a:lstStyle/>
                    <a:p>
                      <a:pPr algn="ctr"/>
                      <a:r>
                        <a:rPr lang="hr-HR" sz="1200" smtClean="0"/>
                        <a:t>4,13</a:t>
                      </a:r>
                      <a:endParaRPr lang="hr-HR" sz="1200" dirty="0"/>
                    </a:p>
                  </a:txBody>
                  <a:tcPr/>
                </a:tc>
                <a:extLst>
                  <a:ext uri="{0D108BD9-81ED-4DB2-BD59-A6C34878D82A}">
                    <a16:rowId xmlns:a16="http://schemas.microsoft.com/office/drawing/2014/main" val="3383447897"/>
                  </a:ext>
                </a:extLst>
              </a:tr>
            </a:tbl>
          </a:graphicData>
        </a:graphic>
      </p:graphicFrame>
    </p:spTree>
    <p:extLst>
      <p:ext uri="{BB962C8B-B14F-4D97-AF65-F5344CB8AC3E}">
        <p14:creationId xmlns:p14="http://schemas.microsoft.com/office/powerpoint/2010/main" val="48564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482940537"/>
              </p:ext>
            </p:extLst>
          </p:nvPr>
        </p:nvGraphicFramePr>
        <p:xfrm>
          <a:off x="1479550" y="691763"/>
          <a:ext cx="10025063" cy="53750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058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7560891" cy="481121"/>
          </a:xfrm>
        </p:spPr>
        <p:txBody>
          <a:bodyPr>
            <a:normAutofit/>
          </a:bodyPr>
          <a:lstStyle/>
          <a:p>
            <a:r>
              <a:rPr lang="hr-HR" sz="2000" b="1" dirty="0" smtClean="0"/>
              <a:t>Izvršenje i izdaci Programa rada</a:t>
            </a:r>
            <a:endParaRPr lang="hr-HR" sz="2000" b="1" dirty="0"/>
          </a:p>
        </p:txBody>
      </p:sp>
      <p:sp>
        <p:nvSpPr>
          <p:cNvPr id="3" name="Content Placeholder 2"/>
          <p:cNvSpPr>
            <a:spLocks noGrp="1"/>
          </p:cNvSpPr>
          <p:nvPr>
            <p:ph idx="1"/>
          </p:nvPr>
        </p:nvSpPr>
        <p:spPr>
          <a:xfrm>
            <a:off x="1486894" y="1105231"/>
            <a:ext cx="10017718" cy="5125887"/>
          </a:xfrm>
        </p:spPr>
        <p:txBody>
          <a:bodyPr>
            <a:normAutofit fontScale="70000" lnSpcReduction="20000"/>
          </a:bodyPr>
          <a:lstStyle/>
          <a:p>
            <a:pPr marL="0" indent="0">
              <a:buNone/>
            </a:pPr>
            <a:r>
              <a:rPr lang="hr-HR" sz="1900" dirty="0" smtClean="0"/>
              <a:t>ANALIZA PO PLANIRANIM AKTIVNOSTIMA</a:t>
            </a:r>
          </a:p>
          <a:p>
            <a:endParaRPr lang="hr-HR" sz="1600" dirty="0" smtClean="0"/>
          </a:p>
          <a:p>
            <a:pPr marL="0" indent="0">
              <a:buNone/>
            </a:pPr>
            <a:r>
              <a:rPr lang="hr-HR" sz="1600" dirty="0" smtClean="0"/>
              <a:t>    </a:t>
            </a:r>
            <a:r>
              <a:rPr lang="hr-HR" sz="1700" dirty="0" smtClean="0"/>
              <a:t>a) OSTVARENI PRIHOD</a:t>
            </a:r>
          </a:p>
          <a:p>
            <a:pPr marL="0" indent="0">
              <a:buNone/>
            </a:pPr>
            <a:r>
              <a:rPr lang="hr-HR" sz="1600" dirty="0"/>
              <a:t> </a:t>
            </a:r>
            <a:r>
              <a:rPr lang="hr-HR" sz="1600" dirty="0" smtClean="0"/>
              <a:t>    </a:t>
            </a:r>
          </a:p>
          <a:p>
            <a:pPr marL="0" indent="0">
              <a:buNone/>
            </a:pPr>
            <a:r>
              <a:rPr lang="hr-HR" sz="1700" dirty="0"/>
              <a:t> </a:t>
            </a:r>
            <a:r>
              <a:rPr lang="hr-HR" sz="1700" dirty="0" smtClean="0"/>
              <a:t>         1. IZVORNI PRIHOD</a:t>
            </a:r>
          </a:p>
          <a:p>
            <a:pPr marL="0" indent="0">
              <a:buNone/>
            </a:pPr>
            <a:r>
              <a:rPr lang="hr-HR" sz="1700" dirty="0" smtClean="0"/>
              <a:t>Povećanjem kapaciteta, zbog otvorenja Aminess Avalona camping resorta, očekivano je povećanje prihoda od turističke pristojbe. Koliki će iznos povećanja biti, nije bilo moguće predvidjeti. Što se tiče kapaciteta u privatnom smještaju tu je pogotovo teško napraviti ikakvu valjanu procjenu. Nastavlja se problem koji postoji najmanje jednu dekadu: otvaraju se novi kapaciteti sada već u vlasništvu pravnih osoba koji, po evidenciji iz eVisitora, imaju uredno izdano rješenje o pružanju ugostiteljske djelatnosti ali nemaju prijavljene turiste (ili skoro nemaju). Mali iznajmljivači (do 20 ležaja) potpuno uredno uplaćuju svoje obaveze po turističkoj pristojbi.</a:t>
            </a:r>
          </a:p>
          <a:p>
            <a:pPr marL="0" indent="0">
              <a:buNone/>
            </a:pPr>
            <a:r>
              <a:rPr lang="hr-HR" sz="1700" dirty="0" smtClean="0"/>
              <a:t>Kod malih iznajmljivača iznos turističke pristojbe mora biti ukalkuliran u cijenu smještaja a njihova obaveza prema Ministarstvu turizma je Odlukom županijske Skupštine za Općinu Povljana u 2024. godini iznosila 48,00 eura/ležaj. Kod boravka turista kod pravnih osoba, turistička pristojba se obračunavala posebno na računu, a iznosila je po noćenju 1,50 eura.  Svakako se mora naglasiti da od bruto uplaćene pristojbe na račun Turističke zajednice se vrati malo preko 42% uplaćenog iznosa.</a:t>
            </a:r>
          </a:p>
          <a:p>
            <a:pPr marL="0" indent="0">
              <a:buNone/>
            </a:pPr>
            <a:r>
              <a:rPr lang="hr-HR" sz="1700" dirty="0" smtClean="0"/>
              <a:t>Realizacija izvornih prihoda:</a:t>
            </a:r>
          </a:p>
          <a:p>
            <a:pPr marL="0" indent="0">
              <a:buNone/>
            </a:pPr>
            <a:r>
              <a:rPr lang="hr-HR" sz="1700" dirty="0"/>
              <a:t>t</a:t>
            </a:r>
            <a:r>
              <a:rPr lang="hr-HR" sz="1700" dirty="0" smtClean="0"/>
              <a:t>uristička pristojba  110.512,54 eura</a:t>
            </a:r>
          </a:p>
          <a:p>
            <a:pPr marL="0" indent="0">
              <a:buNone/>
            </a:pPr>
            <a:r>
              <a:rPr lang="hr-HR" sz="1700" dirty="0" smtClean="0"/>
              <a:t>članarina  8.537,13 eura</a:t>
            </a:r>
          </a:p>
          <a:p>
            <a:pPr marL="0" indent="0">
              <a:buNone/>
            </a:pPr>
            <a:r>
              <a:rPr lang="hr-HR" sz="1700" b="1" dirty="0" smtClean="0"/>
              <a:t>Izvorni prihodi ukupno   119.049,67 eura</a:t>
            </a:r>
          </a:p>
          <a:p>
            <a:endParaRPr lang="hr-HR" sz="1700" b="1" dirty="0"/>
          </a:p>
          <a:p>
            <a:pPr marL="0" indent="0">
              <a:buNone/>
            </a:pPr>
            <a:r>
              <a:rPr lang="hr-HR" sz="1700" b="1" dirty="0" smtClean="0"/>
              <a:t>       </a:t>
            </a:r>
            <a:r>
              <a:rPr lang="hr-HR" sz="1700" dirty="0" smtClean="0"/>
              <a:t>2.   PRORAČUN OPĆINE POVLJANA    </a:t>
            </a:r>
          </a:p>
          <a:p>
            <a:pPr marL="0" indent="0">
              <a:buNone/>
            </a:pPr>
            <a:r>
              <a:rPr lang="hr-HR" sz="1700" dirty="0" smtClean="0"/>
              <a:t>Ovaj prihod se koristio za financiranje kulturno-zabavnog programa jer je procjena bila da nisu dovoljna sredstva iz proračuna TZ.</a:t>
            </a:r>
          </a:p>
          <a:p>
            <a:pPr marL="0" indent="0">
              <a:buNone/>
            </a:pPr>
            <a:r>
              <a:rPr lang="hr-HR" sz="1700" b="1" dirty="0" smtClean="0"/>
              <a:t>Realizacija iz proračuna Općine Povljana   38.794,07 eura</a:t>
            </a:r>
          </a:p>
          <a:p>
            <a:endParaRPr lang="hr-HR" sz="1700" dirty="0"/>
          </a:p>
        </p:txBody>
      </p:sp>
    </p:spTree>
    <p:extLst>
      <p:ext uri="{BB962C8B-B14F-4D97-AF65-F5344CB8AC3E}">
        <p14:creationId xmlns:p14="http://schemas.microsoft.com/office/powerpoint/2010/main" val="2362179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757227680"/>
              </p:ext>
            </p:extLst>
          </p:nvPr>
        </p:nvGraphicFramePr>
        <p:xfrm>
          <a:off x="1431925" y="628650"/>
          <a:ext cx="10072688" cy="5605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2069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28674018"/>
              </p:ext>
            </p:extLst>
          </p:nvPr>
        </p:nvGraphicFramePr>
        <p:xfrm>
          <a:off x="1431925" y="676275"/>
          <a:ext cx="10072688" cy="5454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1783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243923499"/>
              </p:ext>
            </p:extLst>
          </p:nvPr>
        </p:nvGraphicFramePr>
        <p:xfrm>
          <a:off x="1392127" y="485030"/>
          <a:ext cx="10048875" cy="58309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63130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29" y="970961"/>
            <a:ext cx="8911687" cy="346851"/>
          </a:xfrm>
        </p:spPr>
        <p:txBody>
          <a:bodyPr>
            <a:normAutofit fontScale="90000"/>
          </a:bodyPr>
          <a:lstStyle/>
          <a:p>
            <a:pPr algn="ctr"/>
            <a:r>
              <a:rPr lang="hr-HR" sz="2200" b="1" dirty="0"/>
              <a:t>FINANCIJSKI REZULTAT POSLOVANJA</a:t>
            </a:r>
            <a:r>
              <a:rPr lang="hr-HR" sz="1200" dirty="0"/>
              <a:t/>
            </a:r>
            <a:br>
              <a:rPr lang="hr-HR" sz="1200" dirty="0"/>
            </a:br>
            <a:r>
              <a:rPr lang="hr-HR" sz="1200" dirty="0"/>
              <a:t/>
            </a:r>
            <a:br>
              <a:rPr lang="hr-HR" sz="1200" dirty="0"/>
            </a:br>
            <a:r>
              <a:rPr lang="hr-HR" sz="1200" dirty="0"/>
              <a:t/>
            </a:r>
            <a:br>
              <a:rPr lang="hr-HR" sz="1200" dirty="0"/>
            </a:br>
            <a:endParaRPr lang="hr-HR" sz="1200" dirty="0"/>
          </a:p>
        </p:txBody>
      </p:sp>
      <p:sp>
        <p:nvSpPr>
          <p:cNvPr id="3" name="Content Placeholder 2"/>
          <p:cNvSpPr>
            <a:spLocks noGrp="1"/>
          </p:cNvSpPr>
          <p:nvPr>
            <p:ph idx="1"/>
          </p:nvPr>
        </p:nvSpPr>
        <p:spPr>
          <a:xfrm>
            <a:off x="1508289" y="970961"/>
            <a:ext cx="9996323" cy="4940261"/>
          </a:xfrm>
        </p:spPr>
        <p:txBody>
          <a:bodyPr>
            <a:normAutofit/>
          </a:bodyPr>
          <a:lstStyle/>
          <a:p>
            <a:pPr marL="0" indent="0">
              <a:buNone/>
            </a:pPr>
            <a:endParaRPr lang="hr-HR" sz="1200" dirty="0" smtClean="0"/>
          </a:p>
          <a:p>
            <a:pPr marL="0" indent="0">
              <a:buNone/>
            </a:pPr>
            <a:r>
              <a:rPr lang="hr-HR" sz="1200" dirty="0"/>
              <a:t> </a:t>
            </a:r>
            <a:r>
              <a:rPr lang="hr-HR" sz="1200" dirty="0" smtClean="0"/>
              <a:t>                                    </a:t>
            </a:r>
          </a:p>
          <a:p>
            <a:pPr marL="0" indent="0">
              <a:buNone/>
            </a:pPr>
            <a:r>
              <a:rPr lang="hr-HR" sz="1200" dirty="0"/>
              <a:t> </a:t>
            </a:r>
            <a:r>
              <a:rPr lang="hr-HR" sz="1200" dirty="0" smtClean="0"/>
              <a:t>                                        </a:t>
            </a:r>
            <a:r>
              <a:rPr lang="hr-HR" sz="1400" dirty="0" smtClean="0"/>
              <a:t>UKUPNI PRIHODI      164.720,70 eura</a:t>
            </a:r>
          </a:p>
          <a:p>
            <a:pPr marL="0" indent="0">
              <a:buNone/>
            </a:pPr>
            <a:r>
              <a:rPr lang="hr-HR" sz="1400" dirty="0" smtClean="0"/>
              <a:t>                                   </a:t>
            </a:r>
            <a:r>
              <a:rPr lang="hr-HR" sz="1400" u="sng" dirty="0" smtClean="0"/>
              <a:t>UKUPNI RASHODI     144.380,51 euro</a:t>
            </a:r>
          </a:p>
          <a:p>
            <a:pPr marL="0" indent="0">
              <a:buNone/>
            </a:pPr>
            <a:r>
              <a:rPr lang="hr-HR" sz="1400" dirty="0"/>
              <a:t>       </a:t>
            </a:r>
            <a:r>
              <a:rPr lang="hr-HR" sz="1400" dirty="0" smtClean="0"/>
              <a:t>                            REZULTAT             </a:t>
            </a:r>
            <a:r>
              <a:rPr lang="hr-HR" sz="1400" dirty="0"/>
              <a:t>+   </a:t>
            </a:r>
            <a:r>
              <a:rPr lang="hr-HR" sz="1400" dirty="0" smtClean="0"/>
              <a:t>  20.340,19 eura</a:t>
            </a:r>
            <a:endParaRPr lang="hr-HR" sz="1400" dirty="0"/>
          </a:p>
          <a:p>
            <a:pPr marL="0" indent="0">
              <a:buNone/>
            </a:pPr>
            <a:r>
              <a:rPr lang="hr-HR" sz="1200" dirty="0"/>
              <a:t>Napomena:</a:t>
            </a:r>
          </a:p>
          <a:p>
            <a:pPr marL="0" indent="0">
              <a:buNone/>
            </a:pPr>
            <a:r>
              <a:rPr lang="hr-HR" sz="1200" dirty="0"/>
              <a:t>Usvajanjem Programa rada i Financijskog plana za </a:t>
            </a:r>
            <a:r>
              <a:rPr lang="hr-HR" sz="1200" dirty="0" smtClean="0"/>
              <a:t>2025. </a:t>
            </a:r>
            <a:r>
              <a:rPr lang="hr-HR" sz="1200" dirty="0"/>
              <a:t>godinu Skupština je sredstva pozitivnog financijskog rezultata namjenila za </a:t>
            </a:r>
            <a:r>
              <a:rPr lang="hr-HR" sz="1200" dirty="0" smtClean="0"/>
              <a:t>potrebe </a:t>
            </a:r>
            <a:r>
              <a:rPr lang="hr-HR" sz="1200" dirty="0"/>
              <a:t>pokrivanja troškova tekućeg poslovanja do početka nove turističke </a:t>
            </a:r>
            <a:r>
              <a:rPr lang="hr-HR" sz="1200" dirty="0" smtClean="0"/>
              <a:t>sezone.</a:t>
            </a:r>
          </a:p>
          <a:p>
            <a:pPr marL="0" indent="0">
              <a:buNone/>
            </a:pPr>
            <a:endParaRPr lang="hr-HR" sz="1200" dirty="0"/>
          </a:p>
          <a:p>
            <a:pPr marL="0" indent="0">
              <a:buNone/>
            </a:pPr>
            <a:r>
              <a:rPr lang="hr-HR" b="1" dirty="0">
                <a:latin typeface="Century Gothic" panose="020B0502020202020204" pitchFamily="34" charset="0"/>
              </a:rPr>
              <a:t>USPOREDBA FINANCIJSKOG PLANA I NJEGOVA OSTVARENJA S OBRAZLOŽENJEM ODSTUPANJA</a:t>
            </a:r>
          </a:p>
          <a:p>
            <a:pPr marL="0" indent="0">
              <a:buNone/>
            </a:pPr>
            <a:r>
              <a:rPr lang="hr-HR" sz="1200" dirty="0">
                <a:latin typeface="Century Gothic" panose="020B0502020202020204" pitchFamily="34" charset="0"/>
              </a:rPr>
              <a:t>Financijski plan </a:t>
            </a:r>
            <a:r>
              <a:rPr lang="hr-HR" sz="1200" dirty="0" smtClean="0">
                <a:latin typeface="Century Gothic" panose="020B0502020202020204" pitchFamily="34" charset="0"/>
              </a:rPr>
              <a:t>TZO </a:t>
            </a:r>
            <a:r>
              <a:rPr lang="hr-HR" sz="1200" dirty="0">
                <a:latin typeface="Century Gothic" panose="020B0502020202020204" pitchFamily="34" charset="0"/>
              </a:rPr>
              <a:t>Povljana za </a:t>
            </a:r>
            <a:r>
              <a:rPr lang="hr-HR" sz="1200" dirty="0" smtClean="0">
                <a:latin typeface="Century Gothic" panose="020B0502020202020204" pitchFamily="34" charset="0"/>
              </a:rPr>
              <a:t>2024. </a:t>
            </a:r>
            <a:r>
              <a:rPr lang="hr-HR" sz="1200" dirty="0">
                <a:latin typeface="Century Gothic" panose="020B0502020202020204" pitchFamily="34" charset="0"/>
              </a:rPr>
              <a:t>godinu usvojen je na </a:t>
            </a:r>
            <a:r>
              <a:rPr lang="hr-HR" sz="1200" dirty="0" smtClean="0">
                <a:latin typeface="Century Gothic" panose="020B0502020202020204" pitchFamily="34" charset="0"/>
              </a:rPr>
              <a:t>9. </a:t>
            </a:r>
            <a:r>
              <a:rPr lang="hr-HR" sz="1200" dirty="0">
                <a:latin typeface="Century Gothic" panose="020B0502020202020204" pitchFamily="34" charset="0"/>
              </a:rPr>
              <a:t>sjednici Skupštine </a:t>
            </a:r>
            <a:r>
              <a:rPr lang="hr-HR" sz="1200" dirty="0" smtClean="0">
                <a:latin typeface="Century Gothic" panose="020B0502020202020204" pitchFamily="34" charset="0"/>
              </a:rPr>
              <a:t>22.12.2023.g</a:t>
            </a:r>
            <a:r>
              <a:rPr lang="hr-HR" sz="1200" dirty="0">
                <a:latin typeface="Century Gothic" panose="020B0502020202020204" pitchFamily="34" charset="0"/>
              </a:rPr>
              <a:t>.  Proračun i Program </a:t>
            </a:r>
            <a:r>
              <a:rPr lang="hr-HR" sz="1200" dirty="0" smtClean="0">
                <a:latin typeface="Century Gothic" panose="020B0502020202020204" pitchFamily="34" charset="0"/>
              </a:rPr>
              <a:t>rada planirani su ne uzevši u obzir prihode od turističke pristojbe koja će biti zabilježena u camping resortu Aminess Avalona pa se naknadno Izmjenama i dopunama proračuna Plan ispravio. Planiranje prihoda za 2025. godinu će vjernije odgovarati činjenicama sada kada znamo očekivani prihod. Očekujem da će predsezona početi ostvarivati još bolje rezultate.</a:t>
            </a:r>
            <a:endParaRPr lang="hr-HR" sz="1200" dirty="0">
              <a:latin typeface="Century Gothic" panose="020B0502020202020204" pitchFamily="34" charset="0"/>
            </a:endParaRPr>
          </a:p>
        </p:txBody>
      </p:sp>
    </p:spTree>
    <p:extLst>
      <p:ext uri="{BB962C8B-B14F-4D97-AF65-F5344CB8AC3E}">
        <p14:creationId xmlns:p14="http://schemas.microsoft.com/office/powerpoint/2010/main" val="13158209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4486" y="703623"/>
            <a:ext cx="8911687" cy="441365"/>
          </a:xfrm>
        </p:spPr>
        <p:txBody>
          <a:bodyPr>
            <a:normAutofit/>
          </a:bodyPr>
          <a:lstStyle/>
          <a:p>
            <a:r>
              <a:rPr lang="hr-HR" sz="1800" b="1" dirty="0" smtClean="0"/>
              <a:t>ANALIZA I OCJENE IZVRŠENJA PROGRAMA RADA</a:t>
            </a:r>
            <a:endParaRPr lang="hr-HR" sz="1800" b="1" dirty="0"/>
          </a:p>
        </p:txBody>
      </p:sp>
      <p:sp>
        <p:nvSpPr>
          <p:cNvPr id="3" name="Content Placeholder 2"/>
          <p:cNvSpPr>
            <a:spLocks noGrp="1"/>
          </p:cNvSpPr>
          <p:nvPr>
            <p:ph idx="1"/>
          </p:nvPr>
        </p:nvSpPr>
        <p:spPr>
          <a:xfrm>
            <a:off x="2589212" y="1033670"/>
            <a:ext cx="8915400" cy="4877552"/>
          </a:xfrm>
        </p:spPr>
        <p:txBody>
          <a:bodyPr>
            <a:normAutofit/>
          </a:bodyPr>
          <a:lstStyle/>
          <a:p>
            <a:pPr marL="0" indent="0">
              <a:buNone/>
            </a:pPr>
            <a:r>
              <a:rPr lang="hr-HR" sz="1200" dirty="0" smtClean="0"/>
              <a:t>Osim </a:t>
            </a:r>
            <a:r>
              <a:rPr lang="hr-HR" sz="1200" dirty="0"/>
              <a:t>problema nelegalnog rada (‘’rada na crno’’) pojavio se još jedan problem sa kojim se susrećemo. Opet zbog manjka nadzora rada na terenu postoji neprijavljivanje boravka turista u legalnim objektima; znači u objektima koji imaju uredno izdano rješenje o obavljanju djelatnosti pa od 2022. godine imamo zabilježen pad u dolascima gostiju i  noćenjima. Treba imati u vidu da nastavkom izgradnje zgrada sa stanovima za odmor na području Općine Povljana dolazi do otežavanja opskrbe komunalnim uslugama za sve objekte. U svakom slučaju, mišljenja sam da političke odluke koje se tiču turizma u vremenima koja dolaze odrediti će pravac: ili će se otežati izgradnja objekata za odmor, a stimulirati ozbiljan turizam sa posvećenim domaćinima ili će doći do zagušenja kompletnih prostora zbog nemogućnosti pružanja komunalnih usluga. Ne treba zaboraviti da već postoji ozbiljan problem sa manjkom kadrova kod svih dionika u turizmu. </a:t>
            </a:r>
            <a:endParaRPr lang="hr-HR" sz="1200" dirty="0" smtClean="0"/>
          </a:p>
          <a:p>
            <a:pPr marL="0" indent="0">
              <a:buNone/>
            </a:pPr>
            <a:r>
              <a:rPr lang="hr-HR" sz="1200" dirty="0" smtClean="0"/>
              <a:t>Na kraju, početkom rada Aminess Avalona camping resorta, zacrtan je pravac u kome turizam u Povljani treba ići.  To je usluga maksimalne kvalitete sa zahtjevnim gostima visoke platežne moći u trenutno omiljenoj grani turizma: camping turizam. Naša uloga mora biti očuvanje prostora u kome se turizam zbiva, njegova turistička valorizacija i konstantna edukacija svih uključenih.</a:t>
            </a:r>
          </a:p>
          <a:p>
            <a:pPr marL="0" indent="0">
              <a:buNone/>
            </a:pPr>
            <a:r>
              <a:rPr lang="hr-HR" sz="1200" dirty="0" smtClean="0"/>
              <a:t>Nadam se da će turizam biti djelatnost kojom će Općina Povljana i Povljanci znati upravljati u vremenima koja dolaze. </a:t>
            </a:r>
          </a:p>
          <a:p>
            <a:pPr marL="0" indent="0">
              <a:buNone/>
            </a:pPr>
            <a:endParaRPr lang="hr-HR" sz="1200" dirty="0"/>
          </a:p>
          <a:p>
            <a:pPr marL="0" indent="0">
              <a:buNone/>
            </a:pPr>
            <a:r>
              <a:rPr lang="hr-HR" sz="1200" dirty="0" smtClean="0"/>
              <a:t>                                                                                                                          direktor Turističke zajednice Općine Povljana</a:t>
            </a:r>
          </a:p>
          <a:p>
            <a:pPr marL="0" indent="0">
              <a:buNone/>
            </a:pPr>
            <a:r>
              <a:rPr lang="hr-HR" sz="1200" dirty="0"/>
              <a:t> </a:t>
            </a:r>
            <a:r>
              <a:rPr lang="hr-HR" sz="1200" dirty="0" smtClean="0"/>
              <a:t>                                                                                                                                                   Neven Tičić</a:t>
            </a:r>
            <a:endParaRPr lang="hr-HR" sz="1200" dirty="0"/>
          </a:p>
        </p:txBody>
      </p:sp>
    </p:spTree>
    <p:extLst>
      <p:ext uri="{BB962C8B-B14F-4D97-AF65-F5344CB8AC3E}">
        <p14:creationId xmlns:p14="http://schemas.microsoft.com/office/powerpoint/2010/main" val="76998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1235" y="620201"/>
            <a:ext cx="10073377" cy="5507221"/>
          </a:xfrm>
        </p:spPr>
        <p:txBody>
          <a:bodyPr>
            <a:normAutofit/>
          </a:bodyPr>
          <a:lstStyle/>
          <a:p>
            <a:pPr marL="0" indent="0">
              <a:buNone/>
            </a:pPr>
            <a:r>
              <a:rPr lang="hr-HR" sz="1200" dirty="0" smtClean="0"/>
              <a:t>3. PRIHOD OD HTZ</a:t>
            </a:r>
          </a:p>
          <a:p>
            <a:pPr marL="0" indent="0">
              <a:buNone/>
            </a:pPr>
            <a:r>
              <a:rPr lang="hr-HR" sz="1200" dirty="0"/>
              <a:t>Hrvatska turistička zajednica je </a:t>
            </a:r>
            <a:r>
              <a:rPr lang="hr-HR" sz="1200" dirty="0" smtClean="0"/>
              <a:t>2023. pokrenula </a:t>
            </a:r>
            <a:r>
              <a:rPr lang="hr-HR" sz="1200" dirty="0"/>
              <a:t>projekt poticanja razvoja održivog razvoja turizma „Hrvatska prirodno tvoja“ – „Croatia naturally yours“ kojem je cilj sadnja dodatnih stabala u turističkim destinacijama radi smanjenja ugljikova otiska koji nastaje turističkom aktivnošću, a osobito od ispušnih plinova iz automobila turista, kao i poticanje razvoja održivog turizma i brendiranje i promoviranje Hrvatske kao održive destinacije</a:t>
            </a:r>
            <a:r>
              <a:rPr lang="hr-HR" sz="1200" dirty="0" smtClean="0"/>
              <a:t>. U svezi s tim mišljenja smo da je prostoru Općine Povljana neopravdano uskraćeno zelenilo prvenstveno neosjetljivošću nas domaćih  s obzirom da postoje svi uvjeti za ozelenjivanje. Niti povremena olujna bura sa posolicom, niti suše tokom ljeta nisu zapreka sadnji određenih vrsta. Dokaz o nekadašnjoj  šumovitosti ovog dijela otoka Paga su brojni ‘’šumski’’ toponimi kao: Rastovac, Hrašćica, Rasovača, Dubrovnik, Dubrakovac, Gaj, Prutna...</a:t>
            </a:r>
          </a:p>
          <a:p>
            <a:pPr marL="0" indent="0">
              <a:buNone/>
            </a:pPr>
            <a:r>
              <a:rPr lang="hr-HR" sz="1200" b="1" dirty="0" smtClean="0"/>
              <a:t>Realizacija iz proračuna HTZ  1.155,00 eura</a:t>
            </a:r>
            <a:endParaRPr lang="hr-HR" sz="1200" b="1" dirty="0"/>
          </a:p>
          <a:p>
            <a:endParaRPr lang="hr-HR" sz="1200" dirty="0" smtClean="0"/>
          </a:p>
          <a:p>
            <a:pPr marL="0" indent="0">
              <a:buNone/>
            </a:pPr>
            <a:r>
              <a:rPr lang="hr-HR" sz="1200" dirty="0" smtClean="0"/>
              <a:t>4. OSTALI PRIHODI (DONACIJE)</a:t>
            </a:r>
          </a:p>
          <a:p>
            <a:pPr marL="0" indent="0">
              <a:buNone/>
            </a:pPr>
            <a:r>
              <a:rPr lang="hr-HR" sz="1200" b="1" dirty="0" smtClean="0"/>
              <a:t>Realizacija 1.250,00 eura</a:t>
            </a:r>
          </a:p>
          <a:p>
            <a:endParaRPr lang="hr-HR" sz="1200" b="1" dirty="0"/>
          </a:p>
          <a:p>
            <a:pPr marL="0" indent="0">
              <a:buNone/>
            </a:pPr>
            <a:r>
              <a:rPr lang="hr-HR" sz="1200" dirty="0" smtClean="0"/>
              <a:t>5. KAMATE</a:t>
            </a:r>
          </a:p>
          <a:p>
            <a:pPr marL="0" indent="0">
              <a:buNone/>
            </a:pPr>
            <a:r>
              <a:rPr lang="hr-HR" sz="1200" b="1" dirty="0" smtClean="0"/>
              <a:t>Realizacija 0,14 eura</a:t>
            </a:r>
          </a:p>
          <a:p>
            <a:endParaRPr lang="hr-HR" sz="1200" b="1" dirty="0"/>
          </a:p>
          <a:p>
            <a:pPr marL="0" indent="0">
              <a:buNone/>
            </a:pPr>
            <a:r>
              <a:rPr lang="hr-HR" sz="1200" dirty="0" smtClean="0"/>
              <a:t>6. PRIJENOS PRIHODA IZ PRETHODNE GODINE</a:t>
            </a:r>
          </a:p>
          <a:p>
            <a:pPr marL="0" indent="0">
              <a:buNone/>
            </a:pPr>
            <a:r>
              <a:rPr lang="hr-HR" sz="1200" b="1" dirty="0" smtClean="0"/>
              <a:t>Realizacija 4.471,82 eura</a:t>
            </a:r>
          </a:p>
          <a:p>
            <a:endParaRPr lang="hr-HR" sz="1200" b="1" dirty="0"/>
          </a:p>
          <a:p>
            <a:pPr marL="0" indent="0">
              <a:buNone/>
            </a:pPr>
            <a:r>
              <a:rPr lang="hr-HR" sz="1200" dirty="0" smtClean="0"/>
              <a:t>b) REALIZACIJA PLANIRANIH AKTIVNOSTI</a:t>
            </a:r>
          </a:p>
          <a:p>
            <a:endParaRPr lang="hr-HR" sz="1200" b="1" dirty="0"/>
          </a:p>
          <a:p>
            <a:endParaRPr lang="hr-HR" sz="1200" b="1" dirty="0"/>
          </a:p>
        </p:txBody>
      </p:sp>
    </p:spTree>
    <p:extLst>
      <p:ext uri="{BB962C8B-B14F-4D97-AF65-F5344CB8AC3E}">
        <p14:creationId xmlns:p14="http://schemas.microsoft.com/office/powerpoint/2010/main" val="684623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78730"/>
            <a:ext cx="9675812" cy="5599522"/>
          </a:xfrm>
        </p:spPr>
        <p:txBody>
          <a:bodyPr>
            <a:normAutofit lnSpcReduction="10000"/>
          </a:bodyPr>
          <a:lstStyle/>
          <a:p>
            <a:pPr marL="182880" lvl="0" indent="-182880" defTabSz="914400">
              <a:lnSpc>
                <a:spcPct val="90000"/>
              </a:lnSpc>
              <a:spcBef>
                <a:spcPts val="1200"/>
              </a:spcBef>
              <a:buClr>
                <a:srgbClr val="40BAD2"/>
              </a:buClr>
              <a:buFont typeface="Wingdings 2" pitchFamily="18" charset="2"/>
              <a:buChar char=""/>
            </a:pPr>
            <a:r>
              <a:rPr lang="hr-HR" sz="1200" dirty="0">
                <a:solidFill>
                  <a:srgbClr val="000000">
                    <a:lumMod val="65000"/>
                    <a:lumOff val="35000"/>
                  </a:srgbClr>
                </a:solidFill>
                <a:latin typeface="Century Gothic" panose="020B0502020202020204" pitchFamily="34" charset="0"/>
              </a:rPr>
              <a:t>1. ISTRAŽIVANJE I STRATEŠKO PLANIRANJE</a:t>
            </a:r>
          </a:p>
          <a:p>
            <a:pPr marL="182880" lvl="0" indent="-182880" defTabSz="914400">
              <a:lnSpc>
                <a:spcPct val="90000"/>
              </a:lnSpc>
              <a:spcBef>
                <a:spcPts val="1200"/>
              </a:spcBef>
              <a:buClr>
                <a:srgbClr val="40BAD2"/>
              </a:buClr>
              <a:buFont typeface="Wingdings 2" pitchFamily="18" charset="2"/>
              <a:buChar char=""/>
            </a:pPr>
            <a:r>
              <a:rPr lang="hr-HR" sz="1200" dirty="0">
                <a:solidFill>
                  <a:srgbClr val="000000">
                    <a:lumMod val="65000"/>
                    <a:lumOff val="35000"/>
                  </a:srgbClr>
                </a:solidFill>
                <a:latin typeface="Century Gothic" panose="020B0502020202020204" pitchFamily="34" charset="0"/>
              </a:rPr>
              <a:t>              1.1	 Izrada strateških/operativnih/komunikacijskih/akcijskih dokumenata</a:t>
            </a:r>
          </a:p>
          <a:p>
            <a:pPr marL="182880" lvl="0" indent="-182880" defTabSz="914400">
              <a:lnSpc>
                <a:spcPct val="90000"/>
              </a:lnSpc>
              <a:spcBef>
                <a:spcPts val="1200"/>
              </a:spcBef>
              <a:buClr>
                <a:srgbClr val="40BAD2"/>
              </a:buClr>
              <a:buFont typeface="Wingdings 2" pitchFamily="18" charset="2"/>
              <a:buChar char=""/>
            </a:pPr>
            <a:r>
              <a:rPr lang="hr-HR" sz="1200" dirty="0">
                <a:solidFill>
                  <a:srgbClr val="000000">
                    <a:lumMod val="65000"/>
                    <a:lumOff val="35000"/>
                  </a:srgbClr>
                </a:solidFill>
                <a:latin typeface="Century Gothic" panose="020B0502020202020204" pitchFamily="34" charset="0"/>
              </a:rPr>
              <a:t>                               1.1.1    Sudjelovanje u izradi strateških i razvojnih planova turizma na području destinacije</a:t>
            </a:r>
          </a:p>
          <a:p>
            <a:pPr marL="182880" lvl="0" indent="-182880" defTabSz="914400">
              <a:lnSpc>
                <a:spcPct val="90000"/>
              </a:lnSpc>
              <a:spcBef>
                <a:spcPts val="1200"/>
              </a:spcBef>
              <a:buClr>
                <a:srgbClr val="40BAD2"/>
              </a:buClr>
              <a:buFont typeface="Wingdings 2" pitchFamily="18" charset="2"/>
              <a:buChar char=""/>
            </a:pPr>
            <a:r>
              <a:rPr lang="hr-HR" sz="1200" b="1" dirty="0">
                <a:solidFill>
                  <a:srgbClr val="000000">
                    <a:lumMod val="65000"/>
                    <a:lumOff val="35000"/>
                  </a:srgbClr>
                </a:solidFill>
                <a:latin typeface="Century Gothic" panose="020B0502020202020204" pitchFamily="34" charset="0"/>
              </a:rPr>
              <a:t>Realizacija:  </a:t>
            </a:r>
          </a:p>
          <a:p>
            <a:pPr marL="182880" lvl="0" indent="-182880" defTabSz="914400">
              <a:lnSpc>
                <a:spcPct val="90000"/>
              </a:lnSpc>
              <a:spcBef>
                <a:spcPts val="1200"/>
              </a:spcBef>
              <a:buClr>
                <a:srgbClr val="40BAD2"/>
              </a:buClr>
              <a:buFont typeface="Wingdings 2" pitchFamily="18" charset="2"/>
              <a:buChar char=""/>
            </a:pPr>
            <a:r>
              <a:rPr lang="hr-HR" sz="1200" b="1" dirty="0">
                <a:solidFill>
                  <a:srgbClr val="000000">
                    <a:lumMod val="65000"/>
                    <a:lumOff val="35000"/>
                  </a:srgbClr>
                </a:solidFill>
                <a:latin typeface="Century Gothic" panose="020B0502020202020204" pitchFamily="34" charset="0"/>
              </a:rPr>
              <a:t>                                  </a:t>
            </a:r>
            <a:r>
              <a:rPr lang="hr-HR" sz="1200" dirty="0">
                <a:solidFill>
                  <a:srgbClr val="000000">
                    <a:lumMod val="65000"/>
                    <a:lumOff val="35000"/>
                  </a:srgbClr>
                </a:solidFill>
                <a:latin typeface="Century Gothic" panose="020B0502020202020204" pitchFamily="34" charset="0"/>
              </a:rPr>
              <a:t>PLAN:    0 eura                  REBALANS:     0 eura             OSTVARENO:     0 eura </a:t>
            </a:r>
          </a:p>
          <a:p>
            <a:pPr marL="0" indent="0">
              <a:buNone/>
            </a:pPr>
            <a:r>
              <a:rPr lang="hr-HR" dirty="0">
                <a:solidFill>
                  <a:srgbClr val="000000">
                    <a:lumMod val="65000"/>
                    <a:lumOff val="35000"/>
                  </a:srgbClr>
                </a:solidFill>
              </a:rPr>
              <a:t> </a:t>
            </a:r>
            <a:r>
              <a:rPr lang="hr-HR" dirty="0" smtClean="0">
                <a:solidFill>
                  <a:srgbClr val="000000">
                    <a:lumMod val="65000"/>
                    <a:lumOff val="35000"/>
                  </a:srgbClr>
                </a:solidFill>
              </a:rPr>
              <a:t>      </a:t>
            </a:r>
            <a:r>
              <a:rPr lang="hr-HR" sz="1200" dirty="0" smtClean="0">
                <a:solidFill>
                  <a:srgbClr val="000000">
                    <a:lumMod val="65000"/>
                    <a:lumOff val="35000"/>
                  </a:srgbClr>
                </a:solidFill>
              </a:rPr>
              <a:t>1.2</a:t>
            </a:r>
            <a:r>
              <a:rPr lang="hr-HR" sz="1200" dirty="0">
                <a:solidFill>
                  <a:srgbClr val="000000">
                    <a:lumMod val="65000"/>
                    <a:lumOff val="35000"/>
                  </a:srgbClr>
                </a:solidFill>
              </a:rPr>
              <a:t>. Istraživanje i analiza </a:t>
            </a:r>
            <a:r>
              <a:rPr lang="hr-HR" sz="1200" dirty="0" smtClean="0">
                <a:solidFill>
                  <a:srgbClr val="000000">
                    <a:lumMod val="65000"/>
                    <a:lumOff val="35000"/>
                  </a:srgbClr>
                </a:solidFill>
              </a:rPr>
              <a:t>tržišta</a:t>
            </a:r>
          </a:p>
          <a:p>
            <a:pPr marL="0" indent="0">
              <a:buNone/>
            </a:pPr>
            <a:r>
              <a:rPr lang="hr-HR" sz="1200" dirty="0">
                <a:solidFill>
                  <a:srgbClr val="000000">
                    <a:lumMod val="65000"/>
                    <a:lumOff val="35000"/>
                  </a:srgbClr>
                </a:solidFill>
              </a:rPr>
              <a:t> </a:t>
            </a:r>
            <a:r>
              <a:rPr lang="hr-HR" sz="1200" dirty="0" smtClean="0">
                <a:solidFill>
                  <a:srgbClr val="000000">
                    <a:lumMod val="65000"/>
                    <a:lumOff val="35000"/>
                  </a:srgbClr>
                </a:solidFill>
              </a:rPr>
              <a:t>                    </a:t>
            </a:r>
            <a:r>
              <a:rPr lang="hr-HR" sz="1200" b="1" dirty="0" smtClean="0">
                <a:solidFill>
                  <a:srgbClr val="000000">
                    <a:lumMod val="65000"/>
                    <a:lumOff val="35000"/>
                  </a:srgbClr>
                </a:solidFill>
              </a:rPr>
              <a:t>ANKETA</a:t>
            </a:r>
          </a:p>
          <a:p>
            <a:endParaRPr lang="hr-HR" sz="1200" b="1" dirty="0">
              <a:solidFill>
                <a:srgbClr val="000000">
                  <a:lumMod val="65000"/>
                  <a:lumOff val="35000"/>
                </a:srgbClr>
              </a:solidFill>
            </a:endParaRPr>
          </a:p>
          <a:p>
            <a:pPr marL="0" indent="0">
              <a:buNone/>
            </a:pPr>
            <a:r>
              <a:rPr lang="hr-HR" sz="1200" b="1" dirty="0">
                <a:solidFill>
                  <a:srgbClr val="000000">
                    <a:lumMod val="65000"/>
                    <a:lumOff val="35000"/>
                  </a:srgbClr>
                </a:solidFill>
              </a:rPr>
              <a:t>Opis aktivnosti</a:t>
            </a:r>
            <a:r>
              <a:rPr lang="hr-HR" sz="1200" dirty="0">
                <a:solidFill>
                  <a:srgbClr val="000000">
                    <a:lumMod val="65000"/>
                    <a:lumOff val="35000"/>
                  </a:srgbClr>
                </a:solidFill>
              </a:rPr>
              <a:t>: Istraživanja tržišta za potrebe izrade strateških marketinških dokumenata; </a:t>
            </a:r>
            <a:r>
              <a:rPr lang="hr-HR" sz="1200" dirty="0" smtClean="0">
                <a:solidFill>
                  <a:srgbClr val="000000">
                    <a:lumMod val="65000"/>
                    <a:lumOff val="35000"/>
                  </a:srgbClr>
                </a:solidFill>
              </a:rPr>
              <a:t>izrada ankete za potrebe Plana upravljanja destinacijom; anketiranje lokalnog stanovništva o utjecaju turističkih kretanja na formiranje stavova stanovništva.</a:t>
            </a:r>
          </a:p>
          <a:p>
            <a:pPr marL="0" indent="0">
              <a:buNone/>
            </a:pPr>
            <a:r>
              <a:rPr lang="hr-HR" sz="1200" b="1" dirty="0" smtClean="0">
                <a:solidFill>
                  <a:srgbClr val="000000">
                    <a:lumMod val="65000"/>
                    <a:lumOff val="35000"/>
                  </a:srgbClr>
                </a:solidFill>
              </a:rPr>
              <a:t>Ostvareni cilj aktivnosti: </a:t>
            </a:r>
            <a:r>
              <a:rPr lang="hr-HR" sz="1200" dirty="0" smtClean="0">
                <a:solidFill>
                  <a:srgbClr val="000000">
                    <a:lumMod val="65000"/>
                    <a:lumOff val="35000"/>
                  </a:srgbClr>
                </a:solidFill>
              </a:rPr>
              <a:t> istraživanje sa ciljem uvrđivanja ciljeva stanovnika i turista u odnosu prema turističkim kretanjima na području Općine Povljana.</a:t>
            </a:r>
          </a:p>
          <a:p>
            <a:pPr marL="0" indent="0">
              <a:buNone/>
            </a:pPr>
            <a:r>
              <a:rPr lang="hr-HR" sz="1200" b="1" dirty="0" smtClean="0">
                <a:solidFill>
                  <a:srgbClr val="000000">
                    <a:lumMod val="65000"/>
                    <a:lumOff val="35000"/>
                  </a:srgbClr>
                </a:solidFill>
              </a:rPr>
              <a:t>Nositelj aktivnosti:    </a:t>
            </a:r>
            <a:r>
              <a:rPr lang="hr-HR" sz="1200" dirty="0" smtClean="0">
                <a:solidFill>
                  <a:srgbClr val="000000">
                    <a:lumMod val="65000"/>
                    <a:lumOff val="35000"/>
                  </a:srgbClr>
                </a:solidFill>
              </a:rPr>
              <a:t>TZO Povljana</a:t>
            </a:r>
          </a:p>
          <a:p>
            <a:pPr marL="0" indent="0">
              <a:buNone/>
            </a:pPr>
            <a:r>
              <a:rPr lang="hr-HR" sz="1200" b="1" dirty="0" smtClean="0">
                <a:solidFill>
                  <a:srgbClr val="000000">
                    <a:lumMod val="65000"/>
                    <a:lumOff val="35000"/>
                  </a:srgbClr>
                </a:solidFill>
              </a:rPr>
              <a:t>Realizacija:</a:t>
            </a:r>
            <a:endParaRPr lang="hr-HR" sz="1200" b="1" dirty="0">
              <a:solidFill>
                <a:srgbClr val="000000">
                  <a:lumMod val="65000"/>
                  <a:lumOff val="35000"/>
                </a:srgbClr>
              </a:solidFill>
            </a:endParaRPr>
          </a:p>
          <a:p>
            <a:pPr marL="0" indent="0">
              <a:buNone/>
            </a:pPr>
            <a:r>
              <a:rPr lang="hr-HR" sz="1200" dirty="0" smtClean="0"/>
              <a:t>PLAN:   0 eura                                 REBALANS:   0 eura                       OSTVARENO:  39,81 euro</a:t>
            </a:r>
          </a:p>
          <a:p>
            <a:endParaRPr lang="hr-HR" sz="1200" dirty="0"/>
          </a:p>
          <a:p>
            <a:pPr marL="0" lvl="0" indent="0">
              <a:buClr>
                <a:srgbClr val="A53010"/>
              </a:buClr>
              <a:buNone/>
            </a:pPr>
            <a:r>
              <a:rPr lang="hr-HR" sz="1200" dirty="0" smtClean="0"/>
              <a:t>  </a:t>
            </a:r>
            <a:r>
              <a:rPr lang="hr-HR" sz="1200" dirty="0">
                <a:solidFill>
                  <a:prstClr val="black">
                    <a:lumMod val="75000"/>
                    <a:lumOff val="25000"/>
                  </a:prstClr>
                </a:solidFill>
              </a:rPr>
              <a:t>1.3   Mjerenje učinkovitosti promotivnih aktivnosti</a:t>
            </a:r>
          </a:p>
          <a:p>
            <a:pPr marL="0" indent="0">
              <a:buNone/>
            </a:pPr>
            <a:r>
              <a:rPr lang="hr-HR" sz="1200" dirty="0" smtClean="0"/>
              <a:t>PLAN:   0 eura                            REBALANS:      0 eura                           OSTVARENO:   0 eura   </a:t>
            </a:r>
          </a:p>
          <a:p>
            <a:pPr marL="0" indent="0">
              <a:buNone/>
            </a:pPr>
            <a:r>
              <a:rPr lang="hr-HR" sz="1200" dirty="0" smtClean="0"/>
              <a:t> </a:t>
            </a:r>
            <a:endParaRPr lang="hr-HR" sz="1200" dirty="0"/>
          </a:p>
        </p:txBody>
      </p:sp>
    </p:spTree>
    <p:extLst>
      <p:ext uri="{BB962C8B-B14F-4D97-AF65-F5344CB8AC3E}">
        <p14:creationId xmlns:p14="http://schemas.microsoft.com/office/powerpoint/2010/main" val="2099007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3384" y="624110"/>
            <a:ext cx="9771229" cy="327997"/>
          </a:xfrm>
        </p:spPr>
        <p:txBody>
          <a:bodyPr>
            <a:normAutofit/>
          </a:bodyPr>
          <a:lstStyle/>
          <a:p>
            <a:r>
              <a:rPr lang="hr-HR" sz="1200" dirty="0" smtClean="0"/>
              <a:t>2. RAZVOJ TURISTIČKOG PROIZVODA</a:t>
            </a:r>
            <a:endParaRPr lang="hr-HR" sz="1200" dirty="0"/>
          </a:p>
        </p:txBody>
      </p:sp>
      <p:sp>
        <p:nvSpPr>
          <p:cNvPr id="3" name="Content Placeholder 2"/>
          <p:cNvSpPr>
            <a:spLocks noGrp="1"/>
          </p:cNvSpPr>
          <p:nvPr>
            <p:ph idx="1"/>
          </p:nvPr>
        </p:nvSpPr>
        <p:spPr>
          <a:xfrm>
            <a:off x="1668544" y="952107"/>
            <a:ext cx="9836068" cy="5165889"/>
          </a:xfrm>
        </p:spPr>
        <p:txBody>
          <a:bodyPr>
            <a:noAutofit/>
          </a:bodyPr>
          <a:lstStyle/>
          <a:p>
            <a:pPr marL="457200" lvl="1" indent="0">
              <a:buSzPts val="1400"/>
              <a:buNone/>
            </a:pPr>
            <a:r>
              <a:rPr lang="hr-HR" sz="1200" kern="150" dirty="0">
                <a:ea typeface="SimSun" panose="02010600030101010101" pitchFamily="2" charset="-122"/>
                <a:cs typeface="Mangal"/>
              </a:rPr>
              <a:t>2.1  Identifikacija i vrednovanje resursa te strukturiranje turističkih </a:t>
            </a:r>
            <a:r>
              <a:rPr lang="hr-HR" sz="1200" kern="150" dirty="0" smtClean="0">
                <a:ea typeface="SimSun" panose="02010600030101010101" pitchFamily="2" charset="-122"/>
                <a:cs typeface="Mangal"/>
              </a:rPr>
              <a:t>proizvoda                                 </a:t>
            </a:r>
          </a:p>
          <a:p>
            <a:pPr marL="457200" lvl="1" indent="0">
              <a:buSzPts val="1400"/>
              <a:buNone/>
            </a:pPr>
            <a:r>
              <a:rPr lang="hr-HR" sz="1200" kern="150" dirty="0">
                <a:ea typeface="SimSun" panose="02010600030101010101" pitchFamily="2" charset="-122"/>
                <a:cs typeface="Mangal"/>
              </a:rPr>
              <a:t> </a:t>
            </a:r>
            <a:r>
              <a:rPr lang="hr-HR" sz="1200" kern="150" dirty="0" smtClean="0">
                <a:ea typeface="SimSun" panose="02010600030101010101" pitchFamily="2" charset="-122"/>
                <a:cs typeface="Mangal"/>
              </a:rPr>
              <a:t>          2.1.1</a:t>
            </a:r>
            <a:r>
              <a:rPr lang="hr-HR" sz="1200" kern="150" dirty="0">
                <a:ea typeface="SimSun" panose="02010600030101010101" pitchFamily="2" charset="-122"/>
                <a:cs typeface="Mangal"/>
              </a:rPr>
              <a:t>.  </a:t>
            </a:r>
            <a:r>
              <a:rPr lang="hr-HR" sz="1200" kern="150" dirty="0">
                <a:solidFill>
                  <a:srgbClr val="000000"/>
                </a:solidFill>
                <a:ea typeface="Calibri" panose="020F0502020204030204" pitchFamily="34" charset="0"/>
                <a:cs typeface="Mangal"/>
              </a:rPr>
              <a:t>Razvoj ostalih elemenata turističke ponude s fokusom na cjelogodišnju ponudu destinacije</a:t>
            </a:r>
            <a:endParaRPr lang="hr-HR" sz="1200" kern="150" dirty="0">
              <a:ea typeface="SimSun" panose="02010600030101010101" pitchFamily="2" charset="-122"/>
              <a:cs typeface="Mangal"/>
            </a:endParaRPr>
          </a:p>
          <a:p>
            <a:pPr marL="0" indent="0">
              <a:buNone/>
            </a:pPr>
            <a:r>
              <a:rPr lang="hr-HR" sz="1200" kern="150" dirty="0">
                <a:solidFill>
                  <a:srgbClr val="000000"/>
                </a:solidFill>
                <a:ea typeface="Calibri" panose="020F0502020204030204" pitchFamily="34" charset="0"/>
                <a:cs typeface="Mangal"/>
              </a:rPr>
              <a:t>   </a:t>
            </a:r>
            <a:endParaRPr lang="hr-HR" sz="1200" kern="150" dirty="0">
              <a:ea typeface="SimSun" panose="02010600030101010101" pitchFamily="2" charset="-122"/>
              <a:cs typeface="Mangal"/>
            </a:endParaRPr>
          </a:p>
          <a:p>
            <a:pPr marL="0" indent="0">
              <a:buNone/>
            </a:pPr>
            <a:r>
              <a:rPr lang="hr-HR" sz="1200" dirty="0" smtClean="0"/>
              <a:t>                                        </a:t>
            </a:r>
            <a:r>
              <a:rPr lang="hr-HR" sz="1200" b="1" dirty="0" smtClean="0"/>
              <a:t> PAG OUTDOOR</a:t>
            </a:r>
          </a:p>
          <a:p>
            <a:pPr marL="0" indent="0">
              <a:buNone/>
            </a:pPr>
            <a:r>
              <a:rPr lang="hr-HR" sz="1200" b="1" dirty="0">
                <a:solidFill>
                  <a:srgbClr val="000000">
                    <a:lumMod val="65000"/>
                    <a:lumOff val="35000"/>
                  </a:srgbClr>
                </a:solidFill>
              </a:rPr>
              <a:t>Opis aktivnosti</a:t>
            </a:r>
            <a:r>
              <a:rPr lang="hr-HR" sz="1200" dirty="0">
                <a:solidFill>
                  <a:srgbClr val="000000">
                    <a:lumMod val="65000"/>
                    <a:lumOff val="35000"/>
                  </a:srgbClr>
                </a:solidFill>
              </a:rPr>
              <a:t>: </a:t>
            </a:r>
            <a:r>
              <a:rPr lang="hr-HR" sz="1200" dirty="0" smtClean="0">
                <a:solidFill>
                  <a:srgbClr val="000000">
                    <a:lumMod val="65000"/>
                    <a:lumOff val="35000"/>
                  </a:srgbClr>
                </a:solidFill>
              </a:rPr>
              <a:t>Završetkom aktivnosti postavljanja projekta financiramo:</a:t>
            </a:r>
          </a:p>
          <a:p>
            <a:pPr marL="0" indent="0">
              <a:buNone/>
            </a:pPr>
            <a:r>
              <a:rPr lang="hr-HR" sz="1200" dirty="0" smtClean="0">
                <a:solidFill>
                  <a:srgbClr val="000000">
                    <a:lumMod val="65000"/>
                    <a:lumOff val="35000"/>
                  </a:srgbClr>
                </a:solidFill>
              </a:rPr>
              <a:t>                         - troškovi godišnjeg održavanja mrežne stranice </a:t>
            </a:r>
            <a:r>
              <a:rPr lang="hr-HR" sz="1200" dirty="0" smtClean="0">
                <a:solidFill>
                  <a:srgbClr val="000000">
                    <a:lumMod val="65000"/>
                    <a:lumOff val="35000"/>
                  </a:srgbClr>
                </a:solidFill>
                <a:hlinkClick r:id="rId2"/>
              </a:rPr>
              <a:t>www.pag-outdoor.com</a:t>
            </a:r>
            <a:r>
              <a:rPr lang="hr-HR" sz="1200" dirty="0" smtClean="0">
                <a:solidFill>
                  <a:srgbClr val="000000">
                    <a:lumMod val="65000"/>
                    <a:lumOff val="35000"/>
                  </a:srgbClr>
                </a:solidFill>
              </a:rPr>
              <a:t>  1.434,58 e,</a:t>
            </a:r>
          </a:p>
          <a:p>
            <a:pPr marL="0" indent="0">
              <a:buNone/>
            </a:pPr>
            <a:r>
              <a:rPr lang="hr-HR" sz="1200" dirty="0" smtClean="0">
                <a:solidFill>
                  <a:srgbClr val="000000">
                    <a:lumMod val="65000"/>
                    <a:lumOff val="35000"/>
                  </a:srgbClr>
                </a:solidFill>
              </a:rPr>
              <a:t>                         - naknada koordinatoru projekta   1.339,70 e,</a:t>
            </a:r>
          </a:p>
          <a:p>
            <a:pPr marL="0" indent="0">
              <a:buNone/>
            </a:pPr>
            <a:r>
              <a:rPr lang="hr-HR" sz="1200" dirty="0" smtClean="0">
                <a:solidFill>
                  <a:srgbClr val="000000">
                    <a:lumMod val="65000"/>
                    <a:lumOff val="35000"/>
                  </a:srgbClr>
                </a:solidFill>
              </a:rPr>
              <a:t>                         - troškovi promocije videa na festivalima 955,98 e.</a:t>
            </a:r>
            <a:endParaRPr lang="hr-HR" sz="1200" dirty="0">
              <a:solidFill>
                <a:srgbClr val="000000">
                  <a:lumMod val="65000"/>
                  <a:lumOff val="35000"/>
                </a:srgbClr>
              </a:solidFill>
            </a:endParaRPr>
          </a:p>
          <a:p>
            <a:pPr marL="0" indent="0" algn="just">
              <a:lnSpc>
                <a:spcPct val="107000"/>
              </a:lnSpc>
              <a:spcAft>
                <a:spcPts val="800"/>
              </a:spcAft>
              <a:buNone/>
            </a:pPr>
            <a:r>
              <a:rPr lang="hr-HR" sz="1200" b="1" dirty="0">
                <a:solidFill>
                  <a:srgbClr val="000000">
                    <a:lumMod val="65000"/>
                    <a:lumOff val="35000"/>
                  </a:srgbClr>
                </a:solidFill>
              </a:rPr>
              <a:t>Ostvareni cilj </a:t>
            </a:r>
            <a:r>
              <a:rPr lang="hr-HR" sz="1200" b="1" dirty="0" smtClean="0">
                <a:solidFill>
                  <a:srgbClr val="000000">
                    <a:lumMod val="65000"/>
                    <a:lumOff val="35000"/>
                  </a:srgbClr>
                </a:solidFill>
              </a:rPr>
              <a:t>aktivnosti: </a:t>
            </a:r>
            <a:r>
              <a:rPr lang="hr-HR" sz="1200" dirty="0" smtClean="0">
                <a:solidFill>
                  <a:srgbClr val="000000">
                    <a:lumMod val="65000"/>
                    <a:lumOff val="35000"/>
                  </a:srgbClr>
                </a:solidFill>
              </a:rPr>
              <a:t>podizanje konkurentnosti destinacije</a:t>
            </a:r>
            <a:r>
              <a:rPr lang="hr-HR" sz="1200" b="1" dirty="0" smtClean="0">
                <a:solidFill>
                  <a:srgbClr val="000000">
                    <a:lumMod val="65000"/>
                    <a:lumOff val="35000"/>
                  </a:srgbClr>
                </a:solidFill>
              </a:rPr>
              <a:t>;</a:t>
            </a:r>
            <a:r>
              <a:rPr lang="hr-HR" sz="1200" dirty="0">
                <a:solidFill>
                  <a:srgbClr val="00000A"/>
                </a:solidFill>
                <a:ea typeface="Calibri" panose="020F0502020204030204" pitchFamily="34" charset="0"/>
                <a:cs typeface="Calibri" panose="020F0502020204030204" pitchFamily="34" charset="0"/>
              </a:rPr>
              <a:t> razvojne aktivnosti vezane uz povezivanje elemenata ponude </a:t>
            </a:r>
            <a:r>
              <a:rPr lang="hr-HR" sz="1200" dirty="0" smtClean="0">
                <a:solidFill>
                  <a:srgbClr val="00000A"/>
                </a:solidFill>
                <a:ea typeface="Calibri" panose="020F0502020204030204" pitchFamily="34" charset="0"/>
                <a:cs typeface="Calibri" panose="020F0502020204030204" pitchFamily="34" charset="0"/>
              </a:rPr>
              <a:t>u                                           pakete </a:t>
            </a:r>
            <a:r>
              <a:rPr lang="hr-HR" sz="1200" dirty="0">
                <a:solidFill>
                  <a:srgbClr val="00000A"/>
                </a:solidFill>
                <a:ea typeface="Calibri" panose="020F0502020204030204" pitchFamily="34" charset="0"/>
                <a:cs typeface="Calibri" panose="020F0502020204030204" pitchFamily="34" charset="0"/>
              </a:rPr>
              <a:t>i proizvode – inkubatori inovativnih destinacijskih doživljaja i </a:t>
            </a:r>
            <a:r>
              <a:rPr lang="hr-HR" sz="1200" dirty="0" smtClean="0">
                <a:solidFill>
                  <a:srgbClr val="00000A"/>
                </a:solidFill>
                <a:ea typeface="Calibri" panose="020F0502020204030204" pitchFamily="34" charset="0"/>
                <a:cs typeface="Calibri" panose="020F0502020204030204" pitchFamily="34" charset="0"/>
              </a:rPr>
              <a:t>proizvoda.</a:t>
            </a:r>
            <a:endParaRPr lang="hr-HR" sz="1200" dirty="0">
              <a:solidFill>
                <a:srgbClr val="000000">
                  <a:lumMod val="65000"/>
                  <a:lumOff val="35000"/>
                </a:srgbClr>
              </a:solidFill>
            </a:endParaRPr>
          </a:p>
          <a:p>
            <a:pPr marL="0" indent="0">
              <a:buNone/>
            </a:pPr>
            <a:r>
              <a:rPr lang="hr-HR" sz="1200" b="1" dirty="0">
                <a:solidFill>
                  <a:srgbClr val="000000">
                    <a:lumMod val="65000"/>
                    <a:lumOff val="35000"/>
                  </a:srgbClr>
                </a:solidFill>
              </a:rPr>
              <a:t>Nositelj aktivnosti:    </a:t>
            </a:r>
            <a:r>
              <a:rPr lang="hr-HR" sz="1200" dirty="0" smtClean="0">
                <a:solidFill>
                  <a:srgbClr val="000000">
                    <a:lumMod val="65000"/>
                    <a:lumOff val="35000"/>
                  </a:srgbClr>
                </a:solidFill>
              </a:rPr>
              <a:t>TZO Povljana; TZO Kolan, TZ Gradova Novalje i Paga, TZ mjesta Stara Novalja.</a:t>
            </a:r>
            <a:endParaRPr lang="hr-HR" sz="1200" dirty="0">
              <a:solidFill>
                <a:srgbClr val="000000">
                  <a:lumMod val="65000"/>
                  <a:lumOff val="35000"/>
                </a:srgbClr>
              </a:solidFill>
            </a:endParaRPr>
          </a:p>
          <a:p>
            <a:pPr marL="0" indent="0">
              <a:buNone/>
            </a:pPr>
            <a:r>
              <a:rPr lang="hr-HR" sz="1200" b="1" dirty="0">
                <a:solidFill>
                  <a:srgbClr val="000000">
                    <a:lumMod val="65000"/>
                    <a:lumOff val="35000"/>
                  </a:srgbClr>
                </a:solidFill>
              </a:rPr>
              <a:t>Realizacija</a:t>
            </a:r>
            <a:r>
              <a:rPr lang="hr-HR" sz="1200" b="1" dirty="0" smtClean="0">
                <a:solidFill>
                  <a:srgbClr val="000000">
                    <a:lumMod val="65000"/>
                    <a:lumOff val="35000"/>
                  </a:srgbClr>
                </a:solidFill>
              </a:rPr>
              <a:t>:   </a:t>
            </a:r>
            <a:r>
              <a:rPr lang="hr-HR" sz="1200" dirty="0" smtClean="0"/>
              <a:t>PLAN</a:t>
            </a:r>
            <a:r>
              <a:rPr lang="hr-HR" sz="1200" dirty="0"/>
              <a:t>:   </a:t>
            </a:r>
            <a:r>
              <a:rPr lang="hr-HR" sz="1200" dirty="0" smtClean="0"/>
              <a:t>4.000 </a:t>
            </a:r>
            <a:r>
              <a:rPr lang="hr-HR" sz="1200" dirty="0"/>
              <a:t>eura                                 REBALANS:   </a:t>
            </a:r>
            <a:r>
              <a:rPr lang="hr-HR" sz="1200" dirty="0" smtClean="0"/>
              <a:t>2.604 </a:t>
            </a:r>
            <a:r>
              <a:rPr lang="hr-HR" sz="1200" dirty="0"/>
              <a:t>eura                       OSTVARENO:  </a:t>
            </a:r>
            <a:r>
              <a:rPr lang="hr-HR" sz="1200" dirty="0" smtClean="0"/>
              <a:t>3.730,26 </a:t>
            </a:r>
            <a:r>
              <a:rPr lang="hr-HR" sz="1200" dirty="0"/>
              <a:t>euro</a:t>
            </a:r>
          </a:p>
          <a:p>
            <a:pPr marL="0" indent="0">
              <a:buNone/>
            </a:pPr>
            <a:r>
              <a:rPr lang="hr-HR" sz="1200" dirty="0" smtClean="0"/>
              <a:t>               </a:t>
            </a:r>
          </a:p>
          <a:p>
            <a:pPr marL="0" indent="0">
              <a:buNone/>
            </a:pPr>
            <a:r>
              <a:rPr lang="hr-HR" sz="1200" dirty="0"/>
              <a:t> </a:t>
            </a:r>
            <a:r>
              <a:rPr lang="hr-HR" sz="1200" dirty="0" smtClean="0"/>
              <a:t>             </a:t>
            </a:r>
            <a:r>
              <a:rPr lang="hr-HR" sz="1200" dirty="0"/>
              <a:t>2.2  Sustavi označavanja kvalitete turističkog </a:t>
            </a:r>
            <a:r>
              <a:rPr lang="hr-HR" sz="1200" dirty="0" smtClean="0"/>
              <a:t>proizvoda</a:t>
            </a:r>
            <a:endParaRPr lang="hr-HR" sz="1200" dirty="0"/>
          </a:p>
          <a:p>
            <a:pPr marL="0" indent="0">
              <a:buNone/>
            </a:pPr>
            <a:r>
              <a:rPr lang="hr-HR" sz="1200" dirty="0" smtClean="0"/>
              <a:t>                              2.2.1  </a:t>
            </a:r>
            <a:r>
              <a:rPr lang="hr-HR" sz="1200" dirty="0"/>
              <a:t>Suradnja s predstavnicima turističke ponude po </a:t>
            </a:r>
            <a:r>
              <a:rPr lang="hr-HR" sz="1200" dirty="0" smtClean="0"/>
              <a:t>proizvodima radi podizanja kvalitete ponude u destinaciji   </a:t>
            </a:r>
          </a:p>
          <a:p>
            <a:pPr marL="0" indent="0">
              <a:buNone/>
            </a:pPr>
            <a:r>
              <a:rPr lang="hr-HR" sz="1200" dirty="0"/>
              <a:t>                                        </a:t>
            </a:r>
            <a:endParaRPr lang="hr-HR" sz="1200" dirty="0" smtClean="0"/>
          </a:p>
          <a:p>
            <a:pPr marL="0" indent="0">
              <a:buNone/>
            </a:pPr>
            <a:r>
              <a:rPr lang="hr-HR" sz="1200" dirty="0"/>
              <a:t> </a:t>
            </a:r>
            <a:r>
              <a:rPr lang="hr-HR" sz="1200" dirty="0" smtClean="0"/>
              <a:t>                                           </a:t>
            </a:r>
            <a:endParaRPr lang="hr-HR" sz="1200" b="1" dirty="0"/>
          </a:p>
          <a:p>
            <a:pPr marL="0" indent="0">
              <a:buNone/>
            </a:pPr>
            <a:endParaRPr lang="hr-HR" sz="1200" dirty="0"/>
          </a:p>
          <a:p>
            <a:pPr marL="0" indent="0">
              <a:buNone/>
            </a:pPr>
            <a:r>
              <a:rPr lang="hr-HR" sz="1200" dirty="0" smtClean="0"/>
              <a:t>  </a:t>
            </a:r>
            <a:endParaRPr lang="hr-HR" sz="1200" b="1" dirty="0"/>
          </a:p>
        </p:txBody>
      </p:sp>
    </p:spTree>
    <p:extLst>
      <p:ext uri="{BB962C8B-B14F-4D97-AF65-F5344CB8AC3E}">
        <p14:creationId xmlns:p14="http://schemas.microsoft.com/office/powerpoint/2010/main" val="73353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934" y="678729"/>
            <a:ext cx="9628678" cy="5448693"/>
          </a:xfrm>
        </p:spPr>
        <p:txBody>
          <a:bodyPr>
            <a:normAutofit/>
          </a:bodyPr>
          <a:lstStyle/>
          <a:p>
            <a:pPr marL="0" indent="0">
              <a:buNone/>
            </a:pPr>
            <a:r>
              <a:rPr lang="hr-HR" sz="1200" b="1" dirty="0" smtClean="0"/>
              <a:t>                                                    PAG NA MENIJU</a:t>
            </a:r>
          </a:p>
          <a:p>
            <a:pPr marL="0" indent="0">
              <a:buNone/>
            </a:pPr>
            <a:r>
              <a:rPr lang="fi-FI" sz="1200" b="1" dirty="0" smtClean="0"/>
              <a:t>Opis </a:t>
            </a:r>
            <a:r>
              <a:rPr lang="fi-FI" sz="1200" b="1" dirty="0"/>
              <a:t>aktivnosti: </a:t>
            </a:r>
            <a:r>
              <a:rPr lang="fi-FI" sz="1200" dirty="0"/>
              <a:t>Promoviranje tradicionalne gastronomije otoka Paga temeljeno </a:t>
            </a:r>
            <a:r>
              <a:rPr lang="fi-FI" sz="1200" dirty="0" smtClean="0"/>
              <a:t>na </a:t>
            </a:r>
            <a:r>
              <a:rPr lang="fi-FI" sz="1200" dirty="0"/>
              <a:t>knjižici recepata „Ca, ča, što se nekad kuhalo na mom otoku“ Srednje škole Bartula Kašića Pag koja od 2007. godine izvlači iz zaborava pomalo zanemarena stara otočna jela; promocija i podizanje atraktivnosti ugostiteljskih zanimanja; očuvanje nematerijalne baštine otoka Paga i brendiranje tradicionalne kuhinje otoka Paga. Projekt je podržan od strane Ministarstva turizma i sporta radi jačanja kompetencija strukovnih zanimanja kroz izradu projekata za </a:t>
            </a:r>
            <a:r>
              <a:rPr lang="fi-FI" sz="1200" dirty="0" smtClean="0"/>
              <a:t>turizam</a:t>
            </a:r>
            <a:r>
              <a:rPr lang="hr-HR" sz="1200" dirty="0" smtClean="0"/>
              <a:t>.</a:t>
            </a:r>
          </a:p>
          <a:p>
            <a:pPr marL="0" indent="0">
              <a:buNone/>
            </a:pPr>
            <a:r>
              <a:rPr lang="hr-HR" sz="1200" b="1" dirty="0" smtClean="0"/>
              <a:t>Ostvareni cilj</a:t>
            </a:r>
            <a:r>
              <a:rPr lang="hr-HR" sz="1200" b="1" dirty="0"/>
              <a:t>: </a:t>
            </a:r>
            <a:r>
              <a:rPr lang="hr-HR" sz="1200" dirty="0" smtClean="0"/>
              <a:t>nismo uspjeli ostvariti cilj, a to je uključivanje lokalnih ugostitelja u projekt. Po njihovim rječima problem je radna snaga u turizmu pa oni jelovnik prilagođavaju mogućnostima kuhinje i potražnji....</a:t>
            </a:r>
          </a:p>
          <a:p>
            <a:pPr marL="0" indent="0">
              <a:buNone/>
            </a:pPr>
            <a:r>
              <a:rPr lang="hr-HR" sz="1200" b="1" dirty="0" smtClean="0"/>
              <a:t>Nositelji aktivnosti: </a:t>
            </a:r>
            <a:r>
              <a:rPr lang="hr-HR" sz="1200" dirty="0" smtClean="0"/>
              <a:t>Srednja škola ‘’Bartul Kašić’’ iz Paga, Obrtničke komore iz Paga i Novalje, Turističke zajednice Novalje, Paga, Kolana, Stare Novalje i Povljane.</a:t>
            </a:r>
          </a:p>
          <a:p>
            <a:pPr marL="0" indent="0">
              <a:buNone/>
            </a:pPr>
            <a:r>
              <a:rPr lang="hr-HR" sz="1200" b="1" dirty="0" smtClean="0"/>
              <a:t>Realizacija:  </a:t>
            </a:r>
            <a:r>
              <a:rPr lang="hr-HR" sz="1200" dirty="0" smtClean="0"/>
              <a:t>PLAN</a:t>
            </a:r>
            <a:r>
              <a:rPr lang="hr-HR" sz="1200" dirty="0"/>
              <a:t>:   5</a:t>
            </a:r>
            <a:r>
              <a:rPr lang="hr-HR" sz="1200" dirty="0" smtClean="0"/>
              <a:t>00 </a:t>
            </a:r>
            <a:r>
              <a:rPr lang="hr-HR" sz="1200" dirty="0"/>
              <a:t>eura                                 REBALANS:   0</a:t>
            </a:r>
            <a:r>
              <a:rPr lang="hr-HR" sz="1200" dirty="0" smtClean="0"/>
              <a:t> </a:t>
            </a:r>
            <a:r>
              <a:rPr lang="hr-HR" sz="1200" dirty="0"/>
              <a:t>eura                       OSTVARENO:  0</a:t>
            </a:r>
            <a:r>
              <a:rPr lang="hr-HR" sz="1200" dirty="0" smtClean="0"/>
              <a:t> </a:t>
            </a:r>
            <a:r>
              <a:rPr lang="hr-HR" sz="1200" dirty="0"/>
              <a:t>euro</a:t>
            </a:r>
          </a:p>
          <a:p>
            <a:endParaRPr lang="hr-HR" sz="1200" dirty="0" smtClean="0"/>
          </a:p>
          <a:p>
            <a:pPr marL="0" indent="0" algn="ctr">
              <a:buNone/>
            </a:pPr>
            <a:r>
              <a:rPr lang="fi-FI" sz="1200" b="1" dirty="0"/>
              <a:t>WELCOME – sustav označavanja kvalitete obiteljskog smještaja</a:t>
            </a:r>
          </a:p>
          <a:p>
            <a:pPr marL="0" indent="0">
              <a:buNone/>
            </a:pPr>
            <a:r>
              <a:rPr lang="hr-HR" sz="1200" b="1" dirty="0" smtClean="0"/>
              <a:t>Opis </a:t>
            </a:r>
            <a:r>
              <a:rPr lang="hr-HR" sz="1200" b="1" dirty="0"/>
              <a:t>aktivnosti: </a:t>
            </a:r>
            <a:r>
              <a:rPr lang="hr-HR" sz="1200" dirty="0"/>
              <a:t>Welcome brend je dio projekta označavanja kvalitete obiteljskog smještaja koji od 2015. godine provodi sustav turističkih zajednica Zadarske županije. Konkretna prednost ulaska u klub za iznajmljivača jest promidžba smještajnih kapaciteta s oznakom kvalitete ''WELCOME” u okviru aktivnosti lokalne turističke zajednice i Turističke zajednice Zadarske županije i to </a:t>
            </a:r>
            <a:r>
              <a:rPr lang="hr-HR" sz="1200" dirty="0" smtClean="0"/>
              <a:t>putem </a:t>
            </a:r>
            <a:r>
              <a:rPr lang="hr-HR" sz="1200" dirty="0"/>
              <a:t>službenih internetskih stranica</a:t>
            </a:r>
            <a:r>
              <a:rPr lang="hr-HR" sz="1200" dirty="0" smtClean="0"/>
              <a:t>,  </a:t>
            </a:r>
            <a:r>
              <a:rPr lang="hr-HR" sz="1200" dirty="0"/>
              <a:t>tiskanih materijala koji će se distribuirati putem turističkih sajmova ili prezentacija. Od 2024. dobivamo nekoliko novih podbrendova. Uz rural, city, bike i family, dobivamo: </a:t>
            </a:r>
            <a:r>
              <a:rPr lang="hr-HR" sz="1200" i="1" dirty="0"/>
              <a:t>B&amp;B, eco friendly i taste</a:t>
            </a:r>
            <a:r>
              <a:rPr lang="hr-HR" sz="1200" dirty="0"/>
              <a:t>.</a:t>
            </a:r>
          </a:p>
          <a:p>
            <a:pPr marL="0" indent="0">
              <a:buNone/>
            </a:pPr>
            <a:r>
              <a:rPr lang="hr-HR" sz="1200" b="1" dirty="0" smtClean="0"/>
              <a:t>Ostvareni cilj:  ‘’</a:t>
            </a:r>
            <a:r>
              <a:rPr lang="hr-HR" sz="1200" dirty="0" smtClean="0"/>
              <a:t>očekivani’’ cilj ovog projekta bi bio upravljanje kvalitetom u destinaciji.</a:t>
            </a:r>
          </a:p>
          <a:p>
            <a:pPr marL="0" indent="0">
              <a:buNone/>
            </a:pPr>
            <a:r>
              <a:rPr lang="hr-HR" sz="1200" b="1" dirty="0" smtClean="0"/>
              <a:t>Nositelji aktivnosti:  </a:t>
            </a:r>
            <a:r>
              <a:rPr lang="pl-PL" sz="1200" dirty="0"/>
              <a:t>TZ Zadarske županije s ostalim turističkim zajednicama na području Zadarske </a:t>
            </a:r>
            <a:r>
              <a:rPr lang="pl-PL" sz="1200" dirty="0" smtClean="0"/>
              <a:t>županije.</a:t>
            </a:r>
          </a:p>
          <a:p>
            <a:pPr marL="0" indent="0">
              <a:buNone/>
            </a:pPr>
            <a:r>
              <a:rPr lang="es-ES" sz="1200" b="1" dirty="0" err="1"/>
              <a:t>Realizacija</a:t>
            </a:r>
            <a:r>
              <a:rPr lang="es-ES" sz="1200" dirty="0"/>
              <a:t>:  PLAN:   </a:t>
            </a:r>
            <a:r>
              <a:rPr lang="es-ES" sz="1200" dirty="0" smtClean="0"/>
              <a:t>0 </a:t>
            </a:r>
            <a:r>
              <a:rPr lang="es-ES" sz="1200" dirty="0" err="1"/>
              <a:t>eura</a:t>
            </a:r>
            <a:r>
              <a:rPr lang="es-ES" sz="1200" dirty="0"/>
              <a:t>                                 REBALANS:   </a:t>
            </a:r>
            <a:r>
              <a:rPr lang="hr-HR" sz="1200" dirty="0"/>
              <a:t>0</a:t>
            </a:r>
            <a:r>
              <a:rPr lang="es-ES" sz="1200" dirty="0" smtClean="0"/>
              <a:t> </a:t>
            </a:r>
            <a:r>
              <a:rPr lang="es-ES" sz="1200" dirty="0" err="1"/>
              <a:t>eura</a:t>
            </a:r>
            <a:r>
              <a:rPr lang="es-ES" sz="1200" dirty="0"/>
              <a:t>                       OSTVARENO:  </a:t>
            </a:r>
            <a:r>
              <a:rPr lang="hr-HR" sz="1200" dirty="0" smtClean="0"/>
              <a:t>0</a:t>
            </a:r>
            <a:r>
              <a:rPr lang="es-ES" sz="1200" dirty="0" smtClean="0"/>
              <a:t> </a:t>
            </a:r>
            <a:r>
              <a:rPr lang="es-ES" sz="1200" dirty="0" err="1" smtClean="0"/>
              <a:t>eur</a:t>
            </a:r>
            <a:r>
              <a:rPr lang="hr-HR" sz="1200" dirty="0" smtClean="0"/>
              <a:t>a</a:t>
            </a:r>
            <a:endParaRPr lang="es-ES" sz="1200" dirty="0"/>
          </a:p>
          <a:p>
            <a:endParaRPr lang="hr-HR" sz="1200" dirty="0"/>
          </a:p>
        </p:txBody>
      </p:sp>
    </p:spTree>
    <p:extLst>
      <p:ext uri="{BB962C8B-B14F-4D97-AF65-F5344CB8AC3E}">
        <p14:creationId xmlns:p14="http://schemas.microsoft.com/office/powerpoint/2010/main" val="693564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0504" y="675861"/>
            <a:ext cx="9954108" cy="5478449"/>
          </a:xfrm>
        </p:spPr>
        <p:txBody>
          <a:bodyPr>
            <a:normAutofit lnSpcReduction="10000"/>
          </a:bodyPr>
          <a:lstStyle/>
          <a:p>
            <a:pPr marL="0" indent="0">
              <a:buNone/>
            </a:pPr>
            <a:r>
              <a:rPr lang="hr-HR" sz="1200" dirty="0" smtClean="0"/>
              <a:t>                 2.3  </a:t>
            </a:r>
            <a:r>
              <a:rPr lang="hr-HR" sz="1200" dirty="0"/>
              <a:t>Podrška razvoju turističkih </a:t>
            </a:r>
            <a:r>
              <a:rPr lang="hr-HR" sz="1200" dirty="0" smtClean="0"/>
              <a:t>događanja                       </a:t>
            </a:r>
            <a:endParaRPr lang="hr-HR" sz="1200" dirty="0"/>
          </a:p>
          <a:p>
            <a:pPr marL="0" indent="0">
              <a:buNone/>
            </a:pPr>
            <a:r>
              <a:rPr lang="hr-HR" sz="1200" dirty="0" smtClean="0"/>
              <a:t>                            </a:t>
            </a:r>
            <a:r>
              <a:rPr lang="hr-HR" sz="1200" dirty="0"/>
              <a:t>2.3.1   Organizacija i suorganizacija događanja, kulturno-zabavnih</a:t>
            </a:r>
          </a:p>
          <a:p>
            <a:pPr marL="0" indent="0">
              <a:buNone/>
            </a:pPr>
            <a:r>
              <a:rPr lang="hr-HR" sz="1200" dirty="0" smtClean="0"/>
              <a:t>                                                             </a:t>
            </a:r>
            <a:r>
              <a:rPr lang="hr-HR" sz="1200" dirty="0"/>
              <a:t>sportskih i sl. manifestacija u </a:t>
            </a:r>
            <a:r>
              <a:rPr lang="hr-HR" sz="1200" dirty="0" smtClean="0"/>
              <a:t>destinaciji</a:t>
            </a:r>
          </a:p>
          <a:p>
            <a:pPr marL="0" indent="0" algn="ctr">
              <a:buNone/>
            </a:pPr>
            <a:endParaRPr lang="hr-HR" sz="1200" dirty="0"/>
          </a:p>
          <a:p>
            <a:pPr marL="0" indent="0" algn="ctr">
              <a:buNone/>
            </a:pPr>
            <a:r>
              <a:rPr lang="hr-HR" sz="1200" b="1" dirty="0" smtClean="0"/>
              <a:t>SUSRET </a:t>
            </a:r>
            <a:r>
              <a:rPr lang="hr-HR" sz="1200" b="1" dirty="0"/>
              <a:t>KLAPA ''Povljana u pismi'' </a:t>
            </a:r>
            <a:endParaRPr lang="hr-HR" sz="1200" b="1" dirty="0" smtClean="0"/>
          </a:p>
          <a:p>
            <a:pPr marL="0" indent="0">
              <a:buNone/>
            </a:pPr>
            <a:r>
              <a:rPr lang="hr-HR" sz="1200" b="1" dirty="0" smtClean="0"/>
              <a:t>Opis aktivnosti: </a:t>
            </a:r>
            <a:r>
              <a:rPr lang="hr-HR" sz="1200" dirty="0" smtClean="0"/>
              <a:t>Promocija kulturne baštine kroz višeglasno a capella pjevanje. Upoznavanje posjetitelja stranih i domaćih sa kulturnim nasljeđem Dalmacije i Primorja. Struktura troškova: najam razglasa i rasvjete 1573,10 e, vođenje manifestacije 523,64 e, scenografija 981,81 e, naknada HDS-ZAMP 225,96 e, putni troškovi izvođača 477,60 e, youtube live stream 650,00 e, zahvalnice i pokloni izvođačima 140,00 e, plakati - letci 487,40 e.</a:t>
            </a:r>
          </a:p>
          <a:p>
            <a:pPr marL="0" indent="0">
              <a:buNone/>
            </a:pPr>
            <a:r>
              <a:rPr lang="hr-HR" sz="1200" b="1" dirty="0" smtClean="0"/>
              <a:t>Cilj aktivnosti</a:t>
            </a:r>
            <a:r>
              <a:rPr lang="hr-HR" sz="1200" dirty="0"/>
              <a:t>:  Postizanje zadovoljstva posjetitelja u destinaciji, razvoj događanja u destinaciji i drugih motiva dolaska u destinaciju za individualne i grupne goste; upravljanje kvalitetom ponude u </a:t>
            </a:r>
            <a:r>
              <a:rPr lang="hr-HR" sz="1200" dirty="0" smtClean="0"/>
              <a:t>destinaciji.</a:t>
            </a:r>
          </a:p>
          <a:p>
            <a:pPr marL="0" indent="0">
              <a:buNone/>
            </a:pPr>
            <a:r>
              <a:rPr lang="hr-HR" sz="1200" b="1" dirty="0" smtClean="0"/>
              <a:t>Nositelji aktivnosti</a:t>
            </a:r>
            <a:r>
              <a:rPr lang="hr-HR" sz="1200" dirty="0" smtClean="0"/>
              <a:t>: TZO Povljana i Općina Povljana </a:t>
            </a:r>
          </a:p>
          <a:p>
            <a:pPr marL="0" indent="0">
              <a:buNone/>
            </a:pPr>
            <a:r>
              <a:rPr lang="hr-HR" sz="1200" b="1" dirty="0" smtClean="0"/>
              <a:t>Realizacija</a:t>
            </a:r>
            <a:r>
              <a:rPr lang="hr-HR" sz="1200" b="1" dirty="0"/>
              <a:t>:  </a:t>
            </a:r>
            <a:r>
              <a:rPr lang="hr-HR" sz="1200" b="1" dirty="0" smtClean="0"/>
              <a:t>            </a:t>
            </a:r>
            <a:r>
              <a:rPr lang="hr-HR" sz="1200" dirty="0" smtClean="0"/>
              <a:t>PLAN</a:t>
            </a:r>
            <a:r>
              <a:rPr lang="hr-HR" sz="1200" dirty="0"/>
              <a:t>:  </a:t>
            </a:r>
            <a:r>
              <a:rPr lang="hr-HR" sz="1200" dirty="0" smtClean="0"/>
              <a:t>7.500 </a:t>
            </a:r>
            <a:r>
              <a:rPr lang="hr-HR" sz="1200" dirty="0"/>
              <a:t>eura                                 REBALANS:  </a:t>
            </a:r>
            <a:r>
              <a:rPr lang="hr-HR" sz="1200" dirty="0" smtClean="0"/>
              <a:t>5.054 </a:t>
            </a:r>
            <a:r>
              <a:rPr lang="hr-HR" sz="1200" dirty="0"/>
              <a:t>eura                       OSTVARENO:  </a:t>
            </a:r>
            <a:r>
              <a:rPr lang="hr-HR" sz="1200" dirty="0" smtClean="0"/>
              <a:t>5.219,51 eura</a:t>
            </a:r>
          </a:p>
          <a:p>
            <a:endParaRPr lang="hr-HR" sz="1200" dirty="0"/>
          </a:p>
          <a:p>
            <a:pPr marL="0" indent="0" algn="ctr">
              <a:buNone/>
            </a:pPr>
            <a:r>
              <a:rPr lang="hr-HR" sz="1200" b="1" dirty="0" smtClean="0"/>
              <a:t>SUORGANIZACIJA ZABAVNIH DOGAĐANJA</a:t>
            </a:r>
          </a:p>
          <a:p>
            <a:pPr marL="0" indent="0">
              <a:buNone/>
            </a:pPr>
            <a:r>
              <a:rPr lang="hr-HR" sz="1200" b="1" dirty="0" smtClean="0"/>
              <a:t>Opis aktivnosti: </a:t>
            </a:r>
            <a:r>
              <a:rPr lang="hr-HR" sz="1200" dirty="0" smtClean="0"/>
              <a:t>- predstave za djecu: Kazalište lutaka Zadar (Ribica i Tri praščića), radionica za djecu i odrasle (Škatulica priča), Teatar Dragon (Pinna i Pinocchio), radionica kreativnog pripovjedanja Ivana Antolović, Luka Vidović; predstave za odrasle: Arijana Čulina, Kazalište Lectirum, GALA teatar Zagreb, Bloger Krule; izložbe: Ivica Rumora, Antea Delpin, Foto klub Pag, Jelica Batić, koncerti ozbiljne glazbe: Kvartet flauta Sinfonico, Orguljašica Tea Kulaš + sopran Nela Šarić; koncerti popularne glazbe: grupe Musica Mediterana (2x), Abbazzia, Rockatansky, Neki to vole vruće, Diktatori i Giuliano, TBF, Kings, Pacific Bullets</a:t>
            </a:r>
            <a:r>
              <a:rPr lang="hr-HR" sz="1200" dirty="0"/>
              <a:t>, Marina Tomašević, </a:t>
            </a:r>
            <a:r>
              <a:rPr lang="hr-HR" sz="1200" dirty="0" smtClean="0"/>
              <a:t>Kantaduri, klape Leut, Sol, Munita, Kontrada, Sebenico, Kvartin, ribarske fešte (2x...19.7. i 16.8. uz bandove Bracera i Kanella), sponzor Otočkog sajma (organizacija udruge Volim Vlašići 29.7.).</a:t>
            </a:r>
          </a:p>
          <a:p>
            <a:pPr marL="0" indent="0">
              <a:buNone/>
            </a:pPr>
            <a:r>
              <a:rPr lang="hr-HR" sz="1200" b="1" dirty="0" smtClean="0"/>
              <a:t>Cilj aktivnosti</a:t>
            </a:r>
            <a:r>
              <a:rPr lang="hr-HR" sz="1200" b="1" dirty="0"/>
              <a:t>: </a:t>
            </a:r>
            <a:r>
              <a:rPr lang="hr-HR" sz="1200" dirty="0"/>
              <a:t>razvoj događanja u destinaciji i drugih motiva dolaska u destinaciju za individualne i grupne </a:t>
            </a:r>
            <a:r>
              <a:rPr lang="hr-HR" sz="1200" dirty="0" smtClean="0"/>
              <a:t>goste.</a:t>
            </a:r>
            <a:endParaRPr lang="hr-HR" sz="1200" dirty="0"/>
          </a:p>
          <a:p>
            <a:endParaRPr lang="hr-HR" sz="1200" dirty="0"/>
          </a:p>
        </p:txBody>
      </p:sp>
    </p:spTree>
    <p:extLst>
      <p:ext uri="{BB962C8B-B14F-4D97-AF65-F5344CB8AC3E}">
        <p14:creationId xmlns:p14="http://schemas.microsoft.com/office/powerpoint/2010/main" val="3023389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2897" y="397565"/>
            <a:ext cx="9691715" cy="5836258"/>
          </a:xfrm>
        </p:spPr>
        <p:txBody>
          <a:bodyPr>
            <a:normAutofit/>
          </a:bodyPr>
          <a:lstStyle/>
          <a:p>
            <a:pPr marL="0" indent="0">
              <a:buNone/>
            </a:pPr>
            <a:r>
              <a:rPr lang="hr-HR" sz="1200" b="1" dirty="0" smtClean="0"/>
              <a:t>Nositelji aktivnosti:   </a:t>
            </a:r>
            <a:r>
              <a:rPr lang="hr-HR" sz="1200" dirty="0" smtClean="0"/>
              <a:t>TZO Povljana i Općina Povljana</a:t>
            </a:r>
          </a:p>
          <a:p>
            <a:pPr marL="0" lvl="0" indent="0">
              <a:buClr>
                <a:srgbClr val="A53010"/>
              </a:buClr>
              <a:buNone/>
            </a:pPr>
            <a:r>
              <a:rPr lang="hr-HR" sz="1200" b="1" dirty="0" smtClean="0"/>
              <a:t>Realizacija:           </a:t>
            </a:r>
            <a:r>
              <a:rPr lang="hr-HR" sz="1200" b="1" dirty="0">
                <a:solidFill>
                  <a:prstClr val="black">
                    <a:lumMod val="75000"/>
                    <a:lumOff val="25000"/>
                  </a:prstClr>
                </a:solidFill>
              </a:rPr>
              <a:t> </a:t>
            </a:r>
            <a:r>
              <a:rPr lang="hr-HR" sz="1200" dirty="0">
                <a:solidFill>
                  <a:prstClr val="black">
                    <a:lumMod val="75000"/>
                    <a:lumOff val="25000"/>
                  </a:prstClr>
                </a:solidFill>
              </a:rPr>
              <a:t>PLAN:  </a:t>
            </a:r>
            <a:r>
              <a:rPr lang="hr-HR" sz="1200" dirty="0" smtClean="0">
                <a:solidFill>
                  <a:prstClr val="black">
                    <a:lumMod val="75000"/>
                    <a:lumOff val="25000"/>
                  </a:prstClr>
                </a:solidFill>
              </a:rPr>
              <a:t>48.475 </a:t>
            </a:r>
            <a:r>
              <a:rPr lang="hr-HR" sz="1200" dirty="0">
                <a:solidFill>
                  <a:prstClr val="black">
                    <a:lumMod val="75000"/>
                    <a:lumOff val="25000"/>
                  </a:prstClr>
                </a:solidFill>
              </a:rPr>
              <a:t>eura                                 REBALANS:  </a:t>
            </a:r>
            <a:r>
              <a:rPr lang="hr-HR" sz="1200" dirty="0" smtClean="0">
                <a:solidFill>
                  <a:prstClr val="black">
                    <a:lumMod val="75000"/>
                    <a:lumOff val="25000"/>
                  </a:prstClr>
                </a:solidFill>
              </a:rPr>
              <a:t>76.000 </a:t>
            </a:r>
            <a:r>
              <a:rPr lang="hr-HR" sz="1200" dirty="0">
                <a:solidFill>
                  <a:prstClr val="black">
                    <a:lumMod val="75000"/>
                    <a:lumOff val="25000"/>
                  </a:prstClr>
                </a:solidFill>
              </a:rPr>
              <a:t>eura                       OSTVARENO:  </a:t>
            </a:r>
            <a:r>
              <a:rPr lang="hr-HR" sz="1200" dirty="0" smtClean="0">
                <a:solidFill>
                  <a:prstClr val="black">
                    <a:lumMod val="75000"/>
                    <a:lumOff val="25000"/>
                  </a:prstClr>
                </a:solidFill>
              </a:rPr>
              <a:t>77.860,46 eura</a:t>
            </a:r>
          </a:p>
          <a:p>
            <a:pPr lvl="0" algn="ctr">
              <a:buClr>
                <a:srgbClr val="A53010"/>
              </a:buClr>
            </a:pPr>
            <a:endParaRPr lang="hr-HR" sz="1200" b="1" dirty="0" smtClean="0">
              <a:solidFill>
                <a:prstClr val="black">
                  <a:lumMod val="75000"/>
                  <a:lumOff val="25000"/>
                </a:prstClr>
              </a:solidFill>
            </a:endParaRPr>
          </a:p>
          <a:p>
            <a:pPr marL="0" lvl="0" indent="0" algn="ctr">
              <a:buClr>
                <a:srgbClr val="A53010"/>
              </a:buClr>
              <a:buNone/>
            </a:pPr>
            <a:r>
              <a:rPr lang="hr-HR" sz="1200" b="1" dirty="0" smtClean="0">
                <a:solidFill>
                  <a:prstClr val="black">
                    <a:lumMod val="75000"/>
                    <a:lumOff val="25000"/>
                  </a:prstClr>
                </a:solidFill>
              </a:rPr>
              <a:t>SPORTSKA DOGAĐANJA</a:t>
            </a:r>
            <a:endParaRPr lang="hr-HR" sz="1200" b="1" dirty="0">
              <a:solidFill>
                <a:prstClr val="black">
                  <a:lumMod val="75000"/>
                  <a:lumOff val="25000"/>
                </a:prstClr>
              </a:solidFill>
            </a:endParaRPr>
          </a:p>
          <a:p>
            <a:pPr marL="0" indent="0">
              <a:buNone/>
            </a:pPr>
            <a:r>
              <a:rPr lang="hr-HR" sz="1200" b="1" dirty="0" smtClean="0"/>
              <a:t>Opis aktivnosti:   </a:t>
            </a:r>
            <a:r>
              <a:rPr lang="hr-HR" sz="1200" dirty="0" smtClean="0"/>
              <a:t>pokrivanje dijela troškova sportskih manifestacija koje se događaju na području Općine Povljana a koje predstavljaju vrijednost u ponudi te privlače posjetitelje: hiking therapy ‘’chasing bura’’(</a:t>
            </a:r>
            <a:r>
              <a:rPr lang="hr-HR" sz="1200" dirty="0"/>
              <a:t>veljača), Malonogometni turnir MAM (srpanj), </a:t>
            </a:r>
            <a:r>
              <a:rPr lang="hr-HR" sz="1200" dirty="0" smtClean="0"/>
              <a:t>Božićni boćarski turnir.</a:t>
            </a:r>
          </a:p>
          <a:p>
            <a:pPr marL="0" indent="0">
              <a:buNone/>
            </a:pPr>
            <a:r>
              <a:rPr lang="hr-HR" sz="1200" b="1" dirty="0" smtClean="0"/>
              <a:t>Cilj aktivnosti: </a:t>
            </a:r>
            <a:r>
              <a:rPr lang="hr-HR" sz="1200" dirty="0" smtClean="0"/>
              <a:t>upravljanje kvalitetom ponude u destinaciji. </a:t>
            </a:r>
          </a:p>
          <a:p>
            <a:pPr marL="0" indent="0">
              <a:buNone/>
            </a:pPr>
            <a:r>
              <a:rPr lang="hr-HR" sz="1200" b="1" dirty="0" smtClean="0"/>
              <a:t>Nositelji aktivnosti: </a:t>
            </a:r>
            <a:r>
              <a:rPr lang="hr-HR" sz="1200" dirty="0" smtClean="0"/>
              <a:t>Boćarski klub, GAUN sportsko ribolovna udruga, udruga KISSA, Općina Povljana, TZO Povljana.</a:t>
            </a:r>
          </a:p>
          <a:p>
            <a:pPr marL="0" indent="0">
              <a:buNone/>
            </a:pPr>
            <a:r>
              <a:rPr lang="hr-HR" sz="1200" b="1" dirty="0" smtClean="0"/>
              <a:t>Realizacija:       </a:t>
            </a:r>
            <a:r>
              <a:rPr lang="hr-HR" sz="1200" dirty="0" smtClean="0"/>
              <a:t>PLAN:  1.000 eura                              REBALANS:  625 eura                                 OSTVARENO:  1.613,00 eura</a:t>
            </a:r>
            <a:endParaRPr lang="hr-HR" sz="1200" dirty="0"/>
          </a:p>
          <a:p>
            <a:pPr algn="ctr"/>
            <a:endParaRPr lang="hr-HR" sz="1200" dirty="0" smtClean="0"/>
          </a:p>
          <a:p>
            <a:pPr marL="0" indent="0" algn="ctr">
              <a:buNone/>
            </a:pPr>
            <a:r>
              <a:rPr lang="hr-HR" sz="1200" dirty="0" smtClean="0"/>
              <a:t> </a:t>
            </a:r>
            <a:r>
              <a:rPr lang="hr-HR" sz="1200" dirty="0"/>
              <a:t>2.4  Turistička </a:t>
            </a:r>
            <a:r>
              <a:rPr lang="hr-HR" sz="1200" dirty="0" smtClean="0"/>
              <a:t>infrastruktura</a:t>
            </a:r>
            <a:endParaRPr lang="hr-HR" sz="1200" dirty="0"/>
          </a:p>
          <a:p>
            <a:pPr marL="0" indent="0" algn="ctr">
              <a:buNone/>
            </a:pPr>
            <a:r>
              <a:rPr lang="hr-HR" sz="1200" dirty="0"/>
              <a:t>   </a:t>
            </a:r>
            <a:r>
              <a:rPr lang="hr-HR" sz="1200" b="1" dirty="0"/>
              <a:t>IDEJNO RJEŠENJE I IZRADA NOVIH OBAVIJESNIH </a:t>
            </a:r>
            <a:r>
              <a:rPr lang="hr-HR" sz="1200" b="1" dirty="0" smtClean="0"/>
              <a:t>TABLI</a:t>
            </a:r>
          </a:p>
          <a:p>
            <a:pPr marL="0" indent="0">
              <a:buNone/>
            </a:pPr>
            <a:r>
              <a:rPr lang="hr-HR" sz="1200" b="1" dirty="0" smtClean="0"/>
              <a:t>Opis aktivnosti</a:t>
            </a:r>
            <a:r>
              <a:rPr lang="hr-HR" sz="1200" dirty="0"/>
              <a:t>:  </a:t>
            </a:r>
            <a:r>
              <a:rPr lang="hr-HR" sz="1200" dirty="0" smtClean="0"/>
              <a:t>1.Izrada </a:t>
            </a:r>
            <a:r>
              <a:rPr lang="hr-HR" sz="1200" dirty="0"/>
              <a:t>idejnog rješenja i postavljanje smeđe signalizacije u dijelu Povljane gdje se sijeku trail i bike staze a koji usmjeravaju </a:t>
            </a:r>
            <a:r>
              <a:rPr lang="hr-HR" sz="1200" dirty="0" smtClean="0"/>
              <a:t>posjetitelje (planirano – nije realizirano), 2</a:t>
            </a:r>
            <a:r>
              <a:rPr lang="hr-HR" sz="1200" dirty="0"/>
              <a:t>. Izrada i postavljanje glavne svjetleće table sa planom mjesta u dva </a:t>
            </a:r>
            <a:r>
              <a:rPr lang="hr-HR" sz="1200" dirty="0" smtClean="0"/>
              <a:t>primjerka (planirano – nije realizirano), 3. Izrada dodatnih tabli smeđe signalizacije za potrebe usmjeravanja prema camping resortu Aminess Avalona (realizirano).</a:t>
            </a:r>
            <a:endParaRPr lang="hr-HR" sz="1200" dirty="0"/>
          </a:p>
          <a:p>
            <a:pPr marL="0" indent="0">
              <a:buNone/>
            </a:pPr>
            <a:r>
              <a:rPr lang="hr-HR" sz="1200" b="1" dirty="0" smtClean="0"/>
              <a:t>Cilj aktivnosti:  </a:t>
            </a:r>
            <a:r>
              <a:rPr lang="hr-HR" sz="1200" dirty="0" smtClean="0"/>
              <a:t>Planiranje</a:t>
            </a:r>
            <a:r>
              <a:rPr lang="hr-HR" sz="1200" dirty="0"/>
              <a:t>, izrada, postavljanje i održavanje sustava turističke signalizacije, samostalno i/ili u suradnji s jedinicom lokalne </a:t>
            </a:r>
            <a:r>
              <a:rPr lang="hr-HR" sz="1200" dirty="0" smtClean="0"/>
              <a:t>samouprave</a:t>
            </a:r>
          </a:p>
          <a:p>
            <a:pPr marL="0" indent="0">
              <a:buNone/>
            </a:pPr>
            <a:r>
              <a:rPr lang="hr-HR" sz="1200" b="1" dirty="0" smtClean="0"/>
              <a:t>Nositelji aktivnosti:   </a:t>
            </a:r>
            <a:r>
              <a:rPr lang="hr-HR" sz="1200" dirty="0" smtClean="0"/>
              <a:t>TZO Povljana</a:t>
            </a:r>
          </a:p>
          <a:p>
            <a:pPr marL="0" indent="0">
              <a:buNone/>
            </a:pPr>
            <a:r>
              <a:rPr lang="hr-HR" sz="1200" b="1" dirty="0" smtClean="0"/>
              <a:t>Realizacija:         </a:t>
            </a:r>
            <a:r>
              <a:rPr lang="hr-HR" sz="1200" dirty="0" smtClean="0"/>
              <a:t>PLAN:   1.000 eura                       REBALANS:   3.346 eura                             OSTVARENO:  3.346,88 eura</a:t>
            </a:r>
          </a:p>
          <a:p>
            <a:endParaRPr lang="hr-HR" sz="1200" dirty="0"/>
          </a:p>
        </p:txBody>
      </p:sp>
    </p:spTree>
    <p:extLst>
      <p:ext uri="{BB962C8B-B14F-4D97-AF65-F5344CB8AC3E}">
        <p14:creationId xmlns:p14="http://schemas.microsoft.com/office/powerpoint/2010/main" val="18826334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3236</TotalTime>
  <Words>5594</Words>
  <Application>Microsoft Office PowerPoint</Application>
  <PresentationFormat>Widescreen</PresentationFormat>
  <Paragraphs>967</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SimSun</vt:lpstr>
      <vt:lpstr>Arial</vt:lpstr>
      <vt:lpstr>Bookman Old Style</vt:lpstr>
      <vt:lpstr>Calibri</vt:lpstr>
      <vt:lpstr>Century Gothic</vt:lpstr>
      <vt:lpstr>Mangal</vt:lpstr>
      <vt:lpstr>Wingdings 2</vt:lpstr>
      <vt:lpstr>Wingdings 3</vt:lpstr>
      <vt:lpstr>Wisp</vt:lpstr>
      <vt:lpstr>Turistička zajednica Općine Povljana</vt:lpstr>
      <vt:lpstr>Sadržaj</vt:lpstr>
      <vt:lpstr>Izvršenje i izdaci Programa rada</vt:lpstr>
      <vt:lpstr>PowerPoint Presentation</vt:lpstr>
      <vt:lpstr>PowerPoint Presentation</vt:lpstr>
      <vt:lpstr>2. RAZVOJ TURISTIČKOG PROIZVODA</vt:lpstr>
      <vt:lpstr>PowerPoint Presentation</vt:lpstr>
      <vt:lpstr>PowerPoint Presentation</vt:lpstr>
      <vt:lpstr>PowerPoint Presentation</vt:lpstr>
      <vt:lpstr>                            2.5    Podrška turističkoj industriji  Realizacija:       PLAN:   0 eura                          REBALANS: 0 eura                    OSTVARENO: 0 eura      </vt:lpstr>
      <vt:lpstr> Cilj aktivnosti:    Osiguravanje cjelovitije zastupljenosti specifičnih lokalnih interesa kroz jačanje inicijative i povezivanje    dionika na lokalnom nivou radi stvaranja međunarodno konkurentnih turističkih proizvoda; podizanja vidljivosti regionalnog  brenda korištenjem „SayYes!“ brend-koncepta i stvaranje prepoznatljivosti zadarske županije. </vt:lpstr>
      <vt:lpstr>Nositelji:  TZO Povljana, TZ Zadarske županije, pravni subjekti u turizmu sa područja Općine Povljana</vt:lpstr>
      <vt:lpstr>Olakšana je komunikacija od strane domaćina sa gostom po pitanju općih informacija </vt:lpstr>
      <vt:lpstr>                               3.9   Kreiranje i upravljanje bazama turističkih podataka</vt:lpstr>
      <vt:lpstr>                                                                           PODDOMENA NA WWW.CROATIA.HR </vt:lpstr>
      <vt:lpstr>                             4.4    Upravljanje kvalitetom u destinaciji</vt:lpstr>
      <vt:lpstr>Nositelj aktivnosti:   TZO Povljana</vt:lpstr>
      <vt:lpstr>- provođenje zadatka utvrđenih Programom rada Zajednice,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FINANCIJSKI REZULTAT POSLOVANJA   </vt:lpstr>
      <vt:lpstr>ANALIZA I OCJENE IZVRŠENJA PROGRAMA RADA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Turistička zajednica Općine Povljana</dc:title>
  <dc:creator>TZ_POVLJANA</dc:creator>
  <cp:lastModifiedBy>TZ_POVLJANA</cp:lastModifiedBy>
  <cp:revision>143</cp:revision>
  <dcterms:created xsi:type="dcterms:W3CDTF">2025-02-17T08:19:21Z</dcterms:created>
  <dcterms:modified xsi:type="dcterms:W3CDTF">2025-03-20T19:13:07Z</dcterms:modified>
</cp:coreProperties>
</file>