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76" r:id="rId11"/>
    <p:sldId id="277" r:id="rId12"/>
    <p:sldId id="265" r:id="rId13"/>
    <p:sldId id="266" r:id="rId14"/>
    <p:sldId id="267" r:id="rId15"/>
    <p:sldId id="270" r:id="rId16"/>
    <p:sldId id="271" r:id="rId17"/>
    <p:sldId id="272" r:id="rId18"/>
    <p:sldId id="273" r:id="rId19"/>
    <p:sldId id="274" r:id="rId20"/>
    <p:sldId id="275" r:id="rId21"/>
    <p:sldId id="278" r:id="rId22"/>
    <p:sldId id="279" r:id="rId23"/>
    <p:sldId id="280" r:id="rId24"/>
    <p:sldId id="282" r:id="rId25"/>
    <p:sldId id="283" r:id="rId26"/>
    <p:sldId id="284" r:id="rId27"/>
    <p:sldId id="285" r:id="rId28"/>
    <p:sldId id="286"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49" autoAdjust="0"/>
    <p:restoredTop sz="94660"/>
  </p:normalViewPr>
  <p:slideViewPr>
    <p:cSldViewPr snapToGrid="0">
      <p:cViewPr varScale="1">
        <p:scale>
          <a:sx n="112" d="100"/>
          <a:sy n="112" d="100"/>
        </p:scale>
        <p:origin x="108"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r-HR" dirty="0" smtClean="0"/>
              <a:t>Dolasci gostiju</a:t>
            </a:r>
            <a:endParaRPr lang="hr-H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barChart>
        <c:barDir val="col"/>
        <c:grouping val="clustered"/>
        <c:varyColors val="0"/>
        <c:ser>
          <c:idx val="0"/>
          <c:order val="0"/>
          <c:tx>
            <c:strRef>
              <c:f>Sheet1!$B$1</c:f>
              <c:strCache>
                <c:ptCount val="1"/>
                <c:pt idx="0">
                  <c:v>2019</c:v>
                </c:pt>
              </c:strCache>
            </c:strRef>
          </c:tx>
          <c:spPr>
            <a:solidFill>
              <a:srgbClr val="92D050"/>
            </a:solidFill>
            <a:ln>
              <a:noFill/>
            </a:ln>
            <a:effectLst/>
          </c:spPr>
          <c:invertIfNegative val="0"/>
          <c:cat>
            <c:strRef>
              <c:f>Sheet1!$A$2:$A$11</c:f>
              <c:strCache>
                <c:ptCount val="10"/>
                <c:pt idx="0">
                  <c:v>Češka</c:v>
                </c:pt>
                <c:pt idx="1">
                  <c:v>Slovenija</c:v>
                </c:pt>
                <c:pt idx="2">
                  <c:v>Hrvatska</c:v>
                </c:pt>
                <c:pt idx="3">
                  <c:v>Slovačka</c:v>
                </c:pt>
                <c:pt idx="4">
                  <c:v>Njemačka</c:v>
                </c:pt>
                <c:pt idx="5">
                  <c:v>Poljska</c:v>
                </c:pt>
                <c:pt idx="6">
                  <c:v>Italija</c:v>
                </c:pt>
                <c:pt idx="7">
                  <c:v>Austrija</c:v>
                </c:pt>
                <c:pt idx="8">
                  <c:v>Mađarska</c:v>
                </c:pt>
                <c:pt idx="9">
                  <c:v>Ostali</c:v>
                </c:pt>
              </c:strCache>
            </c:strRef>
          </c:cat>
          <c:val>
            <c:numRef>
              <c:f>Sheet1!$B$2:$B$11</c:f>
              <c:numCache>
                <c:formatCode>General</c:formatCode>
                <c:ptCount val="10"/>
                <c:pt idx="0">
                  <c:v>3950</c:v>
                </c:pt>
                <c:pt idx="1">
                  <c:v>3833</c:v>
                </c:pt>
                <c:pt idx="2">
                  <c:v>2804</c:v>
                </c:pt>
                <c:pt idx="3">
                  <c:v>2306</c:v>
                </c:pt>
                <c:pt idx="4">
                  <c:v>1728</c:v>
                </c:pt>
                <c:pt idx="5">
                  <c:v>1809</c:v>
                </c:pt>
                <c:pt idx="6">
                  <c:v>989</c:v>
                </c:pt>
                <c:pt idx="7">
                  <c:v>761</c:v>
                </c:pt>
                <c:pt idx="8">
                  <c:v>750</c:v>
                </c:pt>
                <c:pt idx="9">
                  <c:v>1239</c:v>
                </c:pt>
              </c:numCache>
            </c:numRef>
          </c:val>
          <c:extLst>
            <c:ext xmlns:c16="http://schemas.microsoft.com/office/drawing/2014/chart" uri="{C3380CC4-5D6E-409C-BE32-E72D297353CC}">
              <c16:uniqueId val="{00000000-0FF1-4974-8732-1FCDB35177FD}"/>
            </c:ext>
          </c:extLst>
        </c:ser>
        <c:ser>
          <c:idx val="1"/>
          <c:order val="1"/>
          <c:tx>
            <c:strRef>
              <c:f>Sheet1!$C$1</c:f>
              <c:strCache>
                <c:ptCount val="1"/>
                <c:pt idx="0">
                  <c:v>2021</c:v>
                </c:pt>
              </c:strCache>
            </c:strRef>
          </c:tx>
          <c:spPr>
            <a:solidFill>
              <a:schemeClr val="accent2"/>
            </a:solidFill>
            <a:ln>
              <a:noFill/>
            </a:ln>
            <a:effectLst/>
          </c:spPr>
          <c:invertIfNegative val="0"/>
          <c:cat>
            <c:strRef>
              <c:f>Sheet1!$A$2:$A$11</c:f>
              <c:strCache>
                <c:ptCount val="10"/>
                <c:pt idx="0">
                  <c:v>Češka</c:v>
                </c:pt>
                <c:pt idx="1">
                  <c:v>Slovenija</c:v>
                </c:pt>
                <c:pt idx="2">
                  <c:v>Hrvatska</c:v>
                </c:pt>
                <c:pt idx="3">
                  <c:v>Slovačka</c:v>
                </c:pt>
                <c:pt idx="4">
                  <c:v>Njemačka</c:v>
                </c:pt>
                <c:pt idx="5">
                  <c:v>Poljska</c:v>
                </c:pt>
                <c:pt idx="6">
                  <c:v>Italija</c:v>
                </c:pt>
                <c:pt idx="7">
                  <c:v>Austrija</c:v>
                </c:pt>
                <c:pt idx="8">
                  <c:v>Mađarska</c:v>
                </c:pt>
                <c:pt idx="9">
                  <c:v>Ostali</c:v>
                </c:pt>
              </c:strCache>
            </c:strRef>
          </c:cat>
          <c:val>
            <c:numRef>
              <c:f>Sheet1!$C$2:$C$11</c:f>
              <c:numCache>
                <c:formatCode>General</c:formatCode>
                <c:ptCount val="10"/>
                <c:pt idx="0">
                  <c:v>2431</c:v>
                </c:pt>
                <c:pt idx="1">
                  <c:v>3313</c:v>
                </c:pt>
                <c:pt idx="2">
                  <c:v>2893</c:v>
                </c:pt>
                <c:pt idx="3">
                  <c:v>1520</c:v>
                </c:pt>
                <c:pt idx="4">
                  <c:v>1801</c:v>
                </c:pt>
                <c:pt idx="5">
                  <c:v>1917</c:v>
                </c:pt>
                <c:pt idx="6">
                  <c:v>268</c:v>
                </c:pt>
                <c:pt idx="7">
                  <c:v>648</c:v>
                </c:pt>
                <c:pt idx="8">
                  <c:v>469</c:v>
                </c:pt>
                <c:pt idx="9">
                  <c:v>924</c:v>
                </c:pt>
              </c:numCache>
            </c:numRef>
          </c:val>
          <c:extLst>
            <c:ext xmlns:c16="http://schemas.microsoft.com/office/drawing/2014/chart" uri="{C3380CC4-5D6E-409C-BE32-E72D297353CC}">
              <c16:uniqueId val="{00000001-0FF1-4974-8732-1FCDB35177FD}"/>
            </c:ext>
          </c:extLst>
        </c:ser>
        <c:ser>
          <c:idx val="2"/>
          <c:order val="2"/>
          <c:tx>
            <c:strRef>
              <c:f>Sheet1!$D$1</c:f>
              <c:strCache>
                <c:ptCount val="1"/>
                <c:pt idx="0">
                  <c:v>2022</c:v>
                </c:pt>
              </c:strCache>
            </c:strRef>
          </c:tx>
          <c:spPr>
            <a:solidFill>
              <a:srgbClr val="0070C0"/>
            </a:solidFill>
            <a:ln>
              <a:noFill/>
            </a:ln>
            <a:effectLst/>
          </c:spPr>
          <c:invertIfNegative val="0"/>
          <c:cat>
            <c:strRef>
              <c:f>Sheet1!$A$2:$A$11</c:f>
              <c:strCache>
                <c:ptCount val="10"/>
                <c:pt idx="0">
                  <c:v>Češka</c:v>
                </c:pt>
                <c:pt idx="1">
                  <c:v>Slovenija</c:v>
                </c:pt>
                <c:pt idx="2">
                  <c:v>Hrvatska</c:v>
                </c:pt>
                <c:pt idx="3">
                  <c:v>Slovačka</c:v>
                </c:pt>
                <c:pt idx="4">
                  <c:v>Njemačka</c:v>
                </c:pt>
                <c:pt idx="5">
                  <c:v>Poljska</c:v>
                </c:pt>
                <c:pt idx="6">
                  <c:v>Italija</c:v>
                </c:pt>
                <c:pt idx="7">
                  <c:v>Austrija</c:v>
                </c:pt>
                <c:pt idx="8">
                  <c:v>Mađarska</c:v>
                </c:pt>
                <c:pt idx="9">
                  <c:v>Ostali</c:v>
                </c:pt>
              </c:strCache>
            </c:strRef>
          </c:cat>
          <c:val>
            <c:numRef>
              <c:f>Sheet1!$D$2:$D$11</c:f>
              <c:numCache>
                <c:formatCode>General</c:formatCode>
                <c:ptCount val="10"/>
                <c:pt idx="0">
                  <c:v>2804</c:v>
                </c:pt>
                <c:pt idx="1">
                  <c:v>2528</c:v>
                </c:pt>
                <c:pt idx="2">
                  <c:v>2371</c:v>
                </c:pt>
                <c:pt idx="3">
                  <c:v>2072</c:v>
                </c:pt>
                <c:pt idx="4">
                  <c:v>1699</c:v>
                </c:pt>
                <c:pt idx="5">
                  <c:v>1716</c:v>
                </c:pt>
                <c:pt idx="6">
                  <c:v>564</c:v>
                </c:pt>
                <c:pt idx="7">
                  <c:v>693</c:v>
                </c:pt>
                <c:pt idx="8">
                  <c:v>629</c:v>
                </c:pt>
                <c:pt idx="9">
                  <c:v>842</c:v>
                </c:pt>
              </c:numCache>
            </c:numRef>
          </c:val>
          <c:extLst>
            <c:ext xmlns:c16="http://schemas.microsoft.com/office/drawing/2014/chart" uri="{C3380CC4-5D6E-409C-BE32-E72D297353CC}">
              <c16:uniqueId val="{00000002-0FF1-4974-8732-1FCDB35177FD}"/>
            </c:ext>
          </c:extLst>
        </c:ser>
        <c:dLbls>
          <c:showLegendKey val="0"/>
          <c:showVal val="0"/>
          <c:showCatName val="0"/>
          <c:showSerName val="0"/>
          <c:showPercent val="0"/>
          <c:showBubbleSize val="0"/>
        </c:dLbls>
        <c:gapWidth val="219"/>
        <c:overlap val="-27"/>
        <c:axId val="300243312"/>
        <c:axId val="300227920"/>
      </c:barChart>
      <c:catAx>
        <c:axId val="30024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300227920"/>
        <c:crosses val="autoZero"/>
        <c:auto val="1"/>
        <c:lblAlgn val="ctr"/>
        <c:lblOffset val="100"/>
        <c:noMultiLvlLbl val="0"/>
      </c:catAx>
      <c:valAx>
        <c:axId val="30022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300243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r-HR" dirty="0" smtClean="0"/>
              <a:t>Dolasci</a:t>
            </a:r>
            <a:r>
              <a:rPr lang="hr-HR" baseline="0" dirty="0" smtClean="0"/>
              <a:t> gostiju prema vrsti smještaja</a:t>
            </a:r>
            <a:endParaRPr lang="hr-H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r-Latn-R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2019</c:v>
                </c:pt>
              </c:strCache>
            </c:strRef>
          </c:tx>
          <c:spPr>
            <a:solidFill>
              <a:srgbClr val="92D050"/>
            </a:solidFill>
            <a:ln>
              <a:noFill/>
            </a:ln>
            <a:effectLst/>
            <a:sp3d/>
          </c:spPr>
          <c:invertIfNegative val="0"/>
          <c:cat>
            <c:strRef>
              <c:f>Sheet1!$A$2:$A$5</c:f>
              <c:strCache>
                <c:ptCount val="3"/>
                <c:pt idx="0">
                  <c:v>Apartmani / sobe</c:v>
                </c:pt>
                <c:pt idx="1">
                  <c:v>Kampovi / kampirališta</c:v>
                </c:pt>
                <c:pt idx="2">
                  <c:v>Hoteli</c:v>
                </c:pt>
              </c:strCache>
            </c:strRef>
          </c:cat>
          <c:val>
            <c:numRef>
              <c:f>Sheet1!$B$2:$B$5</c:f>
              <c:numCache>
                <c:formatCode>General</c:formatCode>
                <c:ptCount val="4"/>
                <c:pt idx="0">
                  <c:v>14840</c:v>
                </c:pt>
                <c:pt idx="1">
                  <c:v>4418</c:v>
                </c:pt>
                <c:pt idx="2">
                  <c:v>911</c:v>
                </c:pt>
              </c:numCache>
            </c:numRef>
          </c:val>
          <c:extLst>
            <c:ext xmlns:c16="http://schemas.microsoft.com/office/drawing/2014/chart" uri="{C3380CC4-5D6E-409C-BE32-E72D297353CC}">
              <c16:uniqueId val="{00000000-7D66-41A0-B2D9-73627A7B2FC9}"/>
            </c:ext>
          </c:extLst>
        </c:ser>
        <c:ser>
          <c:idx val="1"/>
          <c:order val="1"/>
          <c:tx>
            <c:strRef>
              <c:f>Sheet1!$C$1</c:f>
              <c:strCache>
                <c:ptCount val="1"/>
                <c:pt idx="0">
                  <c:v>2021</c:v>
                </c:pt>
              </c:strCache>
            </c:strRef>
          </c:tx>
          <c:spPr>
            <a:solidFill>
              <a:schemeClr val="accent2"/>
            </a:solidFill>
            <a:ln>
              <a:noFill/>
            </a:ln>
            <a:effectLst/>
            <a:sp3d/>
          </c:spPr>
          <c:invertIfNegative val="0"/>
          <c:cat>
            <c:strRef>
              <c:f>Sheet1!$A$2:$A$5</c:f>
              <c:strCache>
                <c:ptCount val="3"/>
                <c:pt idx="0">
                  <c:v>Apartmani / sobe</c:v>
                </c:pt>
                <c:pt idx="1">
                  <c:v>Kampovi / kampirališta</c:v>
                </c:pt>
                <c:pt idx="2">
                  <c:v>Hoteli</c:v>
                </c:pt>
              </c:strCache>
            </c:strRef>
          </c:cat>
          <c:val>
            <c:numRef>
              <c:f>Sheet1!$C$2:$C$5</c:f>
              <c:numCache>
                <c:formatCode>General</c:formatCode>
                <c:ptCount val="4"/>
                <c:pt idx="0">
                  <c:v>12057</c:v>
                </c:pt>
                <c:pt idx="1">
                  <c:v>3159</c:v>
                </c:pt>
                <c:pt idx="2">
                  <c:v>969</c:v>
                </c:pt>
              </c:numCache>
            </c:numRef>
          </c:val>
          <c:extLst>
            <c:ext xmlns:c16="http://schemas.microsoft.com/office/drawing/2014/chart" uri="{C3380CC4-5D6E-409C-BE32-E72D297353CC}">
              <c16:uniqueId val="{00000001-7D66-41A0-B2D9-73627A7B2FC9}"/>
            </c:ext>
          </c:extLst>
        </c:ser>
        <c:ser>
          <c:idx val="2"/>
          <c:order val="2"/>
          <c:tx>
            <c:strRef>
              <c:f>Sheet1!$D$1</c:f>
              <c:strCache>
                <c:ptCount val="1"/>
                <c:pt idx="0">
                  <c:v>2022</c:v>
                </c:pt>
              </c:strCache>
            </c:strRef>
          </c:tx>
          <c:spPr>
            <a:solidFill>
              <a:srgbClr val="0070C0"/>
            </a:solidFill>
            <a:ln>
              <a:noFill/>
            </a:ln>
            <a:effectLst/>
            <a:sp3d/>
          </c:spPr>
          <c:invertIfNegative val="0"/>
          <c:cat>
            <c:strRef>
              <c:f>Sheet1!$A$2:$A$5</c:f>
              <c:strCache>
                <c:ptCount val="3"/>
                <c:pt idx="0">
                  <c:v>Apartmani / sobe</c:v>
                </c:pt>
                <c:pt idx="1">
                  <c:v>Kampovi / kampirališta</c:v>
                </c:pt>
                <c:pt idx="2">
                  <c:v>Hoteli</c:v>
                </c:pt>
              </c:strCache>
            </c:strRef>
          </c:cat>
          <c:val>
            <c:numRef>
              <c:f>Sheet1!$D$2:$D$5</c:f>
              <c:numCache>
                <c:formatCode>General</c:formatCode>
                <c:ptCount val="4"/>
                <c:pt idx="0">
                  <c:v>13955</c:v>
                </c:pt>
                <c:pt idx="1">
                  <c:v>887</c:v>
                </c:pt>
                <c:pt idx="2">
                  <c:v>1076</c:v>
                </c:pt>
              </c:numCache>
            </c:numRef>
          </c:val>
          <c:extLst>
            <c:ext xmlns:c16="http://schemas.microsoft.com/office/drawing/2014/chart" uri="{C3380CC4-5D6E-409C-BE32-E72D297353CC}">
              <c16:uniqueId val="{00000002-7D66-41A0-B2D9-73627A7B2FC9}"/>
            </c:ext>
          </c:extLst>
        </c:ser>
        <c:dLbls>
          <c:showLegendKey val="0"/>
          <c:showVal val="0"/>
          <c:showCatName val="0"/>
          <c:showSerName val="0"/>
          <c:showPercent val="0"/>
          <c:showBubbleSize val="0"/>
        </c:dLbls>
        <c:gapWidth val="150"/>
        <c:shape val="box"/>
        <c:axId val="279627040"/>
        <c:axId val="279631616"/>
        <c:axId val="0"/>
      </c:bar3DChart>
      <c:catAx>
        <c:axId val="279627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279631616"/>
        <c:crosses val="autoZero"/>
        <c:auto val="1"/>
        <c:lblAlgn val="ctr"/>
        <c:lblOffset val="100"/>
        <c:noMultiLvlLbl val="0"/>
      </c:catAx>
      <c:valAx>
        <c:axId val="27963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27962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r-HR" dirty="0" smtClean="0"/>
              <a:t>Udio</a:t>
            </a:r>
            <a:r>
              <a:rPr lang="hr-HR" baseline="0" dirty="0" smtClean="0"/>
              <a:t> vrste smještaja u ukupnim dolascima 2019., 2021., 2022.</a:t>
            </a:r>
            <a:endParaRPr lang="hr-H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manualLayout>
          <c:layoutTarget val="inner"/>
          <c:xMode val="edge"/>
          <c:yMode val="edge"/>
          <c:x val="4.9423322942755726E-2"/>
          <c:y val="9.1676614745501636E-2"/>
          <c:w val="0.93799086470026483"/>
          <c:h val="0.78268498217360072"/>
        </c:manualLayout>
      </c:layout>
      <c:barChart>
        <c:barDir val="col"/>
        <c:grouping val="percentStacked"/>
        <c:varyColors val="0"/>
        <c:ser>
          <c:idx val="0"/>
          <c:order val="0"/>
          <c:tx>
            <c:strRef>
              <c:f>Sheet1!$B$1</c:f>
              <c:strCache>
                <c:ptCount val="1"/>
                <c:pt idx="0">
                  <c:v>Apartmani / sobe</c:v>
                </c:pt>
              </c:strCache>
            </c:strRef>
          </c:tx>
          <c:spPr>
            <a:solidFill>
              <a:srgbClr val="00B0F0"/>
            </a:solidFill>
            <a:ln>
              <a:noFill/>
            </a:ln>
            <a:effectLst/>
          </c:spPr>
          <c:invertIfNegative val="0"/>
          <c:cat>
            <c:numRef>
              <c:f>Sheet1!$A$2:$A$5</c:f>
              <c:numCache>
                <c:formatCode>General</c:formatCode>
                <c:ptCount val="4"/>
                <c:pt idx="0">
                  <c:v>2019</c:v>
                </c:pt>
                <c:pt idx="1">
                  <c:v>2021</c:v>
                </c:pt>
                <c:pt idx="2">
                  <c:v>2022</c:v>
                </c:pt>
              </c:numCache>
            </c:numRef>
          </c:cat>
          <c:val>
            <c:numRef>
              <c:f>Sheet1!$B$2:$B$5</c:f>
              <c:numCache>
                <c:formatCode>General</c:formatCode>
                <c:ptCount val="4"/>
                <c:pt idx="0">
                  <c:v>73.5</c:v>
                </c:pt>
                <c:pt idx="1">
                  <c:v>74.5</c:v>
                </c:pt>
                <c:pt idx="2">
                  <c:v>77.5</c:v>
                </c:pt>
              </c:numCache>
            </c:numRef>
          </c:val>
          <c:extLst>
            <c:ext xmlns:c16="http://schemas.microsoft.com/office/drawing/2014/chart" uri="{C3380CC4-5D6E-409C-BE32-E72D297353CC}">
              <c16:uniqueId val="{00000000-0256-4D44-98F0-21BACAFCB580}"/>
            </c:ext>
          </c:extLst>
        </c:ser>
        <c:ser>
          <c:idx val="1"/>
          <c:order val="1"/>
          <c:tx>
            <c:strRef>
              <c:f>Sheet1!$C$1</c:f>
              <c:strCache>
                <c:ptCount val="1"/>
                <c:pt idx="0">
                  <c:v>Kampovi</c:v>
                </c:pt>
              </c:strCache>
            </c:strRef>
          </c:tx>
          <c:spPr>
            <a:solidFill>
              <a:srgbClr val="7030A0"/>
            </a:solidFill>
            <a:ln>
              <a:noFill/>
            </a:ln>
            <a:effectLst/>
          </c:spPr>
          <c:invertIfNegative val="0"/>
          <c:cat>
            <c:numRef>
              <c:f>Sheet1!$A$2:$A$5</c:f>
              <c:numCache>
                <c:formatCode>General</c:formatCode>
                <c:ptCount val="4"/>
                <c:pt idx="0">
                  <c:v>2019</c:v>
                </c:pt>
                <c:pt idx="1">
                  <c:v>2021</c:v>
                </c:pt>
                <c:pt idx="2">
                  <c:v>2022</c:v>
                </c:pt>
              </c:numCache>
            </c:numRef>
          </c:cat>
          <c:val>
            <c:numRef>
              <c:f>Sheet1!$C$2:$C$5</c:f>
              <c:numCache>
                <c:formatCode>General</c:formatCode>
                <c:ptCount val="4"/>
                <c:pt idx="0">
                  <c:v>22</c:v>
                </c:pt>
                <c:pt idx="1">
                  <c:v>19.5</c:v>
                </c:pt>
                <c:pt idx="2">
                  <c:v>5.5</c:v>
                </c:pt>
              </c:numCache>
            </c:numRef>
          </c:val>
          <c:extLst>
            <c:ext xmlns:c16="http://schemas.microsoft.com/office/drawing/2014/chart" uri="{C3380CC4-5D6E-409C-BE32-E72D297353CC}">
              <c16:uniqueId val="{00000001-0256-4D44-98F0-21BACAFCB580}"/>
            </c:ext>
          </c:extLst>
        </c:ser>
        <c:ser>
          <c:idx val="2"/>
          <c:order val="2"/>
          <c:tx>
            <c:strRef>
              <c:f>Sheet1!$D$1</c:f>
              <c:strCache>
                <c:ptCount val="1"/>
                <c:pt idx="0">
                  <c:v>Hoteli</c:v>
                </c:pt>
              </c:strCache>
            </c:strRef>
          </c:tx>
          <c:spPr>
            <a:solidFill>
              <a:srgbClr val="FFC000"/>
            </a:solidFill>
            <a:ln>
              <a:noFill/>
            </a:ln>
            <a:effectLst/>
          </c:spPr>
          <c:invertIfNegative val="0"/>
          <c:cat>
            <c:numRef>
              <c:f>Sheet1!$A$2:$A$5</c:f>
              <c:numCache>
                <c:formatCode>General</c:formatCode>
                <c:ptCount val="4"/>
                <c:pt idx="0">
                  <c:v>2019</c:v>
                </c:pt>
                <c:pt idx="1">
                  <c:v>2021</c:v>
                </c:pt>
                <c:pt idx="2">
                  <c:v>2022</c:v>
                </c:pt>
              </c:numCache>
            </c:numRef>
          </c:cat>
          <c:val>
            <c:numRef>
              <c:f>Sheet1!$D$2:$D$5</c:f>
              <c:numCache>
                <c:formatCode>General</c:formatCode>
                <c:ptCount val="4"/>
                <c:pt idx="0">
                  <c:v>4.5</c:v>
                </c:pt>
                <c:pt idx="1">
                  <c:v>6</c:v>
                </c:pt>
                <c:pt idx="2">
                  <c:v>7</c:v>
                </c:pt>
              </c:numCache>
            </c:numRef>
          </c:val>
          <c:extLst>
            <c:ext xmlns:c16="http://schemas.microsoft.com/office/drawing/2014/chart" uri="{C3380CC4-5D6E-409C-BE32-E72D297353CC}">
              <c16:uniqueId val="{00000002-0256-4D44-98F0-21BACAFCB580}"/>
            </c:ext>
          </c:extLst>
        </c:ser>
        <c:dLbls>
          <c:showLegendKey val="0"/>
          <c:showVal val="0"/>
          <c:showCatName val="0"/>
          <c:showSerName val="0"/>
          <c:showPercent val="0"/>
          <c:showBubbleSize val="0"/>
        </c:dLbls>
        <c:gapWidth val="150"/>
        <c:overlap val="100"/>
        <c:axId val="469118336"/>
        <c:axId val="469122080"/>
      </c:barChart>
      <c:catAx>
        <c:axId val="46911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469122080"/>
        <c:crosses val="autoZero"/>
        <c:auto val="1"/>
        <c:lblAlgn val="ctr"/>
        <c:lblOffset val="100"/>
        <c:noMultiLvlLbl val="0"/>
      </c:catAx>
      <c:valAx>
        <c:axId val="469122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46911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pieChart>
        <c:varyColors val="1"/>
        <c:ser>
          <c:idx val="0"/>
          <c:order val="0"/>
          <c:tx>
            <c:strRef>
              <c:f>Sheet1!$B$1</c:f>
              <c:strCache>
                <c:ptCount val="1"/>
                <c:pt idx="0">
                  <c:v>Dolasci po državama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ED-44E7-ABEB-C3A99CAE3A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ED-44E7-ABEB-C3A99CAE3A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8ED-44E7-ABEB-C3A99CAE3A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8ED-44E7-ABEB-C3A99CAE3A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8ED-44E7-ABEB-C3A99CAE3A9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8ED-44E7-ABEB-C3A99CAE3A9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8ED-44E7-ABEB-C3A99CAE3A9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8ED-44E7-ABEB-C3A99CAE3A9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8ED-44E7-ABEB-C3A99CAE3A9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8ED-44E7-ABEB-C3A99CAE3A93}"/>
              </c:ext>
            </c:extLst>
          </c:dPt>
          <c:cat>
            <c:strRef>
              <c:f>Sheet1!$A$2:$A$11</c:f>
              <c:strCache>
                <c:ptCount val="10"/>
                <c:pt idx="0">
                  <c:v>Češka</c:v>
                </c:pt>
                <c:pt idx="1">
                  <c:v>Slovenija</c:v>
                </c:pt>
                <c:pt idx="2">
                  <c:v>Hrvatska</c:v>
                </c:pt>
                <c:pt idx="3">
                  <c:v>Slovačka</c:v>
                </c:pt>
                <c:pt idx="4">
                  <c:v>Poljska</c:v>
                </c:pt>
                <c:pt idx="5">
                  <c:v>Njemačka</c:v>
                </c:pt>
                <c:pt idx="6">
                  <c:v>Austrija</c:v>
                </c:pt>
                <c:pt idx="7">
                  <c:v>Mađarska</c:v>
                </c:pt>
                <c:pt idx="8">
                  <c:v>Italija</c:v>
                </c:pt>
                <c:pt idx="9">
                  <c:v>Ostali</c:v>
                </c:pt>
              </c:strCache>
            </c:strRef>
          </c:cat>
          <c:val>
            <c:numRef>
              <c:f>Sheet1!$B$2:$B$11</c:f>
              <c:numCache>
                <c:formatCode>General</c:formatCode>
                <c:ptCount val="10"/>
                <c:pt idx="0">
                  <c:v>2804</c:v>
                </c:pt>
                <c:pt idx="1">
                  <c:v>2528</c:v>
                </c:pt>
                <c:pt idx="2">
                  <c:v>2371</c:v>
                </c:pt>
                <c:pt idx="3">
                  <c:v>2022</c:v>
                </c:pt>
                <c:pt idx="4">
                  <c:v>1716</c:v>
                </c:pt>
                <c:pt idx="5">
                  <c:v>1699</c:v>
                </c:pt>
                <c:pt idx="6">
                  <c:v>693</c:v>
                </c:pt>
                <c:pt idx="7">
                  <c:v>629</c:v>
                </c:pt>
                <c:pt idx="8">
                  <c:v>564</c:v>
                </c:pt>
                <c:pt idx="9">
                  <c:v>733</c:v>
                </c:pt>
              </c:numCache>
            </c:numRef>
          </c:val>
          <c:extLst>
            <c:ext xmlns:c16="http://schemas.microsoft.com/office/drawing/2014/chart" uri="{C3380CC4-5D6E-409C-BE32-E72D297353CC}">
              <c16:uniqueId val="{00000000-7E51-4443-9D24-CD4DD7E9E6A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430C0A-5464-4FE4-84EB-FF9C94016DF4}" type="datetimeFigureOut">
              <a:rPr lang="en-US" dirty="0"/>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0C6404-AD6E-4860-8E75-697CA40B95DA}" type="datetimeFigureOut">
              <a:rPr lang="en-US" dirty="0"/>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4/7/2023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4/7/2023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4/7/2023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zadar.h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visitpovljana.e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roatia.h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smtClean="0"/>
              <a:t>TURISTIČKA ZAJEDNICA OPĆINE POVLJANA</a:t>
            </a:r>
            <a:endParaRPr lang="hr-HR" dirty="0"/>
          </a:p>
        </p:txBody>
      </p:sp>
      <p:sp>
        <p:nvSpPr>
          <p:cNvPr id="3" name="Subtitle 2"/>
          <p:cNvSpPr>
            <a:spLocks noGrp="1"/>
          </p:cNvSpPr>
          <p:nvPr>
            <p:ph type="subTitle" idx="1"/>
          </p:nvPr>
        </p:nvSpPr>
        <p:spPr/>
        <p:txBody>
          <a:bodyPr>
            <a:normAutofit lnSpcReduction="10000"/>
          </a:bodyPr>
          <a:lstStyle/>
          <a:p>
            <a:r>
              <a:rPr lang="hr-HR" dirty="0" smtClean="0"/>
              <a:t>Izvješće o izvršenju Programa rada za 2022. godinu</a:t>
            </a:r>
          </a:p>
          <a:p>
            <a:endParaRPr lang="hr-HR" dirty="0"/>
          </a:p>
          <a:p>
            <a:r>
              <a:rPr lang="hr-HR" dirty="0" smtClean="0"/>
              <a:t>Usvojeno na sjednici Skupštine</a:t>
            </a:r>
            <a:r>
              <a:rPr lang="hr-HR" smtClean="0"/>
              <a:t>, </a:t>
            </a:r>
            <a:r>
              <a:rPr lang="hr-HR" smtClean="0"/>
              <a:t>31.03.2023.</a:t>
            </a:r>
            <a:endParaRPr lang="hr-HR" dirty="0"/>
          </a:p>
        </p:txBody>
      </p:sp>
    </p:spTree>
    <p:extLst>
      <p:ext uri="{BB962C8B-B14F-4D97-AF65-F5344CB8AC3E}">
        <p14:creationId xmlns:p14="http://schemas.microsoft.com/office/powerpoint/2010/main" val="342918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388" y="709301"/>
            <a:ext cx="10853159" cy="5381105"/>
          </a:xfrm>
        </p:spPr>
        <p:txBody>
          <a:bodyPr>
            <a:normAutofit lnSpcReduction="10000"/>
          </a:bodyPr>
          <a:lstStyle/>
          <a:p>
            <a:pPr marL="0" indent="0">
              <a:buClr>
                <a:srgbClr val="9BAFB5"/>
              </a:buClr>
              <a:buNone/>
            </a:pP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3.4   </a:t>
            </a:r>
            <a:r>
              <a:rPr lang="hr-HR" sz="1100" dirty="0">
                <a:latin typeface="Times New Roman" panose="02020603050405020304" pitchFamily="18" charset="0"/>
                <a:cs typeface="Times New Roman" panose="02020603050405020304" pitchFamily="18" charset="0"/>
              </a:rPr>
              <a:t>Marketinške i poslovne </a:t>
            </a:r>
            <a:r>
              <a:rPr lang="hr-HR" sz="1100" dirty="0" smtClean="0">
                <a:latin typeface="Times New Roman" panose="02020603050405020304" pitchFamily="18" charset="0"/>
                <a:cs typeface="Times New Roman" panose="02020603050405020304" pitchFamily="18" charset="0"/>
              </a:rPr>
              <a:t>suradnje</a:t>
            </a:r>
          </a:p>
          <a:p>
            <a:pPr marL="0" indent="0">
              <a:buClr>
                <a:srgbClr val="9BAFB5"/>
              </a:buClr>
              <a:buNone/>
            </a:pPr>
            <a:endParaRPr lang="hr-HR" sz="1100" dirty="0">
              <a:latin typeface="Times New Roman" panose="02020603050405020304" pitchFamily="18" charset="0"/>
              <a:cs typeface="Times New Roman" panose="02020603050405020304" pitchFamily="18" charset="0"/>
            </a:endParaRPr>
          </a:p>
          <a:p>
            <a:pPr marL="0" indent="0">
              <a:spcAft>
                <a:spcPts val="0"/>
              </a:spcAft>
              <a:buNone/>
            </a:pPr>
            <a:r>
              <a:rPr lang="hr-HR" sz="1100" dirty="0" smtClean="0">
                <a:latin typeface="Times New Roman" panose="02020603050405020304" pitchFamily="18" charset="0"/>
                <a:cs typeface="Times New Roman" panose="02020603050405020304" pitchFamily="18" charset="0"/>
              </a:rPr>
              <a:t>                                                                                        </a:t>
            </a:r>
            <a:r>
              <a:rPr lang="hr-HR" sz="1100" b="1" kern="150" dirty="0">
                <a:latin typeface="Times New Roman" panose="02020603050405020304" pitchFamily="18" charset="0"/>
                <a:ea typeface="SimSun" panose="02010600030101010101" pitchFamily="2" charset="-122"/>
                <a:cs typeface="Times New Roman" panose="02020603050405020304" pitchFamily="18" charset="0"/>
              </a:rPr>
              <a:t>UDRUŽENO OGLAŠAVANJE NA STRANICAMA ŽUPANIJSKE TZ</a:t>
            </a:r>
            <a:endParaRPr lang="hr-HR" sz="1100" kern="150" dirty="0">
              <a:latin typeface="Times New Roman" panose="02020603050405020304" pitchFamily="18" charset="0"/>
              <a:ea typeface="SimSun" panose="02010600030101010101" pitchFamily="2" charset="-122"/>
              <a:cs typeface="Times New Roman" panose="02020603050405020304" pitchFamily="18" charset="0"/>
            </a:endParaRP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Opis aktivnosti</a:t>
            </a:r>
            <a:r>
              <a:rPr lang="hr-HR" sz="1100" dirty="0">
                <a:solidFill>
                  <a:prstClr val="black"/>
                </a:solidFill>
                <a:latin typeface="Times New Roman" panose="02020603050405020304" pitchFamily="18" charset="0"/>
                <a:cs typeface="Times New Roman" panose="02020603050405020304" pitchFamily="18" charset="0"/>
              </a:rPr>
              <a:t>:  Zakup prostora za oglašavanje destinacije OTOK PAG na stranici </a:t>
            </a:r>
            <a:r>
              <a:rPr lang="hr-HR" sz="1100" dirty="0">
                <a:solidFill>
                  <a:prstClr val="black"/>
                </a:solidFill>
                <a:latin typeface="Times New Roman" panose="02020603050405020304" pitchFamily="18" charset="0"/>
                <a:cs typeface="Times New Roman" panose="02020603050405020304" pitchFamily="18" charset="0"/>
                <a:hlinkClick r:id="rId2"/>
              </a:rPr>
              <a:t>www.zadar.hr</a:t>
            </a:r>
            <a:endParaRPr lang="hr-HR" sz="1100" dirty="0">
              <a:solidFill>
                <a:prstClr val="black"/>
              </a:solidFill>
              <a:latin typeface="Times New Roman" panose="02020603050405020304" pitchFamily="18" charset="0"/>
              <a:cs typeface="Times New Roman" panose="02020603050405020304" pitchFamily="18" charset="0"/>
            </a:endParaRP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Ostvareni cilj aktivnosti</a:t>
            </a:r>
            <a:r>
              <a:rPr lang="hr-HR" sz="1100" b="1" dirty="0" smtClean="0">
                <a:solidFill>
                  <a:prstClr val="black"/>
                </a:solidFill>
                <a:latin typeface="Times New Roman" panose="02020603050405020304" pitchFamily="18" charset="0"/>
                <a:cs typeface="Times New Roman" panose="02020603050405020304" pitchFamily="18" charset="0"/>
              </a:rPr>
              <a:t>: </a:t>
            </a:r>
            <a:r>
              <a:rPr lang="hr-HR" sz="1100" dirty="0" smtClean="0">
                <a:solidFill>
                  <a:prstClr val="black"/>
                </a:solidFill>
                <a:latin typeface="Times New Roman" panose="02020603050405020304" pitchFamily="18" charset="0"/>
                <a:cs typeface="Times New Roman" panose="02020603050405020304" pitchFamily="18" charset="0"/>
              </a:rPr>
              <a:t>Planiranje </a:t>
            </a:r>
            <a:r>
              <a:rPr lang="hr-HR" sz="1100" dirty="0">
                <a:solidFill>
                  <a:prstClr val="black"/>
                </a:solidFill>
                <a:latin typeface="Times New Roman" panose="02020603050405020304" pitchFamily="18" charset="0"/>
                <a:cs typeface="Times New Roman" panose="02020603050405020304" pitchFamily="18" charset="0"/>
              </a:rPr>
              <a:t>marketinških aktivnosti zajedno sa lokalnim TZ  uz odobrenje županijske Tz je u skladu sa odredbama Statuta naše Zajednice i Zakona o turističkim </a:t>
            </a:r>
            <a:endParaRPr lang="hr-HR" sz="11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 </a:t>
            </a:r>
            <a:r>
              <a:rPr lang="hr-HR" sz="1100" dirty="0" smtClean="0">
                <a:solidFill>
                  <a:prstClr val="black"/>
                </a:solidFill>
                <a:latin typeface="Times New Roman" panose="02020603050405020304" pitchFamily="18" charset="0"/>
                <a:cs typeface="Times New Roman" panose="02020603050405020304" pitchFamily="18" charset="0"/>
              </a:rPr>
              <a:t>                                          zajednicama</a:t>
            </a:r>
            <a:r>
              <a:rPr lang="hr-HR" sz="1100" dirty="0">
                <a:solidFill>
                  <a:prstClr val="black"/>
                </a:solidFill>
                <a:latin typeface="Times New Roman" panose="02020603050405020304" pitchFamily="18" charset="0"/>
                <a:cs typeface="Times New Roman" panose="02020603050405020304" pitchFamily="18" charset="0"/>
              </a:rPr>
              <a:t>. Naša zajednička prisutnost na stranicama www.zadar.hr je od koristi za sve uključene.</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Nositelj aktivnosti i partneri: </a:t>
            </a:r>
            <a:r>
              <a:rPr lang="hr-HR" sz="1100" dirty="0">
                <a:solidFill>
                  <a:prstClr val="black"/>
                </a:solidFill>
                <a:latin typeface="Times New Roman" panose="02020603050405020304" pitchFamily="18" charset="0"/>
                <a:cs typeface="Times New Roman" panose="02020603050405020304" pitchFamily="18" charset="0"/>
              </a:rPr>
              <a:t>TZO Povljana, TZO Kolan, TZG Pag, TZG </a:t>
            </a:r>
            <a:r>
              <a:rPr lang="hr-HR" sz="1100" dirty="0" smtClean="0">
                <a:solidFill>
                  <a:prstClr val="black"/>
                </a:solidFill>
                <a:latin typeface="Times New Roman" panose="02020603050405020304" pitchFamily="18" charset="0"/>
                <a:cs typeface="Times New Roman" panose="02020603050405020304" pitchFamily="18" charset="0"/>
              </a:rPr>
              <a:t>Novalja, TZŽ Zadarske.</a:t>
            </a:r>
            <a:endParaRPr lang="hr-HR" sz="1100" dirty="0">
              <a:solidFill>
                <a:prstClr val="black"/>
              </a:solidFill>
              <a:latin typeface="Times New Roman" panose="02020603050405020304" pitchFamily="18" charset="0"/>
              <a:cs typeface="Times New Roman" panose="02020603050405020304" pitchFamily="18" charset="0"/>
            </a:endParaRP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Realizacija:        </a:t>
            </a:r>
            <a:r>
              <a:rPr lang="hr-HR" sz="1100" dirty="0">
                <a:solidFill>
                  <a:prstClr val="black"/>
                </a:solidFill>
                <a:latin typeface="Times New Roman" panose="02020603050405020304" pitchFamily="18" charset="0"/>
                <a:cs typeface="Times New Roman" panose="02020603050405020304" pitchFamily="18" charset="0"/>
              </a:rPr>
              <a:t>PLAN:  15.000,00 kuna            REBALANS:  15.000,00 kuna        OSTVARENO:  15.000,00 kuna</a:t>
            </a:r>
          </a:p>
          <a:p>
            <a:pPr marL="0" lvl="0" indent="0">
              <a:lnSpc>
                <a:spcPct val="90000"/>
              </a:lnSpc>
              <a:buClrTx/>
              <a:buNone/>
            </a:pPr>
            <a:r>
              <a:rPr lang="hr-HR" sz="1100" b="1" kern="15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marL="0" lvl="0" indent="0">
              <a:lnSpc>
                <a:spcPct val="90000"/>
              </a:lnSpc>
              <a:buClrTx/>
              <a:buNone/>
            </a:pPr>
            <a:r>
              <a:rPr lang="hr-HR" sz="1100" b="1" kern="15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MARKETINŠKA KAMPANJA SUFINANCIRANJA NISKOTARIFNIH LETOVA ZA ZADAR</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Opis aktivnosti:</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Sufinanciranjem niskotarifnih zračnih letova za </a:t>
            </a:r>
            <a:r>
              <a:rPr lang="hr-HR" sz="1100" dirty="0" smtClean="0">
                <a:solidFill>
                  <a:prstClr val="black"/>
                </a:solidFill>
                <a:latin typeface="Times New Roman" panose="02020603050405020304" pitchFamily="18" charset="0"/>
                <a:cs typeface="Times New Roman" panose="02020603050405020304" pitchFamily="18" charset="0"/>
              </a:rPr>
              <a:t>zračnu luku Zemunik </a:t>
            </a:r>
            <a:r>
              <a:rPr lang="hr-HR" sz="1100" dirty="0">
                <a:solidFill>
                  <a:prstClr val="black"/>
                </a:solidFill>
                <a:latin typeface="Times New Roman" panose="02020603050405020304" pitchFamily="18" charset="0"/>
                <a:cs typeface="Times New Roman" panose="02020603050405020304" pitchFamily="18" charset="0"/>
              </a:rPr>
              <a:t>sudjelujemo u projektu čiji je cilj povećanje dolazaka uglavnom van sezone i tako povećanje potrošnje u pred i posezonskom razdoblju.</a:t>
            </a:r>
          </a:p>
          <a:p>
            <a:pPr marL="0" lvl="0" indent="0">
              <a:lnSpc>
                <a:spcPct val="90000"/>
              </a:lnSpc>
              <a:buClrTx/>
              <a:buNone/>
            </a:pPr>
            <a:r>
              <a:rPr lang="hr-HR" sz="1100" dirty="0" smtClean="0">
                <a:latin typeface="Times New Roman" panose="02020603050405020304" pitchFamily="18" charset="0"/>
                <a:cs typeface="Times New Roman" panose="02020603050405020304" pitchFamily="18" charset="0"/>
              </a:rPr>
              <a:t> </a:t>
            </a:r>
            <a:r>
              <a:rPr lang="hr-HR" sz="1100" b="1" dirty="0">
                <a:solidFill>
                  <a:prstClr val="black"/>
                </a:solidFill>
                <a:latin typeface="Times New Roman" panose="02020603050405020304" pitchFamily="18" charset="0"/>
                <a:cs typeface="Times New Roman" panose="02020603050405020304" pitchFamily="18" charset="0"/>
              </a:rPr>
              <a:t>Ostvareni cilj aktivnosti:</a:t>
            </a:r>
          </a:p>
          <a:p>
            <a:pPr marL="0" lvl="0" indent="0">
              <a:lnSpc>
                <a:spcPct val="90000"/>
              </a:lnSpc>
              <a:buClrTx/>
              <a:buNone/>
            </a:pPr>
            <a:r>
              <a:rPr lang="hr-HR" sz="1100" kern="15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Značajno povećanje dolazaka gostiju zračnim prijevozom a time i veća potrošnja na razini županije.</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Nositelj aktivnosti i partneri:</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 TZ Povljana, TZ županije zadarske, ostale TZ, lokalne samouprave, Zračna luka Zadar.</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Realizacija:</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PLAN:   18.000,00 kuna              REBALANS:   18.000,00 kuna                 OSTVARENO:    23.340,30 kuna</a:t>
            </a:r>
          </a:p>
          <a:p>
            <a:pPr marL="0" indent="0">
              <a:buClr>
                <a:srgbClr val="9BAFB5"/>
              </a:buClr>
              <a:buNone/>
            </a:pPr>
            <a:r>
              <a:rPr lang="hr-HR" sz="1100" dirty="0" smtClean="0">
                <a:latin typeface="Times New Roman" panose="02020603050405020304" pitchFamily="18" charset="0"/>
                <a:cs typeface="Times New Roman" panose="02020603050405020304" pitchFamily="18" charset="0"/>
              </a:rPr>
              <a:t>                                 </a:t>
            </a:r>
            <a:endParaRPr lang="hr-HR" sz="1100" dirty="0">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61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660" y="598206"/>
            <a:ext cx="11118078" cy="5571858"/>
          </a:xfrm>
        </p:spPr>
        <p:txBody>
          <a:bodyPr>
            <a:normAutofit/>
          </a:bodyPr>
          <a:lstStyle/>
          <a:p>
            <a:pPr marL="0" indent="0">
              <a:buNone/>
            </a:pPr>
            <a:r>
              <a:rPr lang="hr-HR" sz="1100" dirty="0">
                <a:latin typeface="Times" panose="02020603050405020304" pitchFamily="18" charset="0"/>
                <a:cs typeface="Times" panose="02020603050405020304" pitchFamily="18" charset="0"/>
              </a:rPr>
              <a:t> </a:t>
            </a:r>
            <a:r>
              <a:rPr lang="hr-HR" sz="1100" dirty="0" smtClean="0">
                <a:latin typeface="Times" panose="02020603050405020304" pitchFamily="18" charset="0"/>
                <a:cs typeface="Times" panose="02020603050405020304" pitchFamily="18" charset="0"/>
              </a:rPr>
              <a:t>                              3.5     Sajmovi, posebne prezentacije i poslovne radionice</a:t>
            </a:r>
          </a:p>
          <a:p>
            <a:pPr marL="0" indent="0">
              <a:buNone/>
            </a:pPr>
            <a:r>
              <a:rPr lang="hr-HR" sz="1100" dirty="0" smtClean="0">
                <a:latin typeface="Times" panose="02020603050405020304" pitchFamily="18" charset="0"/>
                <a:cs typeface="Times"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0 kuna                  REBALANS:     0 kuna             REALIZACIJA:     0 </a:t>
            </a:r>
            <a:r>
              <a:rPr lang="hr-HR" sz="1100" dirty="0" smtClean="0">
                <a:latin typeface="Times New Roman" panose="02020603050405020304" pitchFamily="18" charset="0"/>
                <a:cs typeface="Times New Roman" panose="02020603050405020304" pitchFamily="18" charset="0"/>
              </a:rPr>
              <a:t>kuna</a:t>
            </a: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3.6     Suradnja sa organizatorima putovanja</a:t>
            </a:r>
          </a:p>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0 kuna                  REBALANS:     0 kuna             REALIZACIJA:     0 kuna</a:t>
            </a: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3.7     Kreiranje promotivnog materijala</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3.7.1 Izrada i distribucija informativnih </a:t>
            </a:r>
            <a:r>
              <a:rPr lang="hr-HR" sz="1100" dirty="0" smtClean="0">
                <a:latin typeface="Times New Roman" panose="02020603050405020304" pitchFamily="18" charset="0"/>
                <a:cs typeface="Times New Roman" panose="02020603050405020304" pitchFamily="18" charset="0"/>
              </a:rPr>
              <a:t>materijala                    </a:t>
            </a:r>
            <a:endParaRPr lang="hr-HR" sz="1100" dirty="0">
              <a:latin typeface="Times New Roman" panose="02020603050405020304" pitchFamily="18" charset="0"/>
              <a:cs typeface="Times New Roman" panose="02020603050405020304" pitchFamily="18" charset="0"/>
            </a:endParaRPr>
          </a:p>
          <a:p>
            <a:pPr marL="0" indent="0" algn="ctr">
              <a:buNone/>
            </a:pPr>
            <a:r>
              <a:rPr lang="hr-HR" sz="1100" b="1" dirty="0">
                <a:latin typeface="Times New Roman" panose="02020603050405020304" pitchFamily="18" charset="0"/>
                <a:cs typeface="Times New Roman" panose="02020603050405020304" pitchFamily="18" charset="0"/>
              </a:rPr>
              <a:t>PROJEKT POINTERS</a:t>
            </a:r>
          </a:p>
          <a:p>
            <a:pPr marL="0" indent="0">
              <a:buNone/>
            </a:pPr>
            <a:r>
              <a:rPr lang="hr-HR" sz="1100" b="1" dirty="0">
                <a:latin typeface="Times New Roman" panose="02020603050405020304" pitchFamily="18" charset="0"/>
                <a:cs typeface="Times New Roman" panose="02020603050405020304" pitchFamily="18" charset="0"/>
              </a:rPr>
              <a:t>Opis aktivnosti:   </a:t>
            </a:r>
            <a:r>
              <a:rPr lang="hr-HR" sz="1100" dirty="0">
                <a:latin typeface="Times New Roman" panose="02020603050405020304" pitchFamily="18" charset="0"/>
                <a:cs typeface="Times New Roman" panose="02020603050405020304" pitchFamily="18" charset="0"/>
              </a:rPr>
              <a:t>Promocija preko kanala Pointers Pag, promocija preko društvenih mreža</a:t>
            </a:r>
          </a:p>
          <a:p>
            <a:pPr marL="0" indent="0">
              <a:buNone/>
            </a:pPr>
            <a:r>
              <a:rPr lang="hr-HR" sz="1100" b="1" dirty="0">
                <a:latin typeface="Times New Roman" panose="02020603050405020304" pitchFamily="18" charset="0"/>
                <a:cs typeface="Times New Roman" panose="02020603050405020304" pitchFamily="18" charset="0"/>
              </a:rPr>
              <a:t>Ostvaredni cilj aktivnosti: </a:t>
            </a:r>
            <a:r>
              <a:rPr lang="hr-HR" sz="1100" dirty="0">
                <a:latin typeface="Times New Roman" panose="02020603050405020304" pitchFamily="18" charset="0"/>
                <a:cs typeface="Times New Roman" panose="02020603050405020304" pitchFamily="18" charset="0"/>
              </a:rPr>
              <a:t>Prisutnost u digitalnim medijima.</a:t>
            </a:r>
          </a:p>
          <a:p>
            <a:pPr marL="0" indent="0">
              <a:buNone/>
            </a:pPr>
            <a:r>
              <a:rPr lang="hr-HR" sz="1100" b="1" dirty="0">
                <a:latin typeface="Times New Roman" panose="02020603050405020304" pitchFamily="18" charset="0"/>
                <a:cs typeface="Times New Roman" panose="02020603050405020304" pitchFamily="18" charset="0"/>
              </a:rPr>
              <a:t>Nositelji:</a:t>
            </a:r>
            <a:r>
              <a:rPr lang="hr-HR" sz="1100" dirty="0">
                <a:latin typeface="Times New Roman" panose="02020603050405020304" pitchFamily="18" charset="0"/>
                <a:cs typeface="Times New Roman" panose="02020603050405020304" pitchFamily="18" charset="0"/>
              </a:rPr>
              <a:t>  TZG Paga, TZO Kolan, TZO Povljana, TZG Novalja</a:t>
            </a:r>
          </a:p>
          <a:p>
            <a:pPr marL="0" lvl="0" indent="0">
              <a:buClr>
                <a:srgbClr val="9BAFB5"/>
              </a:buClr>
              <a:buNone/>
            </a:pPr>
            <a:r>
              <a:rPr lang="hr-HR" sz="1100" b="1" dirty="0">
                <a:latin typeface="Times New Roman" panose="02020603050405020304" pitchFamily="18" charset="0"/>
                <a:cs typeface="Times New Roman" panose="02020603050405020304" pitchFamily="18" charset="0"/>
              </a:rPr>
              <a:t>Realizacija:</a:t>
            </a:r>
            <a:r>
              <a:rPr lang="hr-HR" sz="1100" dirty="0">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3.000 kuna             REBALANS:   2.600 kuna        OSTVARENO:  2.600,00 kuna  </a:t>
            </a:r>
          </a:p>
          <a:p>
            <a:pPr marL="0" indent="0">
              <a:buNone/>
            </a:pPr>
            <a:endParaRPr lang="hr-HR" sz="1100" dirty="0">
              <a:latin typeface="Times" panose="02020603050405020304" pitchFamily="18" charset="0"/>
              <a:cs typeface="Times" panose="02020603050405020304" pitchFamily="18" charset="0"/>
            </a:endParaRPr>
          </a:p>
          <a:p>
            <a:pPr marL="0" lvl="0" indent="0" algn="ctr">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REPRINT KARATA I BROŠURA</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Opis aktivnosti: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Nabavka reklamnih materijala u funkciji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informiranja posjetitelja.</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Ostvareni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cilj aktivnosti: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Izrada i distribucija informativnih materijala (članak 9. Statuta).</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Nositelji:</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Turistička zajednica Općine Povljana</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Realizacija:</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PLAN:  3.500 kuna             REBALANS:   1.625 kuna        OSTVARENO:  1.625,00 kuna  </a:t>
            </a:r>
          </a:p>
          <a:p>
            <a:pPr marL="0" indent="0" algn="ctr">
              <a:buNone/>
            </a:pPr>
            <a:endParaRPr lang="hr-HR" sz="11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118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026" y="589661"/>
            <a:ext cx="10827522" cy="5939326"/>
          </a:xfrm>
        </p:spPr>
        <p:txBody>
          <a:bodyPr>
            <a:normAutofit/>
          </a:bodyPr>
          <a:lstStyle/>
          <a:p>
            <a:pPr marL="0" lvl="0" indent="0" algn="ctr">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VIRTUALNO 360</a:t>
            </a:r>
          </a:p>
          <a:p>
            <a:pPr mar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Opis aktivnosti: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Proizvodnja novih turističkih proizvoda koji će turisti,a olakšati snalaženje na prostoru Općine. Ovo su početna sredstva. Glavnina aktivnosti biti će izvedena u 2023. g. </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Ostvareni cilj aktivnosti: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razvojne aktivnosti vezane uz povezivanje elemenata ponude u pakete i proizvode – inkubatori inovativnih destinacijskih doživljaja i proizvoda.</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Nositelj: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TZO Povljana</a:t>
            </a: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0 kuna             REBALANS:   1.250 kuna        OSTVARENO:  1.250 kuna  </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3.8    Internetske stranice</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3.8.1      Razvoj i održavanje internet stranica</a:t>
            </a:r>
          </a:p>
          <a:p>
            <a:pPr marL="0" indent="0">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b="1" dirty="0">
                <a:latin typeface="Times New Roman" panose="02020603050405020304" pitchFamily="18" charset="0"/>
                <a:cs typeface="Times New Roman" panose="02020603050405020304" pitchFamily="18" charset="0"/>
              </a:rPr>
              <a:t>Opis aktivnosti:     </a:t>
            </a:r>
            <a:r>
              <a:rPr lang="hr-HR" sz="1100" dirty="0">
                <a:latin typeface="Times New Roman" panose="02020603050405020304" pitchFamily="18" charset="0"/>
                <a:cs typeface="Times New Roman" panose="02020603050405020304" pitchFamily="18" charset="0"/>
              </a:rPr>
              <a:t>Intervencije na stranici </a:t>
            </a:r>
            <a:r>
              <a:rPr lang="hr-HR" sz="1100" dirty="0">
                <a:latin typeface="Times New Roman" panose="02020603050405020304" pitchFamily="18" charset="0"/>
                <a:cs typeface="Times New Roman" panose="02020603050405020304" pitchFamily="18" charset="0"/>
                <a:hlinkClick r:id="rId2"/>
              </a:rPr>
              <a:t>www.visitpovljana.eu</a:t>
            </a:r>
            <a:r>
              <a:rPr lang="hr-HR" sz="1100" dirty="0">
                <a:latin typeface="Times New Roman" panose="02020603050405020304" pitchFamily="18" charset="0"/>
                <a:cs typeface="Times New Roman" panose="02020603050405020304" pitchFamily="18" charset="0"/>
              </a:rPr>
              <a:t>..., zamjena fotografija, promjena tekstova, nadopunjavanje sadržaja.</a:t>
            </a:r>
          </a:p>
          <a:p>
            <a:pPr marL="0" indent="0">
              <a:buNone/>
            </a:pPr>
            <a:r>
              <a:rPr lang="hr-HR" sz="1100" b="1" dirty="0">
                <a:latin typeface="Times New Roman" panose="02020603050405020304" pitchFamily="18" charset="0"/>
                <a:cs typeface="Times New Roman" panose="02020603050405020304" pitchFamily="18" charset="0"/>
              </a:rPr>
              <a:t>Ostvareni cilj aktivnosti:  </a:t>
            </a:r>
            <a:r>
              <a:rPr lang="hr-HR" sz="1100" dirty="0">
                <a:solidFill>
                  <a:srgbClr val="00000A"/>
                </a:solidFill>
                <a:latin typeface="Times New Roman" panose="02020603050405020304" pitchFamily="18" charset="0"/>
                <a:ea typeface="Calibri" panose="020F0502020204030204" pitchFamily="34" charset="0"/>
              </a:rPr>
              <a:t>stvaranje, održavanje i redovito kreiranje sadržaja na mrežnim stranicama destinacije i profilima društvenih mreža</a:t>
            </a:r>
            <a:r>
              <a:rPr lang="hr-HR" sz="1100" dirty="0" smtClean="0">
                <a:latin typeface="Times New Roman" panose="02020603050405020304" pitchFamily="18" charset="0"/>
                <a:cs typeface="Times New Roman" panose="02020603050405020304" pitchFamily="18" charset="0"/>
              </a:rPr>
              <a:t>.</a:t>
            </a:r>
            <a:endParaRPr lang="hr-HR" sz="1100" dirty="0">
              <a:latin typeface="Times New Roman" panose="02020603050405020304" pitchFamily="18" charset="0"/>
              <a:cs typeface="Times New Roman" panose="02020603050405020304" pitchFamily="18" charset="0"/>
            </a:endParaRPr>
          </a:p>
          <a:p>
            <a:pPr marL="0" indent="0">
              <a:buNone/>
            </a:pPr>
            <a:r>
              <a:rPr lang="hr-HR" sz="1100" b="1" dirty="0">
                <a:latin typeface="Times New Roman" panose="02020603050405020304" pitchFamily="18" charset="0"/>
                <a:cs typeface="Times New Roman" panose="02020603050405020304" pitchFamily="18" charset="0"/>
              </a:rPr>
              <a:t>Nositelji:   </a:t>
            </a:r>
            <a:r>
              <a:rPr lang="hr-HR" sz="1100" dirty="0">
                <a:latin typeface="Times New Roman" panose="02020603050405020304" pitchFamily="18" charset="0"/>
                <a:cs typeface="Times New Roman" panose="02020603050405020304" pitchFamily="18" charset="0"/>
              </a:rPr>
              <a:t>TZO Povljana</a:t>
            </a:r>
          </a:p>
          <a:p>
            <a:pPr marL="0" indent="0">
              <a:buNone/>
            </a:pPr>
            <a:r>
              <a:rPr lang="hr-HR" sz="1100" b="1" dirty="0">
                <a:latin typeface="Times New Roman" panose="02020603050405020304" pitchFamily="18" charset="0"/>
                <a:cs typeface="Times New Roman" panose="02020603050405020304" pitchFamily="18" charset="0"/>
              </a:rPr>
              <a:t>Realizacija:    </a:t>
            </a:r>
            <a:r>
              <a:rPr lang="hr-HR" sz="1100" dirty="0">
                <a:latin typeface="Times New Roman" panose="02020603050405020304" pitchFamily="18" charset="0"/>
                <a:cs typeface="Times New Roman" panose="02020603050405020304" pitchFamily="18" charset="0"/>
              </a:rPr>
              <a:t>PLAN:   2.000 kuna         REBALANS:  6.500 kuna         OSTVARENO: 5.500,00 kuna</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3.9       </a:t>
            </a:r>
            <a:r>
              <a:rPr lang="hr-HR" sz="1100" kern="150" dirty="0">
                <a:latin typeface="Times New Roman" panose="02020603050405020304" pitchFamily="18" charset="0"/>
                <a:ea typeface="SimSun" panose="02010600030101010101" pitchFamily="2" charset="-122"/>
                <a:cs typeface="Times New Roman" panose="02020603050405020304" pitchFamily="18" charset="0"/>
              </a:rPr>
              <a:t>Kreiranje i upravljanje bazama turističkih </a:t>
            </a:r>
            <a:r>
              <a:rPr lang="hr-HR" sz="1100" kern="150" dirty="0" smtClean="0">
                <a:latin typeface="Times New Roman" panose="02020603050405020304" pitchFamily="18" charset="0"/>
                <a:ea typeface="SimSun" panose="02010600030101010101" pitchFamily="2" charset="-122"/>
                <a:cs typeface="Times New Roman" panose="02020603050405020304" pitchFamily="18" charset="0"/>
              </a:rPr>
              <a:t>podataka</a:t>
            </a:r>
          </a:p>
          <a:p>
            <a:pPr marL="0" indent="0">
              <a:buNone/>
            </a:pPr>
            <a:r>
              <a:rPr lang="hr-HR" sz="1100" kern="150" dirty="0">
                <a:latin typeface="Times New Roman" panose="02020603050405020304" pitchFamily="18" charset="0"/>
                <a:ea typeface="SimSun" panose="02010600030101010101" pitchFamily="2" charset="-122"/>
                <a:cs typeface="Times New Roman" panose="02020603050405020304" pitchFamily="18" charset="0"/>
              </a:rPr>
              <a:t> </a:t>
            </a:r>
            <a:r>
              <a:rPr lang="hr-HR" sz="1100" kern="150" dirty="0" smtClean="0">
                <a:latin typeface="Times New Roman" panose="02020603050405020304" pitchFamily="18" charset="0"/>
                <a:ea typeface="SimSun" panose="02010600030101010101" pitchFamily="2" charset="-122"/>
                <a:cs typeface="Times New Roman" panose="02020603050405020304" pitchFamily="18" charset="0"/>
              </a:rPr>
              <a:t>                                                        3.9.1     Otkup sadržaja, fotografija i ostalih podataka    </a:t>
            </a:r>
            <a:endParaRPr lang="hr-HR" sz="1100" kern="150" dirty="0">
              <a:latin typeface="Times New Roman" panose="02020603050405020304" pitchFamily="18" charset="0"/>
              <a:ea typeface="SimSun" panose="02010600030101010101" pitchFamily="2" charset="-122"/>
              <a:cs typeface="Times New Roman" panose="02020603050405020304" pitchFamily="18" charset="0"/>
            </a:endParaRPr>
          </a:p>
          <a:p>
            <a:pPr marL="0" indent="0">
              <a:buNone/>
            </a:pPr>
            <a:r>
              <a:rPr lang="hr-HR" sz="1100" b="1" dirty="0">
                <a:latin typeface="Times New Roman" panose="02020603050405020304" pitchFamily="18" charset="0"/>
                <a:cs typeface="Times New Roman" panose="02020603050405020304" pitchFamily="18" charset="0"/>
              </a:rPr>
              <a:t>Opis aktivnosti:    N</a:t>
            </a:r>
            <a:r>
              <a:rPr lang="hr-HR" sz="1100" dirty="0">
                <a:latin typeface="Times New Roman" panose="02020603050405020304" pitchFamily="18" charset="0"/>
                <a:cs typeface="Times New Roman" panose="02020603050405020304" pitchFamily="18" charset="0"/>
              </a:rPr>
              <a:t>abavka najnovijih fotografija i tekstova koji će se koristiti za potrebe oglašavanja.</a:t>
            </a:r>
          </a:p>
          <a:p>
            <a:pPr marL="0" indent="0">
              <a:buNone/>
            </a:pPr>
            <a:r>
              <a:rPr lang="hr-HR" sz="1100" b="1" dirty="0">
                <a:latin typeface="Times New Roman" panose="02020603050405020304" pitchFamily="18" charset="0"/>
                <a:cs typeface="Times New Roman" panose="02020603050405020304" pitchFamily="18" charset="0"/>
              </a:rPr>
              <a:t>Ostvareni cilj aktivnosti: </a:t>
            </a:r>
            <a:r>
              <a:rPr lang="hr-HR" sz="1100" dirty="0">
                <a:latin typeface="Times New Roman" panose="02020603050405020304" pitchFamily="18" charset="0"/>
                <a:cs typeface="Times New Roman" panose="02020603050405020304" pitchFamily="18" charset="0"/>
              </a:rPr>
              <a:t>Kupnjom fotografija autora Ivana Vičevića i Hrvoja Jurića obogatili smo postojeći fond. Radi se o fotografijama dronom dvije zaštićene zone – rezervata ptica: </a:t>
            </a:r>
          </a:p>
          <a:p>
            <a:pPr marL="0" indent="0">
              <a:buNone/>
            </a:pPr>
            <a:r>
              <a:rPr lang="hr-HR" sz="1100" dirty="0">
                <a:latin typeface="Times New Roman" panose="02020603050405020304" pitchFamily="18" charset="0"/>
                <a:cs typeface="Times New Roman" panose="02020603050405020304" pitchFamily="18" charset="0"/>
              </a:rPr>
              <a:t>                                             Veliko i Malo blato. Nabavkom </a:t>
            </a:r>
            <a:r>
              <a:rPr lang="hr-HR" sz="1100" dirty="0" smtClean="0">
                <a:latin typeface="Times New Roman" panose="02020603050405020304" pitchFamily="18" charset="0"/>
                <a:cs typeface="Times New Roman" panose="02020603050405020304" pitchFamily="18" charset="0"/>
              </a:rPr>
              <a:t>fotografija </a:t>
            </a:r>
            <a:r>
              <a:rPr lang="hr-HR" sz="1100" dirty="0">
                <a:latin typeface="Times New Roman" panose="02020603050405020304" pitchFamily="18" charset="0"/>
                <a:cs typeface="Times New Roman" panose="02020603050405020304" pitchFamily="18" charset="0"/>
              </a:rPr>
              <a:t>ptičjeg fonda rezervata Veliko i Malo </a:t>
            </a:r>
            <a:r>
              <a:rPr lang="hr-HR" sz="1100" dirty="0" smtClean="0">
                <a:latin typeface="Times New Roman" panose="02020603050405020304" pitchFamily="18" charset="0"/>
                <a:cs typeface="Times New Roman" panose="02020603050405020304" pitchFamily="18" charset="0"/>
              </a:rPr>
              <a:t>blato fotografa Hrvoja Jurića sadržajno </a:t>
            </a:r>
            <a:r>
              <a:rPr lang="hr-HR" sz="1100" dirty="0">
                <a:latin typeface="Times New Roman" panose="02020603050405020304" pitchFamily="18" charset="0"/>
                <a:cs typeface="Times New Roman" panose="02020603050405020304" pitchFamily="18" charset="0"/>
              </a:rPr>
              <a:t>smo obogatili bazu </a:t>
            </a:r>
            <a:endParaRPr lang="hr-HR" sz="1100" dirty="0" smtClean="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fotografija </a:t>
            </a:r>
            <a:r>
              <a:rPr lang="hr-HR" sz="1100" dirty="0">
                <a:latin typeface="Times New Roman" panose="02020603050405020304" pitchFamily="18" charset="0"/>
                <a:cs typeface="Times New Roman" panose="02020603050405020304" pitchFamily="18" charset="0"/>
              </a:rPr>
              <a:t>barem na neko vrijeme.  </a:t>
            </a:r>
          </a:p>
          <a:p>
            <a:pPr marL="0" indent="0">
              <a:buNone/>
            </a:pPr>
            <a:r>
              <a:rPr lang="hr-HR" sz="1100" b="1" dirty="0">
                <a:latin typeface="Times New Roman" panose="02020603050405020304" pitchFamily="18" charset="0"/>
                <a:cs typeface="Times New Roman" panose="02020603050405020304" pitchFamily="18" charset="0"/>
              </a:rPr>
              <a:t>Nositelji:    </a:t>
            </a:r>
            <a:r>
              <a:rPr lang="hr-HR" sz="1100" dirty="0">
                <a:latin typeface="Times New Roman" panose="02020603050405020304" pitchFamily="18" charset="0"/>
                <a:cs typeface="Times New Roman" panose="02020603050405020304" pitchFamily="18" charset="0"/>
              </a:rPr>
              <a:t>TZO Povljana</a:t>
            </a:r>
          </a:p>
          <a:p>
            <a:pPr marL="0" indent="0">
              <a:buNone/>
            </a:pPr>
            <a:r>
              <a:rPr lang="hr-HR" sz="1100" b="1" dirty="0">
                <a:latin typeface="Times New Roman" panose="02020603050405020304" pitchFamily="18" charset="0"/>
                <a:cs typeface="Times New Roman" panose="02020603050405020304" pitchFamily="18" charset="0"/>
              </a:rPr>
              <a:t>Realizacija:    </a:t>
            </a:r>
            <a:r>
              <a:rPr lang="hr-HR" sz="1100" dirty="0">
                <a:latin typeface="Times New Roman" panose="02020603050405020304" pitchFamily="18" charset="0"/>
                <a:cs typeface="Times New Roman" panose="02020603050405020304" pitchFamily="18" charset="0"/>
              </a:rPr>
              <a:t>PLAN:  2.000 kuna                REBALANS:     1.000 kuna             OSTVARENO:   6.000 kuna</a:t>
            </a:r>
          </a:p>
          <a:p>
            <a:pPr marL="0" lvl="0" indent="0" algn="ctr">
              <a:buClr>
                <a:srgbClr val="9BAFB5"/>
              </a:buClr>
              <a:buNone/>
            </a:pPr>
            <a:endPar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lgn="ctr">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67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297" y="521294"/>
            <a:ext cx="10853159" cy="5811140"/>
          </a:xfrm>
        </p:spPr>
        <p:txBody>
          <a:bodyPr>
            <a:normAutofit lnSpcReduction="10000"/>
          </a:bodyPr>
          <a:lstStyle/>
          <a:p>
            <a:pPr marL="0" indent="0">
              <a:buNone/>
            </a:pPr>
            <a:r>
              <a:rPr lang="hr-HR" sz="1100" dirty="0" smtClean="0">
                <a:latin typeface="Times New Roman" panose="02020603050405020304" pitchFamily="18" charset="0"/>
                <a:cs typeface="Times New Roman" panose="02020603050405020304" pitchFamily="18" charset="0"/>
              </a:rPr>
              <a:t>                                                        3.10   </a:t>
            </a:r>
            <a:r>
              <a:rPr lang="hr-HR" sz="1100" dirty="0">
                <a:latin typeface="Times New Roman" panose="02020603050405020304" pitchFamily="18" charset="0"/>
                <a:cs typeface="Times New Roman" panose="02020603050405020304" pitchFamily="18" charset="0"/>
              </a:rPr>
              <a:t>Turističko-informativne aktivnosti</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3.10.1    </a:t>
            </a:r>
            <a:r>
              <a:rPr lang="hr-HR" sz="1100" dirty="0">
                <a:latin typeface="Times New Roman" panose="02020603050405020304" pitchFamily="18" charset="0"/>
                <a:cs typeface="Times New Roman" panose="02020603050405020304" pitchFamily="18" charset="0"/>
              </a:rPr>
              <a:t>Upravljanje TIC-evima (funkcioniranje </a:t>
            </a:r>
            <a:r>
              <a:rPr lang="hr-HR" sz="1100" dirty="0" smtClean="0">
                <a:latin typeface="Times New Roman" panose="02020603050405020304" pitchFamily="18" charset="0"/>
                <a:cs typeface="Times New Roman" panose="02020603050405020304" pitchFamily="18" charset="0"/>
              </a:rPr>
              <a:t>Turističko-informativnog </a:t>
            </a:r>
            <a:r>
              <a:rPr lang="hr-HR" sz="1100" dirty="0">
                <a:latin typeface="Times New Roman" panose="02020603050405020304" pitchFamily="18" charset="0"/>
                <a:cs typeface="Times New Roman" panose="02020603050405020304" pitchFamily="18" charset="0"/>
              </a:rPr>
              <a:t>centra uključujući plaće turističkih </a:t>
            </a:r>
            <a:r>
              <a:rPr lang="hr-HR" sz="1100" dirty="0" smtClean="0">
                <a:latin typeface="Times New Roman" panose="02020603050405020304" pitchFamily="18" charset="0"/>
                <a:cs typeface="Times New Roman" panose="02020603050405020304" pitchFamily="18" charset="0"/>
              </a:rPr>
              <a:t>informatora</a:t>
            </a:r>
            <a:r>
              <a:rPr lang="hr-HR" sz="1100" dirty="0">
                <a:latin typeface="Times New Roman" panose="02020603050405020304" pitchFamily="18" charset="0"/>
                <a:cs typeface="Times New Roman" panose="02020603050405020304" pitchFamily="18" charset="0"/>
              </a:rPr>
              <a:t>)</a:t>
            </a:r>
          </a:p>
          <a:p>
            <a:pPr marL="0" indent="0">
              <a:buNone/>
            </a:pPr>
            <a:r>
              <a:rPr lang="hr-HR" sz="1100" b="1" dirty="0" smtClean="0">
                <a:latin typeface="Times New Roman" panose="02020603050405020304" pitchFamily="18" charset="0"/>
                <a:cs typeface="Times New Roman" panose="02020603050405020304" pitchFamily="18" charset="0"/>
              </a:rPr>
              <a:t>Opis aktivnosti: </a:t>
            </a:r>
            <a:r>
              <a:rPr lang="hr-HR" sz="1100" dirty="0" smtClean="0">
                <a:latin typeface="Times New Roman" panose="02020603050405020304" pitchFamily="18" charset="0"/>
                <a:cs typeface="Times New Roman" panose="02020603050405020304" pitchFamily="18" charset="0"/>
              </a:rPr>
              <a:t>Kako bi se sve zadaće iz čl. 45 Statuta TZO Povljana izvršile na vrijeme i onako kako je to Zakonom zamišljeno, postoji Turističko informativni centar (TIC). Uz direktora Turističke zajednice, kao voditelja TIC-a, tijekom travnja i svibnja u uredu je radila Ivana Škoda a od lipnja do početka rujna Sara Bačić, na radnom mjestu stručni suradnik. Vrsta poslova koji se u TIC-u obavljaju su: naplata </a:t>
            </a:r>
            <a:r>
              <a:rPr lang="hr-HR" sz="1100" dirty="0">
                <a:latin typeface="Times New Roman" panose="02020603050405020304" pitchFamily="18" charset="0"/>
                <a:cs typeface="Times New Roman" panose="02020603050405020304" pitchFamily="18" charset="0"/>
              </a:rPr>
              <a:t>turističke pristojbe, upis turista i drugih posjetitelja u evisitor, pomoć u pronalasku smještaja u špici sezone, davanje informacija u svezi svih turističkih aktivnosti na području Povljane, otoka i zadarskog područja, kontaktiranje raznih institucija od značaja kako bi boravak turista učinili bezbjednijim: MUP, komunalno redarstvo, ured za turizam Pag, ..... Radno vrijeme ureda je bilo svaki dan od 7:30 do 14:00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nedjeljom od 9:00 do 12:00. </a:t>
            </a:r>
            <a:r>
              <a:rPr lang="hr-HR" sz="1100" dirty="0" smtClean="0">
                <a:latin typeface="Times New Roman" panose="02020603050405020304" pitchFamily="18" charset="0"/>
                <a:cs typeface="Times New Roman" panose="02020603050405020304" pitchFamily="18" charset="0"/>
              </a:rPr>
              <a:t>Postoji potreba za cjelodnevnim radom TIC-a (u dvije smjene), međutim, na objavljeni natječaj nisu se javili kandidati koji imaju potrebna znanja i stručne kvalifikacije. Troškovi </a:t>
            </a:r>
            <a:r>
              <a:rPr lang="hr-HR" sz="1100" dirty="0">
                <a:latin typeface="Times New Roman" panose="02020603050405020304" pitchFamily="18" charset="0"/>
                <a:cs typeface="Times New Roman" panose="02020603050405020304" pitchFamily="18" charset="0"/>
              </a:rPr>
              <a:t>nastali radom TIC-a su bili sljedeći: </a:t>
            </a:r>
          </a:p>
          <a:p>
            <a:pPr marL="0" lvl="0" indent="0">
              <a:lnSpc>
                <a:spcPct val="90000"/>
              </a:lnSpc>
              <a:buClrTx/>
              <a:buNone/>
            </a:pPr>
            <a:r>
              <a:rPr lang="hr-HR" sz="1100" u="sng" dirty="0">
                <a:solidFill>
                  <a:srgbClr val="70AD47">
                    <a:lumMod val="75000"/>
                  </a:srgbClr>
                </a:solidFill>
                <a:latin typeface="Calibri" panose="020F0502020204030204"/>
              </a:rPr>
              <a:t>Rashodi za zaposlene      </a:t>
            </a:r>
            <a:r>
              <a:rPr lang="hr-HR" sz="1100" u="sng" dirty="0">
                <a:solidFill>
                  <a:prstClr val="black"/>
                </a:solidFill>
                <a:latin typeface="Calibri" panose="020F0502020204030204"/>
              </a:rPr>
              <a:t>105.500,65</a:t>
            </a:r>
          </a:p>
          <a:p>
            <a:pPr marL="0" lvl="0" indent="0">
              <a:lnSpc>
                <a:spcPct val="90000"/>
              </a:lnSpc>
              <a:buClrTx/>
              <a:buNone/>
            </a:pPr>
            <a:r>
              <a:rPr lang="hr-HR" sz="1100" dirty="0">
                <a:solidFill>
                  <a:srgbClr val="70AD47">
                    <a:lumMod val="75000"/>
                  </a:srgbClr>
                </a:solidFill>
                <a:latin typeface="Calibri" panose="020F0502020204030204"/>
              </a:rPr>
              <a:t> </a:t>
            </a:r>
            <a:r>
              <a:rPr lang="hr-HR" sz="1100" dirty="0">
                <a:solidFill>
                  <a:prstClr val="black"/>
                </a:solidFill>
                <a:latin typeface="Calibri" panose="020F0502020204030204"/>
              </a:rPr>
              <a:t>           Neto plaće -  69.376,72</a:t>
            </a:r>
          </a:p>
          <a:p>
            <a:pPr marL="0" lvl="0" indent="0">
              <a:lnSpc>
                <a:spcPct val="90000"/>
              </a:lnSpc>
              <a:buClrTx/>
              <a:buNone/>
            </a:pPr>
            <a:r>
              <a:rPr lang="hr-HR" sz="1100" dirty="0">
                <a:solidFill>
                  <a:prstClr val="black"/>
                </a:solidFill>
                <a:latin typeface="Calibri" panose="020F0502020204030204"/>
              </a:rPr>
              <a:t>            Doprinosi    -  32.798,97</a:t>
            </a:r>
          </a:p>
          <a:p>
            <a:pPr marL="0" lvl="0" indent="0">
              <a:lnSpc>
                <a:spcPct val="90000"/>
              </a:lnSpc>
              <a:buClrTx/>
              <a:buNone/>
            </a:pPr>
            <a:r>
              <a:rPr lang="hr-HR" sz="1100" dirty="0">
                <a:solidFill>
                  <a:prstClr val="black"/>
                </a:solidFill>
                <a:latin typeface="Calibri" panose="020F0502020204030204"/>
              </a:rPr>
              <a:t>            Porez    -    3.324,96</a:t>
            </a:r>
          </a:p>
          <a:p>
            <a:pPr marL="0" lvl="0" indent="0">
              <a:lnSpc>
                <a:spcPct val="90000"/>
              </a:lnSpc>
              <a:buClrTx/>
              <a:buNone/>
            </a:pPr>
            <a:r>
              <a:rPr lang="hr-HR" sz="1100" u="sng" dirty="0">
                <a:solidFill>
                  <a:srgbClr val="70AD47"/>
                </a:solidFill>
                <a:latin typeface="Calibri" panose="020F0502020204030204"/>
              </a:rPr>
              <a:t>Materijalni rashodi       </a:t>
            </a:r>
            <a:r>
              <a:rPr lang="hr-HR" sz="1100" u="sng" dirty="0">
                <a:solidFill>
                  <a:prstClr val="black"/>
                </a:solidFill>
                <a:latin typeface="Calibri" panose="020F0502020204030204"/>
              </a:rPr>
              <a:t>3.882,45</a:t>
            </a:r>
          </a:p>
          <a:p>
            <a:pPr marL="0" lvl="0" indent="0">
              <a:lnSpc>
                <a:spcPct val="90000"/>
              </a:lnSpc>
              <a:buClrTx/>
              <a:buNone/>
            </a:pPr>
            <a:r>
              <a:rPr lang="hr-HR" sz="1100" dirty="0">
                <a:solidFill>
                  <a:prstClr val="black"/>
                </a:solidFill>
                <a:latin typeface="Calibri" panose="020F0502020204030204"/>
              </a:rPr>
              <a:t>             Dnevnice, putni izdaci      -    627,00</a:t>
            </a:r>
          </a:p>
          <a:p>
            <a:pPr marL="0" lvl="0" indent="0">
              <a:lnSpc>
                <a:spcPct val="90000"/>
              </a:lnSpc>
              <a:buClrTx/>
              <a:buNone/>
            </a:pPr>
            <a:r>
              <a:rPr lang="hr-HR" sz="1100" dirty="0">
                <a:solidFill>
                  <a:prstClr val="black"/>
                </a:solidFill>
                <a:latin typeface="Calibri" panose="020F0502020204030204"/>
              </a:rPr>
              <a:t>             Rashodi za materijal i energiju    -     3.136,79</a:t>
            </a:r>
          </a:p>
          <a:p>
            <a:pPr marL="0" lvl="0" indent="0">
              <a:lnSpc>
                <a:spcPct val="90000"/>
              </a:lnSpc>
              <a:buClrTx/>
              <a:buNone/>
            </a:pPr>
            <a:r>
              <a:rPr lang="hr-HR" sz="1100" dirty="0">
                <a:solidFill>
                  <a:prstClr val="black"/>
                </a:solidFill>
                <a:latin typeface="Calibri" panose="020F0502020204030204"/>
              </a:rPr>
              <a:t>             Reprezentacija   -   118,66</a:t>
            </a:r>
          </a:p>
          <a:p>
            <a:pPr marL="0" lvl="0" indent="0">
              <a:lnSpc>
                <a:spcPct val="90000"/>
              </a:lnSpc>
              <a:buClrTx/>
              <a:buNone/>
            </a:pPr>
            <a:r>
              <a:rPr lang="hr-HR" sz="1100" u="sng" dirty="0">
                <a:solidFill>
                  <a:srgbClr val="70AD47"/>
                </a:solidFill>
                <a:latin typeface="Calibri" panose="020F0502020204030204"/>
              </a:rPr>
              <a:t>Rashodi za usluge       </a:t>
            </a:r>
            <a:r>
              <a:rPr lang="hr-HR" sz="1100" u="sng" dirty="0">
                <a:solidFill>
                  <a:prstClr val="black"/>
                </a:solidFill>
                <a:latin typeface="Calibri" panose="020F0502020204030204"/>
              </a:rPr>
              <a:t>12.617,95</a:t>
            </a:r>
          </a:p>
          <a:p>
            <a:pPr marL="0" lvl="0" indent="0">
              <a:lnSpc>
                <a:spcPct val="90000"/>
              </a:lnSpc>
              <a:buClrTx/>
              <a:buNone/>
            </a:pPr>
            <a:r>
              <a:rPr lang="hr-HR" sz="1100" dirty="0">
                <a:solidFill>
                  <a:prstClr val="black"/>
                </a:solidFill>
                <a:latin typeface="Calibri" panose="020F0502020204030204"/>
              </a:rPr>
              <a:t>              Računalne usluge    -   0</a:t>
            </a:r>
          </a:p>
          <a:p>
            <a:pPr marL="0" lvl="0" indent="0">
              <a:lnSpc>
                <a:spcPct val="90000"/>
              </a:lnSpc>
              <a:buClrTx/>
              <a:buNone/>
            </a:pPr>
            <a:r>
              <a:rPr lang="hr-HR" sz="1100" dirty="0">
                <a:solidFill>
                  <a:prstClr val="black"/>
                </a:solidFill>
                <a:latin typeface="Calibri" panose="020F0502020204030204"/>
              </a:rPr>
              <a:t>              Vođenje knjigovodstva   -  9.031,20</a:t>
            </a:r>
          </a:p>
          <a:p>
            <a:pPr marL="0" lvl="0" indent="0">
              <a:lnSpc>
                <a:spcPct val="90000"/>
              </a:lnSpc>
              <a:buClrTx/>
              <a:buNone/>
            </a:pPr>
            <a:r>
              <a:rPr lang="hr-HR" sz="1100" dirty="0">
                <a:solidFill>
                  <a:prstClr val="black"/>
                </a:solidFill>
                <a:latin typeface="Calibri" panose="020F0502020204030204"/>
              </a:rPr>
              <a:t>               Usluge telefona, pošte   -  3.098,59</a:t>
            </a:r>
          </a:p>
          <a:p>
            <a:pPr marL="0" lvl="0" indent="0">
              <a:lnSpc>
                <a:spcPct val="90000"/>
              </a:lnSpc>
              <a:buClrTx/>
              <a:buNone/>
            </a:pPr>
            <a:r>
              <a:rPr lang="hr-HR" sz="1100" dirty="0">
                <a:solidFill>
                  <a:srgbClr val="70AD47"/>
                </a:solidFill>
                <a:latin typeface="Calibri" panose="020F0502020204030204"/>
              </a:rPr>
              <a:t>               </a:t>
            </a:r>
            <a:r>
              <a:rPr lang="hr-HR" sz="1100" dirty="0">
                <a:solidFill>
                  <a:prstClr val="black"/>
                </a:solidFill>
                <a:latin typeface="Calibri" panose="020F0502020204030204"/>
              </a:rPr>
              <a:t>Komunalne usluge   -   488,16</a:t>
            </a:r>
          </a:p>
          <a:p>
            <a:pPr marL="0" lvl="0" indent="0">
              <a:lnSpc>
                <a:spcPct val="90000"/>
              </a:lnSpc>
              <a:buClrTx/>
              <a:buNone/>
            </a:pPr>
            <a:r>
              <a:rPr lang="hr-HR" sz="1100" u="sng" dirty="0">
                <a:solidFill>
                  <a:srgbClr val="70AD47"/>
                </a:solidFill>
                <a:latin typeface="Calibri" panose="020F0502020204030204"/>
              </a:rPr>
              <a:t>Financijski rashodi       </a:t>
            </a:r>
            <a:r>
              <a:rPr lang="hr-HR" sz="1100" u="sng" dirty="0">
                <a:solidFill>
                  <a:prstClr val="black"/>
                </a:solidFill>
                <a:latin typeface="Calibri" panose="020F0502020204030204"/>
              </a:rPr>
              <a:t>866,23</a:t>
            </a:r>
          </a:p>
          <a:p>
            <a:pPr marL="0" lvl="0" indent="0">
              <a:lnSpc>
                <a:spcPct val="90000"/>
              </a:lnSpc>
              <a:buClrTx/>
              <a:buNone/>
            </a:pPr>
            <a:r>
              <a:rPr lang="hr-HR" sz="1100" u="sng" dirty="0">
                <a:solidFill>
                  <a:srgbClr val="70AD47"/>
                </a:solidFill>
                <a:latin typeface="Calibri" panose="020F0502020204030204"/>
              </a:rPr>
              <a:t>Ostali rashodi        </a:t>
            </a:r>
            <a:r>
              <a:rPr lang="hr-HR" sz="1100" u="sng" dirty="0">
                <a:solidFill>
                  <a:prstClr val="black"/>
                </a:solidFill>
                <a:latin typeface="Calibri" panose="020F0502020204030204"/>
              </a:rPr>
              <a:t>1.349,00</a:t>
            </a:r>
          </a:p>
          <a:p>
            <a:pPr marL="0" indent="0">
              <a:buNone/>
            </a:pPr>
            <a:r>
              <a:rPr lang="hr-HR" sz="1100" u="sng" dirty="0">
                <a:solidFill>
                  <a:srgbClr val="70AD47"/>
                </a:solidFill>
                <a:latin typeface="Calibri" panose="020F0502020204030204"/>
              </a:rPr>
              <a:t>Rashodi za rad tijela     </a:t>
            </a:r>
            <a:r>
              <a:rPr lang="hr-HR" sz="1100" u="sng" dirty="0">
                <a:solidFill>
                  <a:prstClr val="black"/>
                </a:solidFill>
                <a:latin typeface="Calibri" panose="020F0502020204030204"/>
              </a:rPr>
              <a:t>0</a:t>
            </a:r>
            <a:endParaRPr lang="hr-HR" sz="1100" u="sng" dirty="0">
              <a:solidFill>
                <a:srgbClr val="70AD47"/>
              </a:solidFill>
              <a:latin typeface="Calibri" panose="020F0502020204030204"/>
            </a:endParaRPr>
          </a:p>
          <a:p>
            <a:pPr marL="0" indent="0">
              <a:buNone/>
            </a:pPr>
            <a:endParaRPr lang="hr-HR" sz="11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93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117" y="538386"/>
            <a:ext cx="10921525" cy="5700044"/>
          </a:xfrm>
        </p:spPr>
        <p:txBody>
          <a:bodyPr>
            <a:normAutofit lnSpcReduction="10000"/>
          </a:bodyPr>
          <a:lstStyle/>
          <a:p>
            <a:pPr marL="0" indent="0">
              <a:buNone/>
            </a:pPr>
            <a:r>
              <a:rPr lang="hr-HR" sz="1100" b="1" dirty="0" smtClean="0">
                <a:latin typeface="Times New Roman" panose="02020603050405020304" pitchFamily="18" charset="0"/>
                <a:cs typeface="Times New Roman" panose="02020603050405020304" pitchFamily="18" charset="0"/>
              </a:rPr>
              <a:t>Ostvareni cilj aktivnosti</a:t>
            </a:r>
            <a:r>
              <a:rPr lang="hr-HR" sz="1100" b="1" dirty="0">
                <a:latin typeface="Times New Roman" panose="02020603050405020304" pitchFamily="18" charset="0"/>
                <a:cs typeface="Times New Roman" panose="02020603050405020304" pitchFamily="18" charset="0"/>
              </a:rPr>
              <a:t>: </a:t>
            </a:r>
            <a:endParaRPr lang="hr-HR" sz="1100" b="1" dirty="0" smtClean="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1</a:t>
            </a:r>
            <a:r>
              <a:rPr lang="hr-HR" sz="1100" dirty="0">
                <a:latin typeface="Times New Roman" panose="02020603050405020304" pitchFamily="18" charset="0"/>
                <a:cs typeface="Times New Roman" panose="02020603050405020304" pitchFamily="18" charset="0"/>
              </a:rPr>
              <a:t>. prikupljanje, obrada i davanje informacija u cilju poticanja promidžbe turizma na području destinacije</a:t>
            </a:r>
          </a:p>
          <a:p>
            <a:pPr marL="0" indent="0">
              <a:buNone/>
            </a:pPr>
            <a:r>
              <a:rPr lang="hr-HR" sz="1100" dirty="0">
                <a:latin typeface="Times New Roman" panose="02020603050405020304" pitchFamily="18" charset="0"/>
                <a:cs typeface="Times New Roman" panose="02020603050405020304" pitchFamily="18" charset="0"/>
              </a:rPr>
              <a:t>2. prikupljanje informacija o turističkim potrebama i drugim pojavama u zemlji i inozemstvu od značaja za turizam destinacije</a:t>
            </a:r>
          </a:p>
          <a:p>
            <a:pPr marL="0" lvl="0" indent="0">
              <a:lnSpc>
                <a:spcPct val="90000"/>
              </a:lnSpc>
              <a:buClrTx/>
              <a:buNone/>
            </a:pPr>
            <a:r>
              <a:rPr lang="hr-HR" sz="1100" dirty="0">
                <a:solidFill>
                  <a:prstClr val="black"/>
                </a:solidFill>
                <a:latin typeface="Calibri" panose="020F0502020204030204"/>
              </a:rPr>
              <a:t>3. informiranje turista o znamenitostima i privlačnosti turističkog okružja, spomenicima kulture i dr.</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4. davanje ostalih potrebnih turističkih informacija,</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5. suradnja s informativnim organizacijama,</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6. ostali poslovi utvrđeni odlukama tijela </a:t>
            </a:r>
            <a:r>
              <a:rPr lang="hr-HR" sz="1100" dirty="0" smtClean="0">
                <a:solidFill>
                  <a:prstClr val="black"/>
                </a:solidFill>
                <a:latin typeface="Times New Roman" panose="02020603050405020304" pitchFamily="18" charset="0"/>
                <a:cs typeface="Times New Roman" panose="02020603050405020304" pitchFamily="18" charset="0"/>
              </a:rPr>
              <a:t>Zajednice.</a:t>
            </a:r>
            <a:endParaRPr lang="hr-HR" sz="1100" dirty="0">
              <a:solidFill>
                <a:prstClr val="black"/>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Nositelji: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TZO Povljana </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115.000 kuna          REBALANS:   125.016 kuna        OSTVARENO:   124.216,30 kuna            </a:t>
            </a: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dirty="0">
                <a:solidFill>
                  <a:prstClr val="black"/>
                </a:solidFill>
                <a:latin typeface="Times New Roman" panose="02020603050405020304" pitchFamily="18" charset="0"/>
                <a:cs typeface="Times New Roman" panose="02020603050405020304" pitchFamily="18" charset="0"/>
              </a:rPr>
              <a:t>                         </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4. DESTINACIJSKI MENADŽMENT</a:t>
            </a:r>
          </a:p>
          <a:p>
            <a:pPr marL="0" lvl="0" indent="0">
              <a:lnSpc>
                <a:spcPct val="90000"/>
              </a:lnSpc>
              <a:buClrTx/>
              <a:buNone/>
            </a:pPr>
            <a:endParaRPr lang="hr-HR" sz="1100" dirty="0">
              <a:solidFill>
                <a:prstClr val="black"/>
              </a:solidFill>
              <a:latin typeface="Times New Roman" panose="02020603050405020304" pitchFamily="18" charset="0"/>
              <a:cs typeface="Times New Roman" panose="02020603050405020304" pitchFamily="18" charset="0"/>
            </a:endParaRP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                          4.1  Turistički i informacijski sustavi i aplikacije / eVisitor</a:t>
            </a:r>
          </a:p>
          <a:p>
            <a:pPr marL="0" lvl="0" indent="0">
              <a:lnSpc>
                <a:spcPct val="90000"/>
              </a:lnSpc>
              <a:buClrTx/>
              <a:buNone/>
            </a:pPr>
            <a:endParaRPr lang="hr-HR" sz="1100" dirty="0">
              <a:solidFill>
                <a:prstClr val="black"/>
              </a:solidFill>
              <a:latin typeface="Times New Roman" panose="02020603050405020304" pitchFamily="18" charset="0"/>
              <a:cs typeface="Times New Roman" panose="02020603050405020304" pitchFamily="18" charset="0"/>
            </a:endParaRPr>
          </a:p>
          <a:p>
            <a:pPr marL="0" lvl="0" indent="0" algn="ctr">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IZRADA PODDOMENE NA </a:t>
            </a:r>
            <a:r>
              <a:rPr lang="hr-HR" sz="1100" b="1" dirty="0">
                <a:solidFill>
                  <a:prstClr val="black"/>
                </a:solidFill>
                <a:latin typeface="Times New Roman" panose="02020603050405020304" pitchFamily="18" charset="0"/>
                <a:cs typeface="Times New Roman" panose="02020603050405020304" pitchFamily="18" charset="0"/>
                <a:hlinkClick r:id="rId2"/>
              </a:rPr>
              <a:t>WWW.CROATIA.HR</a:t>
            </a:r>
            <a:endParaRPr lang="hr-HR" sz="1100" b="1" dirty="0">
              <a:solidFill>
                <a:prstClr val="black"/>
              </a:solidFill>
              <a:latin typeface="Times New Roman" panose="02020603050405020304" pitchFamily="18" charset="0"/>
              <a:cs typeface="Times New Roman" panose="02020603050405020304" pitchFamily="18" charset="0"/>
            </a:endParaRP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Opis aktivnosti: </a:t>
            </a:r>
            <a:r>
              <a:rPr lang="hr-HR" sz="1100" dirty="0">
                <a:solidFill>
                  <a:prstClr val="black"/>
                </a:solidFill>
                <a:latin typeface="Times New Roman" panose="02020603050405020304" pitchFamily="18" charset="0"/>
                <a:cs typeface="Times New Roman" panose="02020603050405020304" pitchFamily="18" charset="0"/>
              </a:rPr>
              <a:t>Unutar domene </a:t>
            </a:r>
            <a:r>
              <a:rPr lang="hr-HR" sz="1100" dirty="0">
                <a:solidFill>
                  <a:prstClr val="black"/>
                </a:solidFill>
                <a:latin typeface="Times New Roman" panose="02020603050405020304" pitchFamily="18" charset="0"/>
                <a:cs typeface="Times New Roman" panose="02020603050405020304" pitchFamily="18" charset="0"/>
                <a:hlinkClick r:id="rId2"/>
              </a:rPr>
              <a:t>www.croatia.hr</a:t>
            </a:r>
            <a:r>
              <a:rPr lang="hr-HR" sz="1100" dirty="0">
                <a:solidFill>
                  <a:prstClr val="black"/>
                </a:solidFill>
                <a:latin typeface="Times New Roman" panose="02020603050405020304" pitchFamily="18" charset="0"/>
                <a:cs typeface="Times New Roman" panose="02020603050405020304" pitchFamily="18" charset="0"/>
              </a:rPr>
              <a:t> formirati svoju poddomenu Povljana sa potrebnim fotografijama i tekstovima. Domena </a:t>
            </a:r>
            <a:r>
              <a:rPr lang="hr-HR" sz="1100" dirty="0">
                <a:solidFill>
                  <a:prstClr val="black"/>
                </a:solidFill>
                <a:latin typeface="Times New Roman" panose="02020603050405020304" pitchFamily="18" charset="0"/>
                <a:cs typeface="Times New Roman" panose="02020603050405020304" pitchFamily="18" charset="0"/>
                <a:hlinkClick r:id="rId2"/>
              </a:rPr>
              <a:t>www.croatia.hr</a:t>
            </a:r>
            <a:r>
              <a:rPr lang="hr-HR" sz="1100" dirty="0">
                <a:solidFill>
                  <a:prstClr val="black"/>
                </a:solidFill>
                <a:latin typeface="Times New Roman" panose="02020603050405020304" pitchFamily="18" charset="0"/>
                <a:cs typeface="Times New Roman" panose="02020603050405020304" pitchFamily="18" charset="0"/>
              </a:rPr>
              <a:t> zamišljena je kao centralna   </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                             domena za turističke informacije za sve lokacije u RH od značaja u turizmu.   </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Ostvareni cilj aktivnosti:   </a:t>
            </a:r>
            <a:r>
              <a:rPr lang="hr-HR" sz="1100" dirty="0">
                <a:solidFill>
                  <a:prstClr val="black"/>
                </a:solidFill>
                <a:latin typeface="Times New Roman" panose="02020603050405020304" pitchFamily="18" charset="0"/>
                <a:cs typeface="Times New Roman" panose="02020603050405020304" pitchFamily="18" charset="0"/>
              </a:rPr>
              <a:t>Nakon što smo angažirali stručnu osobu za postavljanje poddomene, sada možemo ustvrditi da je Povljana na centralnoj web stranici Ministarstva predstavljena</a:t>
            </a:r>
          </a:p>
          <a:p>
            <a:pPr marL="0" lvl="0" indent="0">
              <a:lnSpc>
                <a:spcPct val="90000"/>
              </a:lnSpc>
              <a:buClrTx/>
              <a:buNone/>
            </a:pPr>
            <a:r>
              <a:rPr lang="hr-HR" sz="1100" dirty="0">
                <a:solidFill>
                  <a:prstClr val="black"/>
                </a:solidFill>
                <a:latin typeface="Times New Roman" panose="02020603050405020304" pitchFamily="18" charset="0"/>
                <a:cs typeface="Times New Roman" panose="02020603050405020304" pitchFamily="18" charset="0"/>
              </a:rPr>
              <a:t>                                               sa najboljim materijalima. Sada je nužno poddomenu redovno ažurirati sa najnovijim informacijama sa našeg područja.</a:t>
            </a:r>
          </a:p>
          <a:p>
            <a:pPr marL="0" lvl="0" indent="0">
              <a:lnSpc>
                <a:spcPct val="90000"/>
              </a:lnSpc>
              <a:buClrTx/>
              <a:buNone/>
            </a:pPr>
            <a:r>
              <a:rPr lang="hr-HR" sz="1100" b="1" dirty="0">
                <a:solidFill>
                  <a:prstClr val="black"/>
                </a:solidFill>
                <a:latin typeface="Times New Roman" panose="02020603050405020304" pitchFamily="18" charset="0"/>
                <a:cs typeface="Times New Roman" panose="02020603050405020304" pitchFamily="18" charset="0"/>
              </a:rPr>
              <a:t>Nositelj aktivnosti:      </a:t>
            </a:r>
            <a:r>
              <a:rPr lang="hr-HR" sz="1100" dirty="0">
                <a:solidFill>
                  <a:prstClr val="black"/>
                </a:solidFill>
                <a:latin typeface="Times New Roman" panose="02020603050405020304" pitchFamily="18" charset="0"/>
                <a:cs typeface="Times New Roman" panose="02020603050405020304" pitchFamily="18" charset="0"/>
              </a:rPr>
              <a:t>HTZ, TZO Povljana</a:t>
            </a:r>
          </a:p>
          <a:p>
            <a:pPr marL="0" lvl="0" indent="0">
              <a:buClr>
                <a:srgbClr val="9BAFB5"/>
              </a:buClr>
              <a:buNone/>
            </a:pPr>
            <a:r>
              <a:rPr lang="hr-HR" sz="1100" b="1" dirty="0">
                <a:solidFill>
                  <a:prstClr val="black"/>
                </a:solidFill>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PLAN:   0 kuna                REBALANS:   2.320 kuna               OSTVARENO:   2.320,81 kuna</a:t>
            </a:r>
          </a:p>
          <a:p>
            <a:pPr marL="0" lvl="0" indent="0">
              <a:lnSpc>
                <a:spcPct val="90000"/>
              </a:lnSpc>
              <a:buClrTx/>
              <a:buNone/>
            </a:pPr>
            <a:endParaRPr lang="hr-HR" sz="1100" b="1" dirty="0">
              <a:solidFill>
                <a:prstClr val="black"/>
              </a:solidFill>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7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4938" y="769122"/>
            <a:ext cx="10750610" cy="5244372"/>
          </a:xfrm>
        </p:spPr>
        <p:txBody>
          <a:bodyPr>
            <a:normAutofit/>
          </a:bodyPr>
          <a:lstStyle/>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4.2   </a:t>
            </a:r>
            <a:r>
              <a:rPr lang="hr-HR" sz="1100" dirty="0" smtClean="0">
                <a:latin typeface="Times New Roman" panose="02020603050405020304" pitchFamily="18" charset="0"/>
                <a:cs typeface="Times New Roman" panose="02020603050405020304" pitchFamily="18" charset="0"/>
              </a:rPr>
              <a:t>Stručni skupovi i edukacije</a:t>
            </a:r>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a:t>
            </a:r>
            <a:r>
              <a:rPr lang="hr-HR" sz="1100" dirty="0" smtClean="0">
                <a:latin typeface="Times New Roman" panose="02020603050405020304" pitchFamily="18" charset="0"/>
                <a:cs typeface="Times New Roman" panose="02020603050405020304" pitchFamily="18" charset="0"/>
              </a:rPr>
              <a:t>2.500 </a:t>
            </a:r>
            <a:r>
              <a:rPr lang="hr-HR" sz="1100" dirty="0">
                <a:latin typeface="Times New Roman" panose="02020603050405020304" pitchFamily="18" charset="0"/>
                <a:cs typeface="Times New Roman" panose="02020603050405020304" pitchFamily="18" charset="0"/>
              </a:rPr>
              <a:t>kuna              REBALANS:      0 kuna                 OSTVARENO:       0 kuna </a:t>
            </a: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4.3   K</a:t>
            </a:r>
            <a:r>
              <a:rPr lang="hr-HR" sz="1100" dirty="0" smtClean="0">
                <a:latin typeface="Times New Roman" panose="02020603050405020304" pitchFamily="18" charset="0"/>
                <a:cs typeface="Times New Roman" panose="02020603050405020304" pitchFamily="18" charset="0"/>
              </a:rPr>
              <a:t>oordinacija i nadzor</a:t>
            </a:r>
          </a:p>
          <a:p>
            <a:pPr marL="0" indent="0">
              <a:buNone/>
            </a:pPr>
            <a:r>
              <a:rPr lang="hr-HR" sz="1100" dirty="0">
                <a:latin typeface="Times New Roman" panose="02020603050405020304" pitchFamily="18" charset="0"/>
                <a:cs typeface="Times New Roman" panose="02020603050405020304" pitchFamily="18" charset="0"/>
              </a:rPr>
              <a:t>                                                           PLAN:    0</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kuna              REBALANS:      0 kuna                 OSTVARENO:       0 kuna </a:t>
            </a:r>
          </a:p>
          <a:p>
            <a:pPr marL="0" indent="0">
              <a:buNone/>
            </a:pPr>
            <a:r>
              <a:rPr lang="hr-HR" sz="1100" dirty="0" smtClean="0">
                <a:latin typeface="Times New Roman" panose="02020603050405020304" pitchFamily="18" charset="0"/>
                <a:cs typeface="Times New Roman" panose="02020603050405020304" pitchFamily="18" charset="0"/>
              </a:rPr>
              <a:t>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4.4   Upravljanje kvalitetom u destinaciji</a:t>
            </a:r>
            <a:endParaRPr lang="hr-HR" sz="1100" dirty="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PLAN:    0 kuna              REBALANS:      0 kuna                 OSTVARENO:       0 kuna </a:t>
            </a:r>
          </a:p>
          <a:p>
            <a:pPr marL="0" indent="0">
              <a:buNone/>
            </a:pPr>
            <a:r>
              <a:rPr lang="hr-HR" sz="1100" dirty="0">
                <a:latin typeface="Times New Roman" panose="02020603050405020304" pitchFamily="18" charset="0"/>
                <a:cs typeface="Times New Roman" panose="02020603050405020304" pitchFamily="18" charset="0"/>
              </a:rPr>
              <a:t>                                  </a:t>
            </a:r>
          </a:p>
          <a:p>
            <a:pPr marL="0" indent="0">
              <a:buNone/>
            </a:pPr>
            <a:r>
              <a:rPr lang="hr-HR" sz="1100" dirty="0" smtClean="0">
                <a:latin typeface="Times New Roman" panose="02020603050405020304" pitchFamily="18" charset="0"/>
                <a:cs typeface="Times New Roman" panose="02020603050405020304" pitchFamily="18" charset="0"/>
              </a:rPr>
              <a:t>                                                4.5   Poticanje na očuvanje i uređenje okoliša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4.5.1    Aktivnosti uređenja mjesta </a:t>
            </a:r>
          </a:p>
          <a:p>
            <a:pPr marL="0" indent="0" algn="ctr">
              <a:buNone/>
            </a:pPr>
            <a:r>
              <a:rPr lang="hr-HR" sz="1100" b="1" dirty="0" smtClean="0">
                <a:latin typeface="Times New Roman" panose="02020603050405020304" pitchFamily="18" charset="0"/>
                <a:cs typeface="Times New Roman" panose="02020603050405020304" pitchFamily="18" charset="0"/>
              </a:rPr>
              <a:t>EKO AKCIJE</a:t>
            </a:r>
          </a:p>
          <a:p>
            <a:pPr marL="0" indent="0">
              <a:buNone/>
            </a:pPr>
            <a:r>
              <a:rPr lang="hr-HR" sz="1100" b="1" dirty="0" smtClean="0">
                <a:latin typeface="Times New Roman" panose="02020603050405020304" pitchFamily="18" charset="0"/>
                <a:cs typeface="Times New Roman" panose="02020603050405020304" pitchFamily="18" charset="0"/>
              </a:rPr>
              <a:t>Opis aktivnosti:     </a:t>
            </a:r>
            <a:r>
              <a:rPr lang="hr-HR" sz="1100" dirty="0" smtClean="0">
                <a:latin typeface="Times New Roman" panose="02020603050405020304" pitchFamily="18" charset="0"/>
                <a:cs typeface="Times New Roman" panose="02020603050405020304" pitchFamily="18" charset="0"/>
              </a:rPr>
              <a:t>Uklanjanje plastičnog i drugog otpada sa javnih površina (i plaža) je aktivnost koju provodimo svake godine u vremenu prije sezone (ožujak – svibanj). Jedan dio otpada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ostave nesavjesni turisti (i domaći stanovnici) ali poprilično veliku količinu donese more sa južnim vjetrovima. U ovu aktivnost spada i zbrinjavanje divljeg deponija.</a:t>
            </a:r>
          </a:p>
          <a:p>
            <a:pPr marL="0" indent="0">
              <a:buNone/>
            </a:pPr>
            <a:r>
              <a:rPr lang="hr-HR" sz="1100" b="1" dirty="0" smtClean="0">
                <a:latin typeface="Times New Roman" panose="02020603050405020304" pitchFamily="18" charset="0"/>
                <a:cs typeface="Times New Roman" panose="02020603050405020304" pitchFamily="18" charset="0"/>
              </a:rPr>
              <a:t>Ostvareni cilj aktivnosti: </a:t>
            </a:r>
            <a:r>
              <a:rPr lang="hr-HR" sz="1100" dirty="0" smtClean="0">
                <a:latin typeface="Times New Roman" panose="02020603050405020304" pitchFamily="18" charset="0"/>
                <a:cs typeface="Times New Roman" panose="02020603050405020304" pitchFamily="18" charset="0"/>
              </a:rPr>
              <a:t>Nositelj aktivnosti Općina Povljana praktično rukovodi postupkom i financira nastale troškove. Cilj je ostvaren jer ove aktivnosti čine zadaću zadanu Statutom: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‘Podizanje konkurentnosti destinacije i suradnja sa dionicima javnog i privatnog sektora u destinaciji’. Osim toga sudjelovanjem djece iz Područne škole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djelujemo i edukativno.</a:t>
            </a:r>
          </a:p>
          <a:p>
            <a:pPr marL="0" indent="0">
              <a:buNone/>
            </a:pP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10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477" y="589661"/>
            <a:ext cx="10972800" cy="5563312"/>
          </a:xfrm>
        </p:spPr>
        <p:txBody>
          <a:bodyPr>
            <a:normAutofit lnSpcReduction="10000"/>
          </a:bodyPr>
          <a:lstStyle/>
          <a:p>
            <a:pPr marL="0" indent="0">
              <a:buNone/>
            </a:pPr>
            <a:r>
              <a:rPr lang="hr-HR" sz="1100" b="1" dirty="0">
                <a:latin typeface="Times New Roman" panose="02020603050405020304" pitchFamily="18" charset="0"/>
                <a:cs typeface="Times New Roman" panose="02020603050405020304" pitchFamily="18" charset="0"/>
              </a:rPr>
              <a:t>Nositelji aktivnosti i partneri:    </a:t>
            </a:r>
            <a:r>
              <a:rPr lang="hr-HR" sz="1100" dirty="0">
                <a:latin typeface="Times New Roman" panose="02020603050405020304" pitchFamily="18" charset="0"/>
                <a:cs typeface="Times New Roman" panose="02020603050405020304" pitchFamily="18" charset="0"/>
              </a:rPr>
              <a:t>TZO Povljana, Općina Povljana, Čistoća Povljana d.o.o., Crveni Križ, Osnovna škola ‘Juraj Dalmatinac’ Područna škola Povljana.</a:t>
            </a:r>
          </a:p>
          <a:p>
            <a:pPr marL="0" indent="0">
              <a:buNone/>
            </a:pPr>
            <a:r>
              <a:rPr lang="hr-HR" sz="1100" b="1" dirty="0">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1.000 kuna          REBALANS:   0 kuna        OSTVARENO:   0 kuna </a:t>
            </a:r>
          </a:p>
          <a:p>
            <a:pPr marL="0" indent="0" algn="ctr">
              <a:buNone/>
            </a:pPr>
            <a:endParaRPr lang="hr-HR" sz="1100" b="1" dirty="0" smtClean="0">
              <a:latin typeface="Times New Roman" panose="02020603050405020304" pitchFamily="18" charset="0"/>
              <a:cs typeface="Times New Roman" panose="02020603050405020304" pitchFamily="18" charset="0"/>
            </a:endParaRPr>
          </a:p>
          <a:p>
            <a:pPr marL="0" indent="0" algn="ctr">
              <a:buNone/>
            </a:pPr>
            <a:r>
              <a:rPr lang="hr-HR" sz="1100" b="1" dirty="0" smtClean="0">
                <a:latin typeface="Times New Roman" panose="02020603050405020304" pitchFamily="18" charset="0"/>
                <a:cs typeface="Times New Roman" panose="02020603050405020304" pitchFamily="18" charset="0"/>
              </a:rPr>
              <a:t>ANALIZA </a:t>
            </a:r>
            <a:r>
              <a:rPr lang="hr-HR" sz="1100" b="1" dirty="0">
                <a:latin typeface="Times New Roman" panose="02020603050405020304" pitchFamily="18" charset="0"/>
                <a:cs typeface="Times New Roman" panose="02020603050405020304" pitchFamily="18" charset="0"/>
              </a:rPr>
              <a:t>MORA</a:t>
            </a:r>
          </a:p>
          <a:p>
            <a:pPr marL="0" indent="0">
              <a:buNone/>
            </a:pPr>
            <a:r>
              <a:rPr lang="hr-HR" sz="1100" b="1" dirty="0">
                <a:latin typeface="Times New Roman" panose="02020603050405020304" pitchFamily="18" charset="0"/>
                <a:cs typeface="Times New Roman" panose="02020603050405020304" pitchFamily="18" charset="0"/>
              </a:rPr>
              <a:t>Opis aktivnosti: </a:t>
            </a:r>
            <a:r>
              <a:rPr lang="hr-HR" sz="1100" dirty="0">
                <a:latin typeface="Times New Roman" panose="02020603050405020304" pitchFamily="18" charset="0"/>
                <a:cs typeface="Times New Roman" panose="02020603050405020304" pitchFamily="18" charset="0"/>
              </a:rPr>
              <a:t>Analiza kvalitete mora rađena od strane Zavoda za javno zdravstvo nam pomaže u dokazivanju zdravstvene ispravnosti mora. Porastom posjetitelja naših plaža nerijetko se </a:t>
            </a:r>
          </a:p>
          <a:p>
            <a:pPr marL="0" indent="0">
              <a:buNone/>
            </a:pPr>
            <a:r>
              <a:rPr lang="hr-HR" sz="1100" dirty="0">
                <a:latin typeface="Times New Roman" panose="02020603050405020304" pitchFamily="18" charset="0"/>
                <a:cs typeface="Times New Roman" panose="02020603050405020304" pitchFamily="18" charset="0"/>
              </a:rPr>
              <a:t>                             pojavljuju netočne informacije o ‘nečistom’ moru na određenoj plaži. Uvijek nakon analize dokaz je potpuno drugačiji ali, što zbog neupućenosti, što zbog zlonamjernosti,</a:t>
            </a:r>
          </a:p>
          <a:p>
            <a:pPr marL="0" indent="0">
              <a:buNone/>
            </a:pPr>
            <a:r>
              <a:rPr lang="hr-HR" sz="1100" dirty="0">
                <a:latin typeface="Times New Roman" panose="02020603050405020304" pitchFamily="18" charset="0"/>
                <a:cs typeface="Times New Roman" panose="02020603050405020304" pitchFamily="18" charset="0"/>
              </a:rPr>
              <a:t>                               netočne i uzbunjujuće informacije se šire i u tome se koriste društvene mreže. </a:t>
            </a:r>
          </a:p>
          <a:p>
            <a:pPr marL="0" indent="0">
              <a:buNone/>
            </a:pPr>
            <a:r>
              <a:rPr lang="hr-HR" sz="1100" b="1" dirty="0">
                <a:latin typeface="Times New Roman" panose="02020603050405020304" pitchFamily="18" charset="0"/>
                <a:cs typeface="Times New Roman" panose="02020603050405020304" pitchFamily="18" charset="0"/>
              </a:rPr>
              <a:t>Ostvareni cilj aktivnosti: </a:t>
            </a:r>
            <a:r>
              <a:rPr lang="hr-HR" sz="1100" dirty="0">
                <a:latin typeface="Times New Roman" panose="02020603050405020304" pitchFamily="18" charset="0"/>
                <a:cs typeface="Times New Roman" panose="02020603050405020304" pitchFamily="18" charset="0"/>
              </a:rPr>
              <a:t>Pravovremeno informiranje posjetitelja točnim informacijama osjetljive prirode (čistoća mora!).</a:t>
            </a:r>
            <a:endParaRPr lang="hr-HR" sz="1100" b="1" dirty="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Nositelji i partneri:   </a:t>
            </a:r>
            <a:r>
              <a:rPr lang="hr-HR" sz="1100" dirty="0" smtClean="0">
                <a:latin typeface="Times New Roman" panose="02020603050405020304" pitchFamily="18" charset="0"/>
                <a:cs typeface="Times New Roman" panose="02020603050405020304" pitchFamily="18" charset="0"/>
              </a:rPr>
              <a:t>TZO Povljana, Zavod za javno zdravstvo Zadar</a:t>
            </a:r>
          </a:p>
          <a:p>
            <a:pPr marL="0" indent="0">
              <a:buNone/>
            </a:pPr>
            <a:r>
              <a:rPr lang="hr-HR" sz="1100" b="1" dirty="0">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4.500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4.500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OSTVARENO: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3.937,50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a:t>
            </a:r>
          </a:p>
          <a:p>
            <a:pPr marL="0" indent="0">
              <a:buNone/>
            </a:pP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5.  ČLANSTVO U STRUKOVNIM ORGANIZACIJAMA</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OSTVARENO: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a:t>
            </a: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6.   ADMINISTRATIVNI POSLOVI</a:t>
            </a:r>
          </a:p>
          <a:p>
            <a:pPr marL="0" indent="0">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6.1    Plaće zaposlenika lokalne turističke zajednice osim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plaća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informatora u turističko-informativnim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centrima</a:t>
            </a:r>
          </a:p>
          <a:p>
            <a:pPr marL="0" indent="0">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Opis aktivnosti: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Plaće su dio troškova koje ured ima izvan sezona kada nije direktno u funkciji turističko informativnog centra</a:t>
            </a: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Međutim, u tom periodu ured obavlja druge zadaće koje su  </a:t>
            </a:r>
          </a:p>
          <a:p>
            <a:pPr marL="0" indent="0">
              <a:buNone/>
            </a:pP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postavljene Statutom i uvrštene u Program rada:</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25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389" y="658026"/>
            <a:ext cx="10930071" cy="5554767"/>
          </a:xfrm>
        </p:spPr>
        <p:txBody>
          <a:bodyPr>
            <a:normAutofit lnSpcReduction="10000"/>
          </a:bodyPr>
          <a:lstStyle/>
          <a:p>
            <a:r>
              <a:rPr lang="hr-HR" sz="1100" dirty="0" smtClean="0">
                <a:latin typeface="Times New Roman" panose="02020603050405020304" pitchFamily="18" charset="0"/>
                <a:cs typeface="Times New Roman" panose="02020603050405020304" pitchFamily="18" charset="0"/>
              </a:rPr>
              <a:t>-  priprema Programa rada i Financijskih izvješća, priprema Izvješća o radu direktora i Turističkog vijeća</a:t>
            </a:r>
          </a:p>
          <a:p>
            <a:r>
              <a:rPr lang="hr-HR" sz="1100" dirty="0" smtClean="0">
                <a:latin typeface="Times New Roman" panose="02020603050405020304" pitchFamily="18" charset="0"/>
                <a:cs typeface="Times New Roman" panose="02020603050405020304" pitchFamily="18" charset="0"/>
              </a:rPr>
              <a:t>- priprema sjednica Vijeća i Skupštine TZO Povljana</a:t>
            </a:r>
          </a:p>
          <a:p>
            <a:r>
              <a:rPr lang="hr-HR" sz="1100" dirty="0" smtClean="0">
                <a:latin typeface="Times New Roman" panose="02020603050405020304" pitchFamily="18" charset="0"/>
                <a:cs typeface="Times New Roman" panose="02020603050405020304" pitchFamily="18" charset="0"/>
              </a:rPr>
              <a:t>- skoro svakodnevna komunikacija sa uredima TZ Zadarske županije</a:t>
            </a:r>
          </a:p>
          <a:p>
            <a:r>
              <a:rPr lang="hr-HR" sz="1100" dirty="0" smtClean="0">
                <a:latin typeface="Times New Roman" panose="02020603050405020304" pitchFamily="18" charset="0"/>
                <a:cs typeface="Times New Roman" panose="02020603050405020304" pitchFamily="18" charset="0"/>
              </a:rPr>
              <a:t>- sudjelovanje na seminarima organiziranim od strane HTZ-a u Zadru</a:t>
            </a:r>
          </a:p>
          <a:p>
            <a:r>
              <a:rPr lang="hr-HR" sz="1100" dirty="0" smtClean="0">
                <a:latin typeface="Times New Roman" panose="02020603050405020304" pitchFamily="18" charset="0"/>
                <a:cs typeface="Times New Roman" panose="02020603050405020304" pitchFamily="18" charset="0"/>
              </a:rPr>
              <a:t>- asistencija iznajmljivačima i privrednim subjektima sa našeg područja za različite potrebe: prijava i odjava rješenja, izmjena rješenja, tur. članarina formiranje obrasca, itd,</a:t>
            </a:r>
          </a:p>
          <a:p>
            <a:r>
              <a:rPr lang="hr-HR" sz="1100" dirty="0" smtClean="0">
                <a:latin typeface="Times New Roman" panose="02020603050405020304" pitchFamily="18" charset="0"/>
                <a:cs typeface="Times New Roman" panose="02020603050405020304" pitchFamily="18" charset="0"/>
              </a:rPr>
              <a:t>- svakodnevna komunikacija i koordinacija sa Općinom Povljana u smislu aktivnosti za pripremu sezone.</a:t>
            </a:r>
          </a:p>
          <a:p>
            <a:r>
              <a:rPr lang="hr-HR" sz="1100" dirty="0" smtClean="0">
                <a:latin typeface="Times New Roman" panose="02020603050405020304" pitchFamily="18" charset="0"/>
                <a:cs typeface="Times New Roman" panose="02020603050405020304" pitchFamily="18" charset="0"/>
              </a:rPr>
              <a:t>- obavljanje i drugih poslova prema zacrtanom planu u Programu rada.</a:t>
            </a:r>
          </a:p>
          <a:p>
            <a:r>
              <a:rPr lang="hr-HR" sz="1100" b="1" dirty="0" smtClean="0">
                <a:latin typeface="Times New Roman" panose="02020603050405020304" pitchFamily="18" charset="0"/>
                <a:cs typeface="Times New Roman" panose="02020603050405020304" pitchFamily="18" charset="0"/>
              </a:rPr>
              <a:t>Ostvareni cilj aktivnosti:    </a:t>
            </a:r>
            <a:r>
              <a:rPr lang="hr-HR" sz="1100" dirty="0">
                <a:solidFill>
                  <a:srgbClr val="00000A"/>
                </a:solidFill>
                <a:latin typeface="Times New Roman" panose="02020603050405020304" pitchFamily="18" charset="0"/>
                <a:ea typeface="Calibri" panose="020F0502020204030204" pitchFamily="34" charset="0"/>
              </a:rPr>
              <a:t>Djelovanje Zajednice </a:t>
            </a:r>
            <a:r>
              <a:rPr lang="hr-HR" sz="1100" dirty="0" smtClean="0">
                <a:solidFill>
                  <a:srgbClr val="00000A"/>
                </a:solidFill>
                <a:latin typeface="Times New Roman" panose="02020603050405020304" pitchFamily="18" charset="0"/>
                <a:ea typeface="Calibri" panose="020F0502020204030204" pitchFamily="34" charset="0"/>
              </a:rPr>
              <a:t>na temelju načela OPĆE KORISNOSTI (čl. 8 Statuta).</a:t>
            </a:r>
            <a:endParaRPr lang="hr-HR" sz="1100" b="1" dirty="0">
              <a:latin typeface="Times New Roman" panose="02020603050405020304" pitchFamily="18" charset="0"/>
              <a:cs typeface="Times New Roman" panose="02020603050405020304" pitchFamily="18" charset="0"/>
            </a:endParaRPr>
          </a:p>
          <a:p>
            <a:r>
              <a:rPr lang="hr-HR" sz="1100" b="1" dirty="0" smtClean="0">
                <a:latin typeface="Times New Roman" panose="02020603050405020304" pitchFamily="18" charset="0"/>
                <a:cs typeface="Times New Roman" panose="02020603050405020304" pitchFamily="18" charset="0"/>
              </a:rPr>
              <a:t>Nositelj aktivnosti:    </a:t>
            </a:r>
            <a:r>
              <a:rPr lang="hr-HR" sz="1100" dirty="0" smtClean="0">
                <a:latin typeface="Times New Roman" panose="02020603050405020304" pitchFamily="18" charset="0"/>
                <a:cs typeface="Times New Roman" panose="02020603050405020304" pitchFamily="18" charset="0"/>
              </a:rPr>
              <a:t>TZO Povljana </a:t>
            </a:r>
          </a:p>
          <a:p>
            <a:r>
              <a:rPr lang="hr-HR" sz="1100" b="1" dirty="0" smtClean="0">
                <a:latin typeface="Times New Roman" panose="02020603050405020304" pitchFamily="18" charset="0"/>
                <a:cs typeface="Times New Roman" panose="02020603050405020304" pitchFamily="18" charset="0"/>
              </a:rPr>
              <a:t>Realizacija: </a:t>
            </a:r>
            <a:r>
              <a:rPr lang="hr-HR" sz="1100" b="1" dirty="0">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PLAN</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70.000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65.000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OSTVARENO: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59.801,18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a:t>
            </a: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6.2 </a:t>
            </a: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Materijalni troškovi</a:t>
            </a:r>
          </a:p>
          <a:p>
            <a:pPr marL="0" indent="0">
              <a:buNone/>
            </a:pPr>
            <a:r>
              <a:rPr lang="hr-HR" sz="1100" b="1" dirty="0" smtClean="0">
                <a:latin typeface="Times New Roman" panose="02020603050405020304" pitchFamily="18" charset="0"/>
                <a:cs typeface="Times New Roman" panose="02020603050405020304" pitchFamily="18" charset="0"/>
              </a:rPr>
              <a:t>Opis aktivnosti:      </a:t>
            </a:r>
            <a:r>
              <a:rPr lang="hr-HR" sz="1100" dirty="0" smtClean="0">
                <a:latin typeface="Times New Roman" panose="02020603050405020304" pitchFamily="18" charset="0"/>
                <a:cs typeface="Times New Roman" panose="02020603050405020304" pitchFamily="18" charset="0"/>
              </a:rPr>
              <a:t>Ostali troškovi nastali za vrijeme rada ureda izvan sezone: materijalni troškovi, troškovi usluga, financijski troškovi i ostali troškovi.</a:t>
            </a:r>
          </a:p>
          <a:p>
            <a:pPr marL="0" indent="0">
              <a:buNone/>
            </a:pPr>
            <a:r>
              <a:rPr lang="hr-HR" sz="1100" b="1" dirty="0" smtClean="0">
                <a:latin typeface="Times New Roman" panose="02020603050405020304" pitchFamily="18" charset="0"/>
                <a:cs typeface="Times New Roman" panose="02020603050405020304" pitchFamily="18" charset="0"/>
              </a:rPr>
              <a:t>Ostvareni cilj aktivnosti:   </a:t>
            </a:r>
            <a:r>
              <a:rPr lang="hr-HR" sz="1100" dirty="0" smtClean="0">
                <a:latin typeface="Times New Roman" panose="02020603050405020304" pitchFamily="18" charset="0"/>
                <a:cs typeface="Times New Roman" panose="02020603050405020304" pitchFamily="18" charset="0"/>
              </a:rPr>
              <a:t>Optimalno funkcioniranje ureda.</a:t>
            </a:r>
          </a:p>
          <a:p>
            <a:pPr marL="0" indent="0">
              <a:buNone/>
            </a:pPr>
            <a:r>
              <a:rPr lang="hr-HR" sz="1100" b="1" dirty="0" smtClean="0">
                <a:latin typeface="Times New Roman" panose="02020603050405020304" pitchFamily="18" charset="0"/>
                <a:cs typeface="Times New Roman" panose="02020603050405020304" pitchFamily="18" charset="0"/>
              </a:rPr>
              <a:t>Nositelj aktivnosti:     </a:t>
            </a:r>
            <a:r>
              <a:rPr lang="hr-HR" sz="1100" dirty="0" smtClean="0">
                <a:latin typeface="Times New Roman" panose="02020603050405020304" pitchFamily="18" charset="0"/>
                <a:cs typeface="Times New Roman" panose="02020603050405020304" pitchFamily="18" charset="0"/>
              </a:rPr>
              <a:t>TZO Povljana</a:t>
            </a:r>
          </a:p>
          <a:p>
            <a:pPr marL="0" lvl="0" indent="0">
              <a:buClr>
                <a:srgbClr val="9BAFB5"/>
              </a:buClr>
              <a:buNone/>
            </a:pPr>
            <a:r>
              <a:rPr lang="hr-HR" sz="1100" b="1" dirty="0" smtClean="0">
                <a:latin typeface="Times New Roman" panose="02020603050405020304" pitchFamily="18" charset="0"/>
                <a:cs typeface="Times New Roman" panose="02020603050405020304" pitchFamily="18" charset="0"/>
              </a:rPr>
              <a:t>Realizacija:    </a:t>
            </a: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29.000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20.000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OSTVARENO: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26.602,34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a:t>
            </a: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6.3     Trošak tijela turističke zajednice</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PLAN</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        OSTVARENO:   0</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kuna</a:t>
            </a:r>
          </a:p>
          <a:p>
            <a:pPr lvl="0">
              <a:buClr>
                <a:srgbClr val="9BAFB5"/>
              </a:buClr>
            </a:pP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endParaRPr lang="hr-HR"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33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43" y="589660"/>
            <a:ext cx="10921525" cy="5631678"/>
          </a:xfrm>
        </p:spPr>
        <p:txBody>
          <a:bodyPr/>
          <a:lstStyle/>
          <a:p>
            <a:r>
              <a:rPr lang="hr-HR" dirty="0" smtClean="0"/>
              <a:t>                                         </a:t>
            </a:r>
            <a:endParaRPr lang="hr-HR" dirty="0"/>
          </a:p>
        </p:txBody>
      </p:sp>
      <p:graphicFrame>
        <p:nvGraphicFramePr>
          <p:cNvPr id="8" name="Table 7"/>
          <p:cNvGraphicFramePr>
            <a:graphicFrameLocks noGrp="1"/>
          </p:cNvGraphicFramePr>
          <p:nvPr>
            <p:extLst>
              <p:ext uri="{D42A27DB-BD31-4B8C-83A1-F6EECF244321}">
                <p14:modId xmlns:p14="http://schemas.microsoft.com/office/powerpoint/2010/main" val="1939363358"/>
              </p:ext>
            </p:extLst>
          </p:nvPr>
        </p:nvGraphicFramePr>
        <p:xfrm>
          <a:off x="683660" y="719664"/>
          <a:ext cx="10921528" cy="5509928"/>
        </p:xfrm>
        <a:graphic>
          <a:graphicData uri="http://schemas.openxmlformats.org/drawingml/2006/table">
            <a:tbl>
              <a:tblPr firstRow="1" bandRow="1">
                <a:tableStyleId>{5C22544A-7EE6-4342-B048-85BDC9FD1C3A}</a:tableStyleId>
              </a:tblPr>
              <a:tblGrid>
                <a:gridCol w="487114">
                  <a:extLst>
                    <a:ext uri="{9D8B030D-6E8A-4147-A177-3AD203B41FA5}">
                      <a16:colId xmlns:a16="http://schemas.microsoft.com/office/drawing/2014/main" val="1909163760"/>
                    </a:ext>
                  </a:extLst>
                </a:gridCol>
                <a:gridCol w="487110">
                  <a:extLst>
                    <a:ext uri="{9D8B030D-6E8A-4147-A177-3AD203B41FA5}">
                      <a16:colId xmlns:a16="http://schemas.microsoft.com/office/drawing/2014/main" val="1358452638"/>
                    </a:ext>
                  </a:extLst>
                </a:gridCol>
                <a:gridCol w="4067798">
                  <a:extLst>
                    <a:ext uri="{9D8B030D-6E8A-4147-A177-3AD203B41FA5}">
                      <a16:colId xmlns:a16="http://schemas.microsoft.com/office/drawing/2014/main" val="914270526"/>
                    </a:ext>
                  </a:extLst>
                </a:gridCol>
                <a:gridCol w="1298961">
                  <a:extLst>
                    <a:ext uri="{9D8B030D-6E8A-4147-A177-3AD203B41FA5}">
                      <a16:colId xmlns:a16="http://schemas.microsoft.com/office/drawing/2014/main" val="3678572906"/>
                    </a:ext>
                  </a:extLst>
                </a:gridCol>
                <a:gridCol w="1435693">
                  <a:extLst>
                    <a:ext uri="{9D8B030D-6E8A-4147-A177-3AD203B41FA5}">
                      <a16:colId xmlns:a16="http://schemas.microsoft.com/office/drawing/2014/main" val="2664593500"/>
                    </a:ext>
                  </a:extLst>
                </a:gridCol>
                <a:gridCol w="1427148">
                  <a:extLst>
                    <a:ext uri="{9D8B030D-6E8A-4147-A177-3AD203B41FA5}">
                      <a16:colId xmlns:a16="http://schemas.microsoft.com/office/drawing/2014/main" val="337932148"/>
                    </a:ext>
                  </a:extLst>
                </a:gridCol>
                <a:gridCol w="863125">
                  <a:extLst>
                    <a:ext uri="{9D8B030D-6E8A-4147-A177-3AD203B41FA5}">
                      <a16:colId xmlns:a16="http://schemas.microsoft.com/office/drawing/2014/main" val="3791373215"/>
                    </a:ext>
                  </a:extLst>
                </a:gridCol>
                <a:gridCol w="854579">
                  <a:extLst>
                    <a:ext uri="{9D8B030D-6E8A-4147-A177-3AD203B41FA5}">
                      <a16:colId xmlns:a16="http://schemas.microsoft.com/office/drawing/2014/main" val="2018533658"/>
                    </a:ext>
                  </a:extLst>
                </a:gridCol>
              </a:tblGrid>
              <a:tr h="458473">
                <a:tc>
                  <a:txBody>
                    <a:bodyPr/>
                    <a:lstStyle/>
                    <a:p>
                      <a:pPr algn="l" fontAlgn="ctr"/>
                      <a:r>
                        <a:rPr lang="hr-HR" sz="1100" b="0" i="0" u="none" strike="noStrike" dirty="0">
                          <a:solidFill>
                            <a:srgbClr val="000000"/>
                          </a:solidFill>
                          <a:effectLst/>
                          <a:latin typeface="Calibri" panose="020F0502020204030204" pitchFamily="34" charset="0"/>
                        </a:rPr>
                        <a:t> </a:t>
                      </a:r>
                    </a:p>
                  </a:txBody>
                  <a:tcPr marL="9525" marR="9525" marT="9525" marB="0" anchor="ctr">
                    <a:solidFill>
                      <a:schemeClr val="accent4">
                        <a:lumMod val="75000"/>
                      </a:schemeClr>
                    </a:solidFill>
                  </a:tcPr>
                </a:tc>
                <a:tc>
                  <a:txBody>
                    <a:bodyPr/>
                    <a:lstStyle/>
                    <a:p>
                      <a:pPr algn="l" fontAlgn="ctr"/>
                      <a:r>
                        <a:rPr lang="hr-HR" sz="1000" b="1" i="0" u="none" strike="noStrike" dirty="0">
                          <a:solidFill>
                            <a:srgbClr val="000000"/>
                          </a:solidFill>
                          <a:effectLst/>
                          <a:latin typeface="Calibri" panose="020F0502020204030204" pitchFamily="34" charset="0"/>
                        </a:rPr>
                        <a:t> </a:t>
                      </a: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PRIHODI</a:t>
                      </a: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Plan  </a:t>
                      </a:r>
                      <a:r>
                        <a:rPr lang="hr-HR" sz="1000" b="1" i="0" u="none" strike="noStrike" dirty="0" smtClean="0">
                          <a:solidFill>
                            <a:srgbClr val="000000"/>
                          </a:solidFill>
                          <a:effectLst/>
                          <a:latin typeface="Calibri" panose="020F0502020204030204" pitchFamily="34" charset="0"/>
                        </a:rPr>
                        <a:t>2022.</a:t>
                      </a:r>
                      <a:endParaRPr lang="hr-HR" sz="10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Rebalans </a:t>
                      </a:r>
                      <a:r>
                        <a:rPr lang="hr-HR" sz="1000" b="1" i="0" u="none" strike="noStrike" dirty="0" smtClean="0">
                          <a:solidFill>
                            <a:srgbClr val="000000"/>
                          </a:solidFill>
                          <a:effectLst/>
                          <a:latin typeface="Calibri" panose="020F0502020204030204" pitchFamily="34" charset="0"/>
                        </a:rPr>
                        <a:t>2022.</a:t>
                      </a:r>
                      <a:endParaRPr lang="hr-HR" sz="10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Realizacija </a:t>
                      </a:r>
                      <a:r>
                        <a:rPr lang="hr-HR" sz="1000" b="1" i="0" u="none" strike="noStrike" dirty="0" smtClean="0">
                          <a:solidFill>
                            <a:srgbClr val="000000"/>
                          </a:solidFill>
                          <a:effectLst/>
                          <a:latin typeface="Calibri" panose="020F0502020204030204" pitchFamily="34" charset="0"/>
                        </a:rPr>
                        <a:t>2022.</a:t>
                      </a:r>
                      <a:endParaRPr lang="hr-HR" sz="10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udio % u realizaciji </a:t>
                      </a:r>
                    </a:p>
                  </a:txBody>
                  <a:tcPr marL="9525" marR="9525" marT="9525" marB="0" anchor="ctr">
                    <a:solidFill>
                      <a:schemeClr val="accent4">
                        <a:lumMod val="75000"/>
                      </a:schemeClr>
                    </a:solidFill>
                  </a:tcPr>
                </a:tc>
                <a:tc>
                  <a:txBody>
                    <a:bodyPr/>
                    <a:lstStyle/>
                    <a:p>
                      <a:pPr algn="ctr" fontAlgn="ctr"/>
                      <a:r>
                        <a:rPr lang="hr-HR" sz="1000" b="1" i="0" u="none" strike="noStrike" dirty="0">
                          <a:solidFill>
                            <a:srgbClr val="000000"/>
                          </a:solidFill>
                          <a:effectLst/>
                          <a:latin typeface="Calibri" panose="020F0502020204030204" pitchFamily="34" charset="0"/>
                        </a:rPr>
                        <a:t>indeks </a:t>
                      </a:r>
                      <a:endParaRPr lang="hr-HR" sz="1000" b="1" i="0" u="none" strike="noStrike" dirty="0" smtClean="0">
                        <a:solidFill>
                          <a:srgbClr val="000000"/>
                        </a:solidFill>
                        <a:effectLst/>
                        <a:latin typeface="Calibri" panose="020F0502020204030204" pitchFamily="34" charset="0"/>
                      </a:endParaRPr>
                    </a:p>
                    <a:p>
                      <a:pPr algn="ctr" fontAlgn="ctr"/>
                      <a:r>
                        <a:rPr lang="hr-HR" sz="1000" b="1" i="0" u="none" strike="noStrike" dirty="0" smtClean="0">
                          <a:solidFill>
                            <a:srgbClr val="000000"/>
                          </a:solidFill>
                          <a:effectLst/>
                          <a:latin typeface="Calibri" panose="020F0502020204030204" pitchFamily="34" charset="0"/>
                        </a:rPr>
                        <a:t>realizacija / rebalans</a:t>
                      </a:r>
                      <a:endParaRPr lang="hr-HR" sz="10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extLst>
                  <a:ext uri="{0D108BD9-81ED-4DB2-BD59-A6C34878D82A}">
                    <a16:rowId xmlns:a16="http://schemas.microsoft.com/office/drawing/2014/main" val="2423591477"/>
                  </a:ext>
                </a:extLst>
              </a:tr>
              <a:tr h="458473">
                <a:tc>
                  <a:txBody>
                    <a:bodyPr/>
                    <a:lstStyle/>
                    <a:p>
                      <a:pPr algn="l" fontAlgn="ctr"/>
                      <a:r>
                        <a:rPr lang="hr-HR" sz="1100" b="1" i="0" u="none" strike="noStrike" dirty="0">
                          <a:solidFill>
                            <a:srgbClr val="000000"/>
                          </a:solidFill>
                          <a:effectLst/>
                          <a:latin typeface="Calibri" panose="020F0502020204030204" pitchFamily="34" charset="0"/>
                        </a:rPr>
                        <a:t>1.</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Izvorni prihodi</a:t>
                      </a:r>
                    </a:p>
                  </a:txBody>
                  <a:tcPr marL="9525" marR="9525" marT="9525" marB="0" anchor="ctr">
                    <a:solidFill>
                      <a:schemeClr val="accent4">
                        <a:lumMod val="40000"/>
                        <a:lumOff val="60000"/>
                      </a:schemeClr>
                    </a:solidFill>
                  </a:tcPr>
                </a:tc>
                <a:tc>
                  <a:txBody>
                    <a:bodyPr/>
                    <a:lstStyle/>
                    <a:p>
                      <a:pPr algn="ctr" fontAlgn="ctr"/>
                      <a:r>
                        <a:rPr lang="hr-HR" sz="1000" b="0" i="0" u="none" strike="noStrike">
                          <a:solidFill>
                            <a:srgbClr val="000000"/>
                          </a:solidFill>
                          <a:effectLst/>
                          <a:latin typeface="Calibri" panose="020F0502020204030204" pitchFamily="34" charset="0"/>
                        </a:rPr>
                        <a:t>282.500</a:t>
                      </a:r>
                    </a:p>
                  </a:txBody>
                  <a:tcPr marL="9525" marR="9525" marT="9525" marB="0" anchor="ctr">
                    <a:solidFill>
                      <a:schemeClr val="accent4">
                        <a:lumMod val="40000"/>
                        <a:lumOff val="60000"/>
                      </a:schemeClr>
                    </a:solidFill>
                  </a:tcPr>
                </a:tc>
                <a:tc>
                  <a:txBody>
                    <a:bodyPr/>
                    <a:lstStyle/>
                    <a:p>
                      <a:pPr algn="ctr" fontAlgn="ctr"/>
                      <a:r>
                        <a:rPr lang="hr-HR" sz="1000" b="0" i="0" u="none" strike="noStrike">
                          <a:solidFill>
                            <a:srgbClr val="000000"/>
                          </a:solidFill>
                          <a:effectLst/>
                          <a:latin typeface="Calibri" panose="020F0502020204030204" pitchFamily="34" charset="0"/>
                        </a:rPr>
                        <a:t>388.000</a:t>
                      </a:r>
                    </a:p>
                  </a:txBody>
                  <a:tcPr marL="9525" marR="9525" marT="9525" marB="0" anchor="ctr">
                    <a:solidFill>
                      <a:schemeClr val="accent4">
                        <a:lumMod val="40000"/>
                        <a:lumOff val="60000"/>
                      </a:schemeClr>
                    </a:solidFill>
                  </a:tcPr>
                </a:tc>
                <a:tc>
                  <a:txBody>
                    <a:bodyPr/>
                    <a:lstStyle/>
                    <a:p>
                      <a:pPr algn="ctr" fontAlgn="ctr"/>
                      <a:r>
                        <a:rPr lang="hr-HR" sz="1000" b="0" i="0" u="none" strike="noStrike">
                          <a:solidFill>
                            <a:srgbClr val="000000"/>
                          </a:solidFill>
                          <a:effectLst/>
                          <a:latin typeface="Calibri" panose="020F0502020204030204" pitchFamily="34" charset="0"/>
                        </a:rPr>
                        <a:t>399.652,44</a:t>
                      </a:r>
                    </a:p>
                  </a:txBody>
                  <a:tcPr marL="9525" marR="9525" marT="9525" marB="0" anchor="ctr">
                    <a:solidFill>
                      <a:schemeClr val="accent4">
                        <a:lumMod val="40000"/>
                        <a:lumOff val="60000"/>
                      </a:schemeClr>
                    </a:solidFill>
                  </a:tcPr>
                </a:tc>
                <a:tc>
                  <a:txBody>
                    <a:bodyPr/>
                    <a:lstStyle/>
                    <a:p>
                      <a:pPr algn="ctr" fontAlgn="ctr"/>
                      <a:r>
                        <a:rPr lang="hr-HR" sz="1100" b="0" i="0" u="none" strike="noStrike" dirty="0">
                          <a:solidFill>
                            <a:srgbClr val="000000"/>
                          </a:solidFill>
                          <a:effectLst/>
                          <a:latin typeface="Calibri" panose="020F0502020204030204" pitchFamily="34" charset="0"/>
                        </a:rPr>
                        <a:t>75</a:t>
                      </a:r>
                    </a:p>
                  </a:txBody>
                  <a:tcPr marL="9525" marR="9525" marT="9525" marB="0" anchor="ctr">
                    <a:solidFill>
                      <a:schemeClr val="accent4">
                        <a:lumMod val="40000"/>
                        <a:lumOff val="60000"/>
                      </a:schemeClr>
                    </a:solidFill>
                  </a:tcPr>
                </a:tc>
                <a:tc>
                  <a:txBody>
                    <a:bodyPr/>
                    <a:lstStyle/>
                    <a:p>
                      <a:pPr algn="ctr" fontAlgn="ctr"/>
                      <a:r>
                        <a:rPr lang="hr-HR" sz="1100" b="0" i="0" u="none" strike="noStrike" dirty="0">
                          <a:solidFill>
                            <a:srgbClr val="000000"/>
                          </a:solidFill>
                          <a:effectLst/>
                          <a:latin typeface="Calibri" panose="020F0502020204030204" pitchFamily="34" charset="0"/>
                        </a:rPr>
                        <a:t>103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516754919"/>
                  </a:ext>
                </a:extLst>
              </a:tr>
              <a:tr h="458473">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1.1.</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Turistička pristojba</a:t>
                      </a:r>
                    </a:p>
                  </a:txBody>
                  <a:tcPr marL="9525" marR="9525" marT="9525" marB="0" anchor="ctr">
                    <a:solidFill>
                      <a:schemeClr val="accent4">
                        <a:lumMod val="40000"/>
                        <a:lumOff val="60000"/>
                      </a:schemeClr>
                    </a:solidFill>
                  </a:tcPr>
                </a:tc>
                <a:tc>
                  <a:txBody>
                    <a:bodyPr/>
                    <a:lstStyle/>
                    <a:p>
                      <a:pPr algn="ctr" fontAlgn="ctr"/>
                      <a:r>
                        <a:rPr lang="hr-HR" sz="1000" b="0" i="0" u="none" strike="noStrike" dirty="0">
                          <a:solidFill>
                            <a:srgbClr val="000000"/>
                          </a:solidFill>
                          <a:effectLst/>
                          <a:latin typeface="Calibri" panose="020F0502020204030204" pitchFamily="34" charset="0"/>
                        </a:rPr>
                        <a:t>252.500</a:t>
                      </a:r>
                    </a:p>
                  </a:txBody>
                  <a:tcPr marL="9525" marR="9525" marT="9525" marB="0" anchor="ctr">
                    <a:solidFill>
                      <a:schemeClr val="accent4">
                        <a:lumMod val="40000"/>
                        <a:lumOff val="60000"/>
                      </a:schemeClr>
                    </a:solidFill>
                  </a:tcPr>
                </a:tc>
                <a:tc>
                  <a:txBody>
                    <a:bodyPr/>
                    <a:lstStyle/>
                    <a:p>
                      <a:pPr algn="ctr" fontAlgn="ctr"/>
                      <a:r>
                        <a:rPr lang="hr-HR" sz="1000" b="0" i="0" u="none" strike="noStrike" dirty="0">
                          <a:solidFill>
                            <a:srgbClr val="000000"/>
                          </a:solidFill>
                          <a:effectLst/>
                          <a:latin typeface="Calibri" panose="020F0502020204030204" pitchFamily="34" charset="0"/>
                        </a:rPr>
                        <a:t>350.000</a:t>
                      </a:r>
                    </a:p>
                  </a:txBody>
                  <a:tcPr marL="9525" marR="9525" marT="9525" marB="0" anchor="ctr">
                    <a:solidFill>
                      <a:schemeClr val="accent4">
                        <a:lumMod val="40000"/>
                        <a:lumOff val="60000"/>
                      </a:schemeClr>
                    </a:solidFill>
                  </a:tcPr>
                </a:tc>
                <a:tc>
                  <a:txBody>
                    <a:bodyPr/>
                    <a:lstStyle/>
                    <a:p>
                      <a:pPr algn="ctr" fontAlgn="ctr"/>
                      <a:r>
                        <a:rPr lang="hr-HR" sz="1000" b="0" i="0" u="none" strike="noStrike" dirty="0">
                          <a:solidFill>
                            <a:srgbClr val="000000"/>
                          </a:solidFill>
                          <a:effectLst/>
                          <a:latin typeface="Calibri" panose="020F0502020204030204" pitchFamily="34" charset="0"/>
                        </a:rPr>
                        <a:t>357.394,04</a:t>
                      </a:r>
                    </a:p>
                  </a:txBody>
                  <a:tcPr marL="9525" marR="9525" marT="9525" marB="0" anchor="ctr">
                    <a:solidFill>
                      <a:schemeClr val="accent4">
                        <a:lumMod val="40000"/>
                        <a:lumOff val="60000"/>
                      </a:schemeClr>
                    </a:solidFill>
                  </a:tcPr>
                </a:tc>
                <a:tc>
                  <a:txBody>
                    <a:bodyPr/>
                    <a:lstStyle/>
                    <a:p>
                      <a:pPr algn="ctr" fontAlgn="ctr"/>
                      <a:r>
                        <a:rPr lang="hr-HR" sz="900" b="0" i="0" u="none" strike="noStrike" dirty="0">
                          <a:solidFill>
                            <a:srgbClr val="000000"/>
                          </a:solidFill>
                          <a:effectLst/>
                          <a:latin typeface="Calibri" panose="020F0502020204030204" pitchFamily="34" charset="0"/>
                        </a:rPr>
                        <a:t>67</a:t>
                      </a:r>
                    </a:p>
                  </a:txBody>
                  <a:tcPr marL="9525" marR="9525" marT="9525" marB="0" anchor="ctr">
                    <a:solidFill>
                      <a:schemeClr val="accent4">
                        <a:lumMod val="40000"/>
                        <a:lumOff val="60000"/>
                      </a:schemeClr>
                    </a:solidFill>
                  </a:tcPr>
                </a:tc>
                <a:tc>
                  <a:txBody>
                    <a:bodyPr/>
                    <a:lstStyle/>
                    <a:p>
                      <a:pPr algn="ctr" fontAlgn="ctr"/>
                      <a:r>
                        <a:rPr lang="hr-HR" sz="900" b="0" i="0" u="none" strike="noStrike" dirty="0">
                          <a:solidFill>
                            <a:srgbClr val="000000"/>
                          </a:solidFill>
                          <a:effectLst/>
                          <a:latin typeface="Calibri" panose="020F0502020204030204" pitchFamily="34" charset="0"/>
                        </a:rPr>
                        <a:t>102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958930614"/>
                  </a:ext>
                </a:extLst>
              </a:tr>
              <a:tr h="458473">
                <a:tc>
                  <a:txBody>
                    <a:bodyPr/>
                    <a:lstStyle/>
                    <a:p>
                      <a:pPr algn="l" fontAlgn="ctr"/>
                      <a:r>
                        <a:rPr lang="hr-HR" sz="1100" b="0"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1.2.</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Članarina</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30.000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38.000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42.258,40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900" dirty="0" smtClean="0">
                          <a:latin typeface="Calibri" panose="020F0502020204030204" pitchFamily="34" charset="0"/>
                        </a:rPr>
                        <a:t>8</a:t>
                      </a:r>
                      <a:endParaRPr lang="hr-HR" sz="900" dirty="0">
                        <a:latin typeface="Calibri" panose="020F0502020204030204" pitchFamily="34" charset="0"/>
                      </a:endParaRPr>
                    </a:p>
                  </a:txBody>
                  <a:tcPr>
                    <a:solidFill>
                      <a:schemeClr val="accent4">
                        <a:lumMod val="40000"/>
                        <a:lumOff val="60000"/>
                      </a:schemeClr>
                    </a:solidFill>
                  </a:tcPr>
                </a:tc>
                <a:tc>
                  <a:txBody>
                    <a:bodyPr/>
                    <a:lstStyle/>
                    <a:p>
                      <a:pPr algn="ctr"/>
                      <a:r>
                        <a:rPr lang="hr-HR" sz="900" dirty="0" smtClean="0">
                          <a:latin typeface="Calibri" panose="020F0502020204030204" pitchFamily="34" charset="0"/>
                        </a:rPr>
                        <a:t>111</a:t>
                      </a:r>
                      <a:endParaRPr lang="hr-HR" sz="9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892734190"/>
                  </a:ext>
                </a:extLst>
              </a:tr>
              <a:tr h="458473">
                <a:tc>
                  <a:txBody>
                    <a:bodyPr/>
                    <a:lstStyle/>
                    <a:p>
                      <a:pPr algn="l" fontAlgn="ctr"/>
                      <a:r>
                        <a:rPr lang="hr-HR" sz="1100" b="1" i="0" u="none" strike="noStrike" dirty="0">
                          <a:solidFill>
                            <a:srgbClr val="000000"/>
                          </a:solidFill>
                          <a:effectLst/>
                          <a:latin typeface="Calibri" panose="020F0502020204030204" pitchFamily="34" charset="0"/>
                        </a:rPr>
                        <a:t>2.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Prihodi iz proračuna općine/grada/županije i državnog proračuna</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80.000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74.750,29</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14</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93</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574999857"/>
                  </a:ext>
                </a:extLst>
              </a:tr>
              <a:tr h="458473">
                <a:tc>
                  <a:txBody>
                    <a:bodyPr/>
                    <a:lstStyle/>
                    <a:p>
                      <a:pPr algn="l" fontAlgn="ctr"/>
                      <a:r>
                        <a:rPr lang="hr-HR" sz="1100" b="1" i="0" u="none" strike="noStrike">
                          <a:solidFill>
                            <a:srgbClr val="000000"/>
                          </a:solidFill>
                          <a:effectLst/>
                          <a:latin typeface="Calibri" panose="020F0502020204030204" pitchFamily="34" charset="0"/>
                        </a:rPr>
                        <a:t>3.</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Prihodi od sustava turističkih zajednica </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975648829"/>
                  </a:ext>
                </a:extLst>
              </a:tr>
              <a:tr h="458473">
                <a:tc>
                  <a:txBody>
                    <a:bodyPr/>
                    <a:lstStyle/>
                    <a:p>
                      <a:pPr algn="l" fontAlgn="ctr"/>
                      <a:r>
                        <a:rPr lang="hr-HR" sz="1100" b="1" i="0" u="none" strike="noStrike">
                          <a:solidFill>
                            <a:srgbClr val="000000"/>
                          </a:solidFill>
                          <a:effectLst/>
                          <a:latin typeface="Calibri" panose="020F0502020204030204" pitchFamily="34" charset="0"/>
                        </a:rPr>
                        <a:t>4.</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Prihodi iz EU fondova</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990984927"/>
                  </a:ext>
                </a:extLst>
              </a:tr>
              <a:tr h="458473">
                <a:tc>
                  <a:txBody>
                    <a:bodyPr/>
                    <a:lstStyle/>
                    <a:p>
                      <a:pPr algn="l" fontAlgn="ctr"/>
                      <a:r>
                        <a:rPr lang="hr-HR" sz="1100" b="1" i="0" u="none" strike="noStrike">
                          <a:solidFill>
                            <a:srgbClr val="000000"/>
                          </a:solidFill>
                          <a:effectLst/>
                          <a:latin typeface="Calibri" panose="020F0502020204030204" pitchFamily="34" charset="0"/>
                        </a:rPr>
                        <a:t>5.</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Prihodi od gospodarske djelatnosti</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346826242"/>
                  </a:ext>
                </a:extLst>
              </a:tr>
              <a:tr h="458473">
                <a:tc>
                  <a:txBody>
                    <a:bodyPr/>
                    <a:lstStyle/>
                    <a:p>
                      <a:pPr algn="l" fontAlgn="ctr"/>
                      <a:r>
                        <a:rPr lang="hr-HR" sz="1100" b="1" i="0" u="none" strike="noStrike">
                          <a:solidFill>
                            <a:srgbClr val="000000"/>
                          </a:solidFill>
                          <a:effectLst/>
                          <a:latin typeface="Calibri" panose="020F0502020204030204" pitchFamily="34" charset="0"/>
                        </a:rPr>
                        <a:t>6.</a:t>
                      </a: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Preneseni prihod iz prethodne godine</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75.000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55.423</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55.423,35</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11</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100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96304631"/>
                  </a:ext>
                </a:extLst>
              </a:tr>
              <a:tr h="458473">
                <a:tc>
                  <a:txBody>
                    <a:bodyPr/>
                    <a:lstStyle/>
                    <a:p>
                      <a:pPr algn="l" fontAlgn="ctr"/>
                      <a:r>
                        <a:rPr lang="hr-HR" sz="1100" b="1" i="0" u="none" strike="noStrike" dirty="0" smtClean="0">
                          <a:solidFill>
                            <a:srgbClr val="000000"/>
                          </a:solidFill>
                          <a:effectLst/>
                          <a:latin typeface="Calibri" panose="020F0502020204030204" pitchFamily="34" charset="0"/>
                        </a:rPr>
                        <a:t>7.</a:t>
                      </a: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ct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ctr"/>
                      <a:r>
                        <a:rPr lang="hr-HR" sz="1100" b="1" i="0" u="none" strike="noStrike" dirty="0" smtClean="0">
                          <a:solidFill>
                            <a:srgbClr val="000000"/>
                          </a:solidFill>
                          <a:effectLst/>
                          <a:latin typeface="Calibri" panose="020F0502020204030204" pitchFamily="34" charset="0"/>
                        </a:rPr>
                        <a:t>Prihodi od kamata</a:t>
                      </a: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100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6,94</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6</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48057946"/>
                  </a:ext>
                </a:extLst>
              </a:tr>
              <a:tr h="458473">
                <a:tc>
                  <a:txBody>
                    <a:bodyPr/>
                    <a:lstStyle/>
                    <a:p>
                      <a:pPr algn="l" fontAlgn="ctr"/>
                      <a:r>
                        <a:rPr lang="hr-HR" sz="1100" b="1" i="0" u="none" strike="noStrike" dirty="0" smtClean="0">
                          <a:solidFill>
                            <a:srgbClr val="000000"/>
                          </a:solidFill>
                          <a:effectLst/>
                          <a:latin typeface="Calibri" panose="020F0502020204030204" pitchFamily="34" charset="0"/>
                        </a:rPr>
                        <a:t>8.</a:t>
                      </a: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ctr"/>
                      <a:r>
                        <a:rPr lang="hr-HR" sz="1100" b="1" i="0" u="none" strike="noStrike">
                          <a:solidFill>
                            <a:srgbClr val="000000"/>
                          </a:solidFill>
                          <a:effectLst/>
                          <a:latin typeface="Calibri" panose="020F0502020204030204" pitchFamily="34" charset="0"/>
                        </a:rPr>
                        <a:t> </a:t>
                      </a:r>
                    </a:p>
                  </a:txBody>
                  <a:tcPr marL="9525" marR="9525" marT="9525" marB="0" anchor="ctr">
                    <a:solidFill>
                      <a:schemeClr val="accent4">
                        <a:lumMod val="40000"/>
                        <a:lumOff val="60000"/>
                      </a:schemeClr>
                    </a:solidFill>
                  </a:tcPr>
                </a:tc>
                <a:tc>
                  <a:txBody>
                    <a:bodyPr/>
                    <a:lstStyle/>
                    <a:p>
                      <a:pPr algn="l" fontAlgn="ctr"/>
                      <a:r>
                        <a:rPr lang="hr-HR" sz="1100" b="1" i="0" u="none" strike="noStrike" dirty="0">
                          <a:solidFill>
                            <a:srgbClr val="000000"/>
                          </a:solidFill>
                          <a:effectLst/>
                          <a:latin typeface="Calibri" panose="020F0502020204030204" pitchFamily="34" charset="0"/>
                        </a:rPr>
                        <a:t>Ostali prihodi</a:t>
                      </a: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300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904,50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301</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599985004"/>
                  </a:ext>
                </a:extLst>
              </a:tr>
              <a:tr h="458473">
                <a:tc>
                  <a:txBody>
                    <a:bodyPr/>
                    <a:lstStyle/>
                    <a:p>
                      <a:pPr algn="l" fontAlgn="ct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ct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ctr"/>
                      <a:r>
                        <a:rPr lang="hr-HR" sz="1100" b="1" i="0" u="none" strike="noStrike" dirty="0" smtClean="0">
                          <a:solidFill>
                            <a:srgbClr val="000000"/>
                          </a:solidFill>
                          <a:effectLst/>
                          <a:latin typeface="Calibri" panose="020F0502020204030204" pitchFamily="34" charset="0"/>
                        </a:rPr>
                        <a:t>SVEUKUPNO</a:t>
                      </a:r>
                      <a:endParaRPr lang="hr-HR" sz="11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ctr"/>
                      <a:r>
                        <a:rPr lang="hr-HR" sz="1000" dirty="0" smtClean="0">
                          <a:latin typeface="Calibri" panose="020F0502020204030204" pitchFamily="34" charset="0"/>
                        </a:rPr>
                        <a:t>357.600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523.823</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530.737,52</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r>
                        <a:rPr lang="hr-HR" sz="1000" dirty="0" smtClean="0">
                          <a:latin typeface="Calibri" panose="020F0502020204030204" pitchFamily="34" charset="0"/>
                        </a:rPr>
                        <a:t>101</a:t>
                      </a:r>
                    </a:p>
                  </a:txBody>
                  <a:tcPr>
                    <a:solidFill>
                      <a:schemeClr val="accent4">
                        <a:lumMod val="40000"/>
                        <a:lumOff val="60000"/>
                      </a:schemeClr>
                    </a:solidFill>
                  </a:tcPr>
                </a:tc>
                <a:extLst>
                  <a:ext uri="{0D108BD9-81ED-4DB2-BD59-A6C34878D82A}">
                    <a16:rowId xmlns:a16="http://schemas.microsoft.com/office/drawing/2014/main" val="2491361696"/>
                  </a:ext>
                </a:extLst>
              </a:tr>
            </a:tbl>
          </a:graphicData>
        </a:graphic>
      </p:graphicFrame>
    </p:spTree>
    <p:extLst>
      <p:ext uri="{BB962C8B-B14F-4D97-AF65-F5344CB8AC3E}">
        <p14:creationId xmlns:p14="http://schemas.microsoft.com/office/powerpoint/2010/main" val="177536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38593668"/>
              </p:ext>
            </p:extLst>
          </p:nvPr>
        </p:nvGraphicFramePr>
        <p:xfrm>
          <a:off x="588963" y="666750"/>
          <a:ext cx="10956928" cy="5638656"/>
        </p:xfrm>
        <a:graphic>
          <a:graphicData uri="http://schemas.openxmlformats.org/drawingml/2006/table">
            <a:tbl>
              <a:tblPr firstRow="1" bandRow="1">
                <a:tableStyleId>{5C22544A-7EE6-4342-B048-85BDC9FD1C3A}</a:tableStyleId>
              </a:tblPr>
              <a:tblGrid>
                <a:gridCol w="667269">
                  <a:extLst>
                    <a:ext uri="{9D8B030D-6E8A-4147-A177-3AD203B41FA5}">
                      <a16:colId xmlns:a16="http://schemas.microsoft.com/office/drawing/2014/main" val="3017332677"/>
                    </a:ext>
                  </a:extLst>
                </a:gridCol>
                <a:gridCol w="658026">
                  <a:extLst>
                    <a:ext uri="{9D8B030D-6E8A-4147-A177-3AD203B41FA5}">
                      <a16:colId xmlns:a16="http://schemas.microsoft.com/office/drawing/2014/main" val="1878355922"/>
                    </a:ext>
                  </a:extLst>
                </a:gridCol>
                <a:gridCol w="3888336">
                  <a:extLst>
                    <a:ext uri="{9D8B030D-6E8A-4147-A177-3AD203B41FA5}">
                      <a16:colId xmlns:a16="http://schemas.microsoft.com/office/drawing/2014/main" val="4028285427"/>
                    </a:ext>
                  </a:extLst>
                </a:gridCol>
                <a:gridCol w="1256232">
                  <a:extLst>
                    <a:ext uri="{9D8B030D-6E8A-4147-A177-3AD203B41FA5}">
                      <a16:colId xmlns:a16="http://schemas.microsoft.com/office/drawing/2014/main" val="3089794572"/>
                    </a:ext>
                  </a:extLst>
                </a:gridCol>
                <a:gridCol w="1401510">
                  <a:extLst>
                    <a:ext uri="{9D8B030D-6E8A-4147-A177-3AD203B41FA5}">
                      <a16:colId xmlns:a16="http://schemas.microsoft.com/office/drawing/2014/main" val="4138248927"/>
                    </a:ext>
                  </a:extLst>
                </a:gridCol>
                <a:gridCol w="1401511">
                  <a:extLst>
                    <a:ext uri="{9D8B030D-6E8A-4147-A177-3AD203B41FA5}">
                      <a16:colId xmlns:a16="http://schemas.microsoft.com/office/drawing/2014/main" val="4274542994"/>
                    </a:ext>
                  </a:extLst>
                </a:gridCol>
                <a:gridCol w="897308">
                  <a:extLst>
                    <a:ext uri="{9D8B030D-6E8A-4147-A177-3AD203B41FA5}">
                      <a16:colId xmlns:a16="http://schemas.microsoft.com/office/drawing/2014/main" val="736075804"/>
                    </a:ext>
                  </a:extLst>
                </a:gridCol>
                <a:gridCol w="786736">
                  <a:extLst>
                    <a:ext uri="{9D8B030D-6E8A-4147-A177-3AD203B41FA5}">
                      <a16:colId xmlns:a16="http://schemas.microsoft.com/office/drawing/2014/main" val="1586303314"/>
                    </a:ext>
                  </a:extLst>
                </a:gridCol>
              </a:tblGrid>
              <a:tr h="548622">
                <a:tc>
                  <a:txBody>
                    <a:bodyPr/>
                    <a:lstStyle/>
                    <a:p>
                      <a:endParaRPr lang="hr-HR" sz="1200" dirty="0"/>
                    </a:p>
                  </a:txBody>
                  <a:tcPr>
                    <a:solidFill>
                      <a:schemeClr val="accent4">
                        <a:lumMod val="75000"/>
                      </a:schemeClr>
                    </a:solidFill>
                  </a:tcPr>
                </a:tc>
                <a:tc>
                  <a:txBody>
                    <a:bodyPr/>
                    <a:lstStyle/>
                    <a:p>
                      <a:endParaRPr lang="hr-HR" sz="1200" dirty="0"/>
                    </a:p>
                  </a:txBody>
                  <a:tcPr>
                    <a:solidFill>
                      <a:schemeClr val="accent4">
                        <a:lumMod val="75000"/>
                      </a:schemeClr>
                    </a:solidFill>
                  </a:tcPr>
                </a:tc>
                <a:tc>
                  <a:txBody>
                    <a:bodyPr/>
                    <a:lstStyle/>
                    <a:p>
                      <a:pPr algn="ctr"/>
                      <a:endParaRPr lang="hr-HR" sz="1200" dirty="0" smtClean="0"/>
                    </a:p>
                    <a:p>
                      <a:pPr algn="ctr"/>
                      <a:r>
                        <a:rPr lang="hr-HR" sz="1200" dirty="0" smtClean="0">
                          <a:solidFill>
                            <a:schemeClr val="tx1"/>
                          </a:solidFill>
                        </a:rPr>
                        <a:t>AKTIVNOSTI</a:t>
                      </a:r>
                    </a:p>
                  </a:txBody>
                  <a:tcP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Plan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Rebalans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Realizacija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udio % u realizaciji</a:t>
                      </a: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indeks </a:t>
                      </a:r>
                    </a:p>
                  </a:txBody>
                  <a:tcPr marL="9525" marR="9525" marT="9525" marB="0" anchor="ctr">
                    <a:solidFill>
                      <a:schemeClr val="accent4">
                        <a:lumMod val="75000"/>
                      </a:schemeClr>
                    </a:solidFill>
                  </a:tcPr>
                </a:tc>
                <a:extLst>
                  <a:ext uri="{0D108BD9-81ED-4DB2-BD59-A6C34878D82A}">
                    <a16:rowId xmlns:a16="http://schemas.microsoft.com/office/drawing/2014/main" val="2842722918"/>
                  </a:ext>
                </a:extLst>
              </a:tr>
              <a:tr h="548622">
                <a:tc>
                  <a:txBody>
                    <a:bodyPr/>
                    <a:lstStyle/>
                    <a:p>
                      <a:r>
                        <a:rPr lang="hr-HR" sz="1000" dirty="0" smtClean="0"/>
                        <a:t>1</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ISTRAŽIVANJE</a:t>
                      </a:r>
                      <a:r>
                        <a:rPr lang="hr-HR" sz="1000" baseline="0" dirty="0" smtClean="0"/>
                        <a:t> I STRATEŠKO PLANIRANJE</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369540508"/>
                  </a:ext>
                </a:extLst>
              </a:tr>
              <a:tr h="548622">
                <a:tc>
                  <a:txBody>
                    <a:bodyPr/>
                    <a:lstStyle/>
                    <a:p>
                      <a:endParaRPr lang="hr-HR" sz="1000"/>
                    </a:p>
                  </a:txBody>
                  <a:tcPr>
                    <a:solidFill>
                      <a:schemeClr val="accent4">
                        <a:lumMod val="40000"/>
                        <a:lumOff val="60000"/>
                      </a:schemeClr>
                    </a:solidFill>
                  </a:tcPr>
                </a:tc>
                <a:tc>
                  <a:txBody>
                    <a:bodyPr/>
                    <a:lstStyle/>
                    <a:p>
                      <a:r>
                        <a:rPr lang="hr-HR" sz="1000" dirty="0" smtClean="0"/>
                        <a:t>1.1</a:t>
                      </a:r>
                      <a:endParaRPr lang="hr-HR" sz="1000" dirty="0"/>
                    </a:p>
                  </a:txBody>
                  <a:tcPr>
                    <a:solidFill>
                      <a:schemeClr val="accent4">
                        <a:lumMod val="40000"/>
                        <a:lumOff val="60000"/>
                      </a:schemeClr>
                    </a:solidFill>
                  </a:tcPr>
                </a:tc>
                <a:tc>
                  <a:txBody>
                    <a:bodyPr/>
                    <a:lstStyle/>
                    <a:p>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Izrada strateških/operativnih /komunikacijskih/akcijskih dokumenata</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357563981"/>
                  </a:ext>
                </a:extLst>
              </a:tr>
              <a:tr h="548622">
                <a:tc>
                  <a:txBody>
                    <a:bodyPr/>
                    <a:lstStyle/>
                    <a:p>
                      <a:endParaRPr lang="hr-HR" sz="100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 1.1.1    Sudjelovanje u izradi strateških i razvojnih planova turizma 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             području destinacije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             Izrada planova upravljanja: ''Razvoj okvira za upravljanje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             ekološkom mrežom NATURA 2000''</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656270966"/>
                  </a:ext>
                </a:extLst>
              </a:tr>
              <a:tr h="548622">
                <a:tc>
                  <a:txBody>
                    <a:bodyPr/>
                    <a:lstStyle/>
                    <a:p>
                      <a:endParaRPr lang="hr-HR" sz="1000"/>
                    </a:p>
                  </a:txBody>
                  <a:tcPr>
                    <a:solidFill>
                      <a:schemeClr val="accent4">
                        <a:lumMod val="40000"/>
                        <a:lumOff val="60000"/>
                      </a:schemeClr>
                    </a:solidFill>
                  </a:tcPr>
                </a:tc>
                <a:tc>
                  <a:txBody>
                    <a:bodyPr/>
                    <a:lstStyle/>
                    <a:p>
                      <a:r>
                        <a:rPr lang="hr-HR" sz="1000" dirty="0" smtClean="0"/>
                        <a:t>1.2</a:t>
                      </a:r>
                      <a:endParaRPr lang="hr-HR" sz="1000" dirty="0"/>
                    </a:p>
                  </a:txBody>
                  <a:tcPr>
                    <a:solidFill>
                      <a:schemeClr val="accent4">
                        <a:lumMod val="40000"/>
                        <a:lumOff val="60000"/>
                      </a:schemeClr>
                    </a:solidFill>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000" b="0" i="0" u="none" strike="noStrike" kern="1200" cap="none" spc="0" normalizeH="0" baseline="0" noProof="0" dirty="0" smtClean="0">
                          <a:ln>
                            <a:noFill/>
                          </a:ln>
                          <a:solidFill>
                            <a:prstClr val="black"/>
                          </a:solidFill>
                          <a:effectLst/>
                          <a:uLnTx/>
                          <a:uFillTx/>
                          <a:latin typeface="+mn-lt"/>
                          <a:ea typeface="Tahoma" panose="020B0604030504040204" pitchFamily="34" charset="0"/>
                          <a:cs typeface="Tahoma" panose="020B0604030504040204" pitchFamily="34" charset="0"/>
                        </a:rPr>
                        <a:t>Istraživanje i analiza tržišta</a:t>
                      </a: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148629077"/>
                  </a:ext>
                </a:extLst>
              </a:tr>
              <a:tr h="548622">
                <a:tc>
                  <a:txBody>
                    <a:bodyPr/>
                    <a:lstStyle/>
                    <a:p>
                      <a:endParaRPr lang="hr-HR" sz="1000"/>
                    </a:p>
                  </a:txBody>
                  <a:tcPr>
                    <a:solidFill>
                      <a:schemeClr val="accent4">
                        <a:lumMod val="40000"/>
                        <a:lumOff val="60000"/>
                      </a:schemeClr>
                    </a:solidFill>
                  </a:tcPr>
                </a:tc>
                <a:tc>
                  <a:txBody>
                    <a:bodyPr/>
                    <a:lstStyle/>
                    <a:p>
                      <a:r>
                        <a:rPr lang="hr-HR" sz="1000" dirty="0" smtClean="0"/>
                        <a:t>1.3</a:t>
                      </a:r>
                      <a:endParaRPr lang="hr-HR" sz="1000" dirty="0"/>
                    </a:p>
                  </a:txBody>
                  <a:tcPr>
                    <a:solidFill>
                      <a:schemeClr val="accent4">
                        <a:lumMod val="40000"/>
                        <a:lumOff val="60000"/>
                      </a:schemeClr>
                    </a:solidFill>
                  </a:tcPr>
                </a:tc>
                <a:tc>
                  <a:txBody>
                    <a:bodyPr/>
                    <a:lstStyle/>
                    <a:p>
                      <a:r>
                        <a:rPr lang="hr-HR" sz="1000" dirty="0" smtClean="0"/>
                        <a:t>Mjerenje učinkovitosti promotivnih aktivnosti</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881480073"/>
                  </a:ext>
                </a:extLst>
              </a:tr>
              <a:tr h="548622">
                <a:tc>
                  <a:txBody>
                    <a:bodyPr/>
                    <a:lstStyle/>
                    <a:p>
                      <a:r>
                        <a:rPr lang="hr-HR" sz="1000" dirty="0" smtClean="0"/>
                        <a:t>2</a:t>
                      </a:r>
                      <a:endParaRPr lang="hr-HR" sz="1000" dirty="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RAZVOJ TURISTIČKOG PROIZVODA</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26.000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198.016</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191.503,80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36</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97</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661237487"/>
                  </a:ext>
                </a:extLst>
              </a:tr>
              <a:tr h="548622">
                <a:tc>
                  <a:txBody>
                    <a:bodyPr/>
                    <a:lstStyle/>
                    <a:p>
                      <a:endParaRPr lang="hr-HR" sz="1000"/>
                    </a:p>
                  </a:txBody>
                  <a:tcPr>
                    <a:solidFill>
                      <a:schemeClr val="accent4">
                        <a:lumMod val="40000"/>
                        <a:lumOff val="60000"/>
                      </a:schemeClr>
                    </a:solidFill>
                  </a:tcPr>
                </a:tc>
                <a:tc>
                  <a:txBody>
                    <a:bodyPr/>
                    <a:lstStyle/>
                    <a:p>
                      <a:r>
                        <a:rPr lang="hr-HR" sz="1000" dirty="0" smtClean="0"/>
                        <a:t>2.1</a:t>
                      </a:r>
                      <a:endParaRPr lang="hr-HR" sz="1000" dirty="0"/>
                    </a:p>
                  </a:txBody>
                  <a:tcPr>
                    <a:solidFill>
                      <a:schemeClr val="accent4">
                        <a:lumMod val="40000"/>
                        <a:lumOff val="60000"/>
                      </a:schemeClr>
                    </a:solidFill>
                  </a:tcPr>
                </a:tc>
                <a:tc>
                  <a:txBody>
                    <a:bodyPr/>
                    <a:lstStyle/>
                    <a:p>
                      <a:r>
                        <a:rPr lang="hr-HR" sz="1000" dirty="0" smtClean="0"/>
                        <a:t>Identifikacija i vrednovanje resursa te strukturiranje turističkih proizvoda</a:t>
                      </a: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17.000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8.000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11.237,81</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2</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140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005325794"/>
                  </a:ext>
                </a:extLst>
              </a:tr>
              <a:tr h="548622">
                <a:tc>
                  <a:txBody>
                    <a:bodyPr/>
                    <a:lstStyle/>
                    <a:p>
                      <a:endParaRPr lang="hr-HR" sz="100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2.1.1   Razvoj ostalih elemenata turističke ponude s fokusom na </a:t>
                      </a:r>
                    </a:p>
                    <a:p>
                      <a:r>
                        <a:rPr lang="hr-HR" sz="1000" dirty="0" smtClean="0"/>
                        <a:t>          cjelogodišnju ponudu destinacije</a:t>
                      </a:r>
                    </a:p>
                    <a:p>
                      <a:pPr algn="ctr"/>
                      <a:r>
                        <a:rPr lang="hr-HR" sz="1000" dirty="0" smtClean="0"/>
                        <a:t>Projekt ‘’RAZVOJ OUTDOOR</a:t>
                      </a:r>
                      <a:r>
                        <a:rPr lang="hr-HR" sz="1000" baseline="0" dirty="0" smtClean="0"/>
                        <a:t> TURIZMA NA OTOKU PAGU’’</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17.000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8.000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11.237,81</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2</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140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877030098"/>
                  </a:ext>
                </a:extLst>
              </a:tr>
              <a:tr h="548622">
                <a:tc>
                  <a:txBody>
                    <a:bodyPr/>
                    <a:lstStyle/>
                    <a:p>
                      <a:endParaRPr lang="hr-HR" sz="1000"/>
                    </a:p>
                  </a:txBody>
                  <a:tcPr>
                    <a:solidFill>
                      <a:schemeClr val="accent4">
                        <a:lumMod val="40000"/>
                        <a:lumOff val="60000"/>
                      </a:schemeClr>
                    </a:solidFill>
                  </a:tcPr>
                </a:tc>
                <a:tc>
                  <a:txBody>
                    <a:bodyPr/>
                    <a:lstStyle/>
                    <a:p>
                      <a:r>
                        <a:rPr lang="hr-HR" sz="1000" dirty="0" smtClean="0"/>
                        <a:t>2.2</a:t>
                      </a:r>
                      <a:endParaRPr lang="hr-HR" sz="1000" dirty="0"/>
                    </a:p>
                  </a:txBody>
                  <a:tcPr>
                    <a:solidFill>
                      <a:schemeClr val="accent4">
                        <a:lumMod val="40000"/>
                        <a:lumOff val="60000"/>
                      </a:schemeClr>
                    </a:solidFill>
                  </a:tcPr>
                </a:tc>
                <a:tc>
                  <a:txBody>
                    <a:bodyPr/>
                    <a:lstStyle/>
                    <a:p>
                      <a:r>
                        <a:rPr lang="hr-HR" sz="1000" dirty="0" smtClean="0"/>
                        <a:t>Sustavi označavanja kvalitete turističkog proizvoda</a:t>
                      </a:r>
                      <a:endParaRPr lang="hr-HR" sz="1000" dirty="0"/>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000" dirty="0" smtClean="0">
                        <a:latin typeface="Calibri" panose="020F0502020204030204" pitchFamily="34" charset="0"/>
                      </a:endParaRPr>
                    </a:p>
                    <a:p>
                      <a:pPr algn="ctr"/>
                      <a:r>
                        <a:rPr lang="hr-HR" sz="1000" dirty="0" smtClean="0">
                          <a:latin typeface="Calibri" panose="020F0502020204030204" pitchFamily="34" charset="0"/>
                        </a:rPr>
                        <a:t>0</a:t>
                      </a:r>
                      <a:endParaRPr lang="hr-HR" sz="10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686646112"/>
                  </a:ext>
                </a:extLst>
              </a:tr>
            </a:tbl>
          </a:graphicData>
        </a:graphic>
      </p:graphicFrame>
    </p:spTree>
    <p:extLst>
      <p:ext uri="{BB962C8B-B14F-4D97-AF65-F5344CB8AC3E}">
        <p14:creationId xmlns:p14="http://schemas.microsoft.com/office/powerpoint/2010/main" val="164230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786" y="581113"/>
            <a:ext cx="2970404" cy="469891"/>
          </a:xfrm>
        </p:spPr>
        <p:txBody>
          <a:bodyPr>
            <a:normAutofit fontScale="90000"/>
          </a:bodyPr>
          <a:lstStyle/>
          <a:p>
            <a:r>
              <a:rPr lang="hr-HR" smtClean="0"/>
              <a:t>Sadržaj</a:t>
            </a:r>
            <a:endParaRPr lang="hr-HR" dirty="0"/>
          </a:p>
        </p:txBody>
      </p:sp>
      <p:sp>
        <p:nvSpPr>
          <p:cNvPr id="3" name="Content Placeholder 2"/>
          <p:cNvSpPr>
            <a:spLocks noGrp="1"/>
          </p:cNvSpPr>
          <p:nvPr>
            <p:ph idx="1"/>
          </p:nvPr>
        </p:nvSpPr>
        <p:spPr>
          <a:xfrm>
            <a:off x="1452786" y="1219442"/>
            <a:ext cx="7729728" cy="3101983"/>
          </a:xfrm>
        </p:spPr>
        <p:txBody>
          <a:bodyPr/>
          <a:lstStyle/>
          <a:p>
            <a:pPr lvl="0" fontAlgn="base">
              <a:lnSpc>
                <a:spcPct val="90000"/>
              </a:lnSpc>
              <a:spcBef>
                <a:spcPts val="0"/>
              </a:spcBef>
              <a:buClrTx/>
              <a:buFont typeface="+mj-lt"/>
              <a:buAutoNum type="arabicPeriod"/>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Izvršenje i izdaci Programa rada:</a:t>
            </a:r>
          </a:p>
          <a:p>
            <a:pPr lvl="0" fontAlgn="base">
              <a:lnSpc>
                <a:spcPct val="90000"/>
              </a:lnSpc>
              <a:spcBef>
                <a:spcPts val="0"/>
              </a:spcBef>
              <a:buClrTx/>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analiza po planiranim aktivnostima</a:t>
            </a:r>
          </a:p>
          <a:p>
            <a:pPr lvl="0" fontAlgn="base">
              <a:lnSpc>
                <a:spcPct val="90000"/>
              </a:lnSpc>
              <a:spcBef>
                <a:spcPts val="0"/>
              </a:spcBef>
              <a:buClrTx/>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izdaci za poslovanje turističkog ureda i rad tijela Turističke zajednice Povljana </a:t>
            </a:r>
          </a:p>
          <a:p>
            <a:pPr lvl="0" fontAlgn="base">
              <a:lnSpc>
                <a:spcPct val="90000"/>
              </a:lnSpc>
              <a:spcBef>
                <a:spcPts val="0"/>
              </a:spcBef>
              <a:buClrTx/>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tablica</a:t>
            </a:r>
          </a:p>
          <a:p>
            <a:pPr lvl="0" fontAlgn="base">
              <a:lnSpc>
                <a:spcPct val="90000"/>
              </a:lnSpc>
              <a:spcBef>
                <a:spcPts val="0"/>
              </a:spcBef>
              <a:buClrTx/>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ostvareni promet</a:t>
            </a:r>
          </a:p>
          <a:p>
            <a:pPr lvl="0" fontAlgn="base">
              <a:lnSpc>
                <a:spcPct val="90000"/>
              </a:lnSpc>
              <a:spcBef>
                <a:spcPts val="0"/>
              </a:spcBef>
              <a:buClrTx/>
              <a:buFont typeface="+mj-lt"/>
              <a:buAutoNum type="arabicPeriod" startAt="2"/>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Finacijski rezultat poslovanja</a:t>
            </a:r>
          </a:p>
          <a:p>
            <a:pPr lvl="0" fontAlgn="base">
              <a:lnSpc>
                <a:spcPct val="90000"/>
              </a:lnSpc>
              <a:spcBef>
                <a:spcPts val="0"/>
              </a:spcBef>
              <a:buClrTx/>
              <a:buFont typeface="+mj-lt"/>
              <a:buAutoNum type="arabicPeriod" startAt="2"/>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Usporedba financijskog plana i njegova ostvarenja s obrazloženjem odstupanja</a:t>
            </a:r>
          </a:p>
          <a:p>
            <a:pPr lvl="0" fontAlgn="base">
              <a:lnSpc>
                <a:spcPct val="90000"/>
              </a:lnSpc>
              <a:spcBef>
                <a:spcPts val="0"/>
              </a:spcBef>
              <a:buClrTx/>
              <a:buFont typeface="+mj-lt"/>
              <a:buAutoNum type="arabicPeriod" startAt="2"/>
            </a:pPr>
            <a:r>
              <a:rPr lang="hr-HR" sz="1400" dirty="0">
                <a:solidFill>
                  <a:srgbClr val="000000"/>
                </a:solidFill>
                <a:latin typeface="Tahoma" panose="020B0604030504040204" pitchFamily="34" charset="0"/>
                <a:ea typeface="Tahoma" panose="020B0604030504040204" pitchFamily="34" charset="0"/>
                <a:cs typeface="Tahoma" panose="020B0604030504040204" pitchFamily="34" charset="0"/>
              </a:rPr>
              <a:t>Analiza i ocjena izvršenja Programa rada</a:t>
            </a:r>
          </a:p>
          <a:p>
            <a:endParaRPr lang="hr-HR" dirty="0"/>
          </a:p>
        </p:txBody>
      </p:sp>
    </p:spTree>
    <p:extLst>
      <p:ext uri="{BB962C8B-B14F-4D97-AF65-F5344CB8AC3E}">
        <p14:creationId xmlns:p14="http://schemas.microsoft.com/office/powerpoint/2010/main" val="2287120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6113114"/>
              </p:ext>
            </p:extLst>
          </p:nvPr>
        </p:nvGraphicFramePr>
        <p:xfrm>
          <a:off x="547688" y="606421"/>
          <a:ext cx="10972800" cy="6074258"/>
        </p:xfrm>
        <a:graphic>
          <a:graphicData uri="http://schemas.openxmlformats.org/drawingml/2006/table">
            <a:tbl>
              <a:tblPr firstRow="1" bandRow="1">
                <a:tableStyleId>{5C22544A-7EE6-4342-B048-85BDC9FD1C3A}</a:tableStyleId>
              </a:tblPr>
              <a:tblGrid>
                <a:gridCol w="417987">
                  <a:extLst>
                    <a:ext uri="{9D8B030D-6E8A-4147-A177-3AD203B41FA5}">
                      <a16:colId xmlns:a16="http://schemas.microsoft.com/office/drawing/2014/main" val="3037054124"/>
                    </a:ext>
                  </a:extLst>
                </a:gridCol>
                <a:gridCol w="452927">
                  <a:extLst>
                    <a:ext uri="{9D8B030D-6E8A-4147-A177-3AD203B41FA5}">
                      <a16:colId xmlns:a16="http://schemas.microsoft.com/office/drawing/2014/main" val="2766583034"/>
                    </a:ext>
                  </a:extLst>
                </a:gridCol>
                <a:gridCol w="4119073">
                  <a:extLst>
                    <a:ext uri="{9D8B030D-6E8A-4147-A177-3AD203B41FA5}">
                      <a16:colId xmlns:a16="http://schemas.microsoft.com/office/drawing/2014/main" val="1410028284"/>
                    </a:ext>
                  </a:extLst>
                </a:gridCol>
                <a:gridCol w="1486968">
                  <a:extLst>
                    <a:ext uri="{9D8B030D-6E8A-4147-A177-3AD203B41FA5}">
                      <a16:colId xmlns:a16="http://schemas.microsoft.com/office/drawing/2014/main" val="1626057261"/>
                    </a:ext>
                  </a:extLst>
                </a:gridCol>
                <a:gridCol w="1444239">
                  <a:extLst>
                    <a:ext uri="{9D8B030D-6E8A-4147-A177-3AD203B41FA5}">
                      <a16:colId xmlns:a16="http://schemas.microsoft.com/office/drawing/2014/main" val="3602063947"/>
                    </a:ext>
                  </a:extLst>
                </a:gridCol>
                <a:gridCol w="1401511">
                  <a:extLst>
                    <a:ext uri="{9D8B030D-6E8A-4147-A177-3AD203B41FA5}">
                      <a16:colId xmlns:a16="http://schemas.microsoft.com/office/drawing/2014/main" val="4214832840"/>
                    </a:ext>
                  </a:extLst>
                </a:gridCol>
                <a:gridCol w="811850">
                  <a:extLst>
                    <a:ext uri="{9D8B030D-6E8A-4147-A177-3AD203B41FA5}">
                      <a16:colId xmlns:a16="http://schemas.microsoft.com/office/drawing/2014/main" val="2660397187"/>
                    </a:ext>
                  </a:extLst>
                </a:gridCol>
                <a:gridCol w="838245">
                  <a:extLst>
                    <a:ext uri="{9D8B030D-6E8A-4147-A177-3AD203B41FA5}">
                      <a16:colId xmlns:a16="http://schemas.microsoft.com/office/drawing/2014/main" val="2900837413"/>
                    </a:ext>
                  </a:extLst>
                </a:gridCol>
              </a:tblGrid>
              <a:tr h="469334">
                <a:tc>
                  <a:txBody>
                    <a:bodyPr/>
                    <a:lstStyle/>
                    <a:p>
                      <a:endParaRPr lang="hr-HR" sz="1200" dirty="0"/>
                    </a:p>
                  </a:txBody>
                  <a:tcPr>
                    <a:solidFill>
                      <a:schemeClr val="accent4">
                        <a:lumMod val="75000"/>
                      </a:schemeClr>
                    </a:solidFill>
                  </a:tcPr>
                </a:tc>
                <a:tc>
                  <a:txBody>
                    <a:bodyPr/>
                    <a:lstStyle/>
                    <a:p>
                      <a:endParaRPr lang="hr-HR" sz="1200" dirty="0"/>
                    </a:p>
                  </a:txBody>
                  <a:tcPr>
                    <a:solidFill>
                      <a:schemeClr val="accent4">
                        <a:lumMod val="75000"/>
                      </a:schemeClr>
                    </a:solidFill>
                  </a:tcPr>
                </a:tc>
                <a:tc>
                  <a:txBody>
                    <a:bodyPr/>
                    <a:lstStyle/>
                    <a:p>
                      <a:pPr algn="ctr"/>
                      <a:endParaRPr lang="hr-HR" sz="1200" dirty="0" smtClean="0"/>
                    </a:p>
                    <a:p>
                      <a:pPr algn="ctr"/>
                      <a:r>
                        <a:rPr lang="hr-HR" sz="1200" dirty="0" smtClean="0">
                          <a:solidFill>
                            <a:schemeClr val="tx1"/>
                          </a:solidFill>
                        </a:rPr>
                        <a:t>AKTIVNOSTI</a:t>
                      </a:r>
                    </a:p>
                  </a:txBody>
                  <a:tcP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Plan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Rebalans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Realizacija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udio % u realizaciji</a:t>
                      </a: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indeks </a:t>
                      </a:r>
                    </a:p>
                  </a:txBody>
                  <a:tcPr marL="9525" marR="9525" marT="9525" marB="0" anchor="ctr">
                    <a:solidFill>
                      <a:schemeClr val="accent4">
                        <a:lumMod val="75000"/>
                      </a:schemeClr>
                    </a:solidFill>
                  </a:tcPr>
                </a:tc>
                <a:extLst>
                  <a:ext uri="{0D108BD9-81ED-4DB2-BD59-A6C34878D82A}">
                    <a16:rowId xmlns:a16="http://schemas.microsoft.com/office/drawing/2014/main" val="3771068477"/>
                  </a:ext>
                </a:extLst>
              </a:tr>
              <a:tr h="469334">
                <a:tc>
                  <a:txBody>
                    <a:bodyPr/>
                    <a:lstStyle/>
                    <a:p>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2.2.1  Suradnja s predstavnicima turističke ponude po proizvodima radi </a:t>
                      </a:r>
                    </a:p>
                    <a:p>
                      <a:r>
                        <a:rPr lang="hr-HR" sz="1000" dirty="0" smtClean="0"/>
                        <a:t>          podizanja kvalitete u destinaciji</a:t>
                      </a:r>
                    </a:p>
                    <a:p>
                      <a:pPr algn="ctr"/>
                      <a:r>
                        <a:rPr lang="hr-HR" sz="1000" dirty="0" smtClean="0"/>
                        <a:t>Projekt ‘’PAG NA MENIJU’’</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440158527"/>
                  </a:ext>
                </a:extLst>
              </a:tr>
              <a:tr h="469334">
                <a:tc>
                  <a:txBody>
                    <a:bodyPr/>
                    <a:lstStyle/>
                    <a:p>
                      <a:endParaRPr lang="hr-HR" sz="1000" dirty="0"/>
                    </a:p>
                  </a:txBody>
                  <a:tcPr>
                    <a:solidFill>
                      <a:schemeClr val="accent4">
                        <a:lumMod val="40000"/>
                        <a:lumOff val="60000"/>
                      </a:schemeClr>
                    </a:solidFill>
                  </a:tcPr>
                </a:tc>
                <a:tc>
                  <a:txBody>
                    <a:bodyPr/>
                    <a:lstStyle/>
                    <a:p>
                      <a:r>
                        <a:rPr lang="hr-HR" sz="1000" dirty="0" smtClean="0"/>
                        <a:t>2.3</a:t>
                      </a:r>
                      <a:endParaRPr lang="hr-HR" sz="1000" dirty="0"/>
                    </a:p>
                  </a:txBody>
                  <a:tcPr>
                    <a:solidFill>
                      <a:schemeClr val="accent4">
                        <a:lumMod val="40000"/>
                        <a:lumOff val="60000"/>
                      </a:schemeClr>
                    </a:solidFill>
                  </a:tcPr>
                </a:tc>
                <a:tc>
                  <a:txBody>
                    <a:bodyPr/>
                    <a:lstStyle/>
                    <a:p>
                      <a:r>
                        <a:rPr lang="hr-HR" sz="1000" dirty="0" smtClean="0"/>
                        <a:t>Podrška razvoju turističkih događanja</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8.000</a:t>
                      </a:r>
                    </a:p>
                    <a:p>
                      <a:pPr algn="ct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190.016</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180.265,99</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34</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95</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680491748"/>
                  </a:ext>
                </a:extLst>
              </a:tr>
              <a:tr h="469334">
                <a:tc>
                  <a:txBody>
                    <a:bodyPr/>
                    <a:lstStyle/>
                    <a:p>
                      <a:endParaRPr lang="hr-HR" sz="100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2.3.1     Organizacija i suorganizacija događanja, sportskih i sl. događanja u </a:t>
                      </a:r>
                    </a:p>
                    <a:p>
                      <a:r>
                        <a:rPr lang="hr-HR" sz="1000" dirty="0" smtClean="0"/>
                        <a:t>            destinaciji </a:t>
                      </a:r>
                    </a:p>
                    <a:p>
                      <a:pPr algn="ctr"/>
                      <a:r>
                        <a:rPr lang="hr-HR" sz="1000" dirty="0" smtClean="0"/>
                        <a:t>Susret klapa ‘’POVLJANA U PISMI’’</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35.000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34.380,57</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6</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98</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8514563"/>
                  </a:ext>
                </a:extLst>
              </a:tr>
              <a:tr h="469334">
                <a:tc>
                  <a:txBody>
                    <a:bodyPr/>
                    <a:lstStyle/>
                    <a:p>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2.3.1     Organizacija i suorganizacija događanja, sportskih i sl. događanja u </a:t>
                      </a:r>
                    </a:p>
                    <a:p>
                      <a:r>
                        <a:rPr lang="hr-HR" sz="1000" dirty="0" smtClean="0"/>
                        <a:t>            destinaciji </a:t>
                      </a:r>
                    </a:p>
                    <a:p>
                      <a:pPr algn="ctr"/>
                      <a:r>
                        <a:rPr lang="hr-HR" sz="1000" dirty="0" smtClean="0"/>
                        <a:t>ZABAVNA DOGAĐANJA</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4.000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140.000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130.868,67</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25</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93</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570907536"/>
                  </a:ext>
                </a:extLst>
              </a:tr>
              <a:tr h="469334">
                <a:tc>
                  <a:txBody>
                    <a:bodyPr/>
                    <a:lstStyle/>
                    <a:p>
                      <a:endParaRPr lang="hr-HR" sz="100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2.3.1     Organizacija i suorganizacija događanja, sportskih i sl. događanja u destinaciji </a:t>
                      </a:r>
                    </a:p>
                    <a:p>
                      <a:r>
                        <a:rPr lang="hr-HR" sz="1000" baseline="0" dirty="0" smtClean="0"/>
                        <a:t>                              </a:t>
                      </a:r>
                      <a:r>
                        <a:rPr lang="hr-HR" sz="1000" dirty="0" smtClean="0"/>
                        <a:t>‘’PAG OUTDOOR SUMMER WEEKEND’’</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4.000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15.016</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15.016,75</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3</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100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756420646"/>
                  </a:ext>
                </a:extLst>
              </a:tr>
              <a:tr h="469334">
                <a:tc>
                  <a:txBody>
                    <a:bodyPr/>
                    <a:lstStyle/>
                    <a:p>
                      <a:endParaRPr lang="hr-HR" sz="1000"/>
                    </a:p>
                  </a:txBody>
                  <a:tcPr>
                    <a:solidFill>
                      <a:schemeClr val="accent4">
                        <a:lumMod val="40000"/>
                        <a:lumOff val="60000"/>
                      </a:schemeClr>
                    </a:solidFill>
                  </a:tcPr>
                </a:tc>
                <a:tc>
                  <a:txBody>
                    <a:bodyPr/>
                    <a:lstStyle/>
                    <a:p>
                      <a:r>
                        <a:rPr lang="hr-HR" sz="1000" dirty="0" smtClean="0"/>
                        <a:t>2.4</a:t>
                      </a:r>
                      <a:endParaRPr lang="hr-HR" sz="1000" dirty="0"/>
                    </a:p>
                  </a:txBody>
                  <a:tcPr>
                    <a:solidFill>
                      <a:schemeClr val="accent4">
                        <a:lumMod val="40000"/>
                        <a:lumOff val="60000"/>
                      </a:schemeClr>
                    </a:solidFill>
                  </a:tcPr>
                </a:tc>
                <a:tc>
                  <a:txBody>
                    <a:bodyPr/>
                    <a:lstStyle/>
                    <a:p>
                      <a:r>
                        <a:rPr lang="hr-HR" sz="1000" dirty="0" smtClean="0"/>
                        <a:t>Turistička infrastruktura</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1.000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418376656"/>
                  </a:ext>
                </a:extLst>
              </a:tr>
              <a:tr h="469334">
                <a:tc>
                  <a:txBody>
                    <a:bodyPr/>
                    <a:lstStyle/>
                    <a:p>
                      <a:endParaRPr lang="hr-HR" sz="1000"/>
                    </a:p>
                  </a:txBody>
                  <a:tcPr>
                    <a:solidFill>
                      <a:schemeClr val="accent4">
                        <a:lumMod val="40000"/>
                        <a:lumOff val="60000"/>
                      </a:schemeClr>
                    </a:solidFill>
                  </a:tcPr>
                </a:tc>
                <a:tc>
                  <a:txBody>
                    <a:bodyPr/>
                    <a:lstStyle/>
                    <a:p>
                      <a:r>
                        <a:rPr lang="hr-HR" sz="1000" dirty="0" smtClean="0"/>
                        <a:t>2.5</a:t>
                      </a:r>
                      <a:endParaRPr lang="hr-HR" sz="1000" dirty="0"/>
                    </a:p>
                  </a:txBody>
                  <a:tcPr>
                    <a:solidFill>
                      <a:schemeClr val="accent4">
                        <a:lumMod val="40000"/>
                        <a:lumOff val="60000"/>
                      </a:schemeClr>
                    </a:solidFill>
                  </a:tcPr>
                </a:tc>
                <a:tc>
                  <a:txBody>
                    <a:bodyPr/>
                    <a:lstStyle/>
                    <a:p>
                      <a:r>
                        <a:rPr lang="hr-HR" sz="1000" dirty="0" smtClean="0"/>
                        <a:t>Podrška turističkoj industriji</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4005961779"/>
                  </a:ext>
                </a:extLst>
              </a:tr>
              <a:tr h="469334">
                <a:tc>
                  <a:txBody>
                    <a:bodyPr/>
                    <a:lstStyle/>
                    <a:p>
                      <a:r>
                        <a:rPr lang="hr-HR" sz="1000" dirty="0" smtClean="0"/>
                        <a:t>3</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KOMUNIKACIJA I OGLAŠAVANJE</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158.500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169.741</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179.531,60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34</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106</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035084744"/>
                  </a:ext>
                </a:extLst>
              </a:tr>
              <a:tr h="469334">
                <a:tc>
                  <a:txBody>
                    <a:bodyPr/>
                    <a:lstStyle/>
                    <a:p>
                      <a:endParaRPr lang="hr-HR" sz="1000"/>
                    </a:p>
                  </a:txBody>
                  <a:tcPr>
                    <a:solidFill>
                      <a:schemeClr val="accent4">
                        <a:lumMod val="40000"/>
                        <a:lumOff val="60000"/>
                      </a:schemeClr>
                    </a:solidFill>
                  </a:tcPr>
                </a:tc>
                <a:tc>
                  <a:txBody>
                    <a:bodyPr/>
                    <a:lstStyle/>
                    <a:p>
                      <a:r>
                        <a:rPr lang="hr-HR" sz="1000" dirty="0" smtClean="0"/>
                        <a:t>3.1</a:t>
                      </a:r>
                      <a:endParaRPr lang="hr-HR" sz="1000" dirty="0"/>
                    </a:p>
                  </a:txBody>
                  <a:tcPr>
                    <a:solidFill>
                      <a:schemeClr val="accent4">
                        <a:lumMod val="40000"/>
                        <a:lumOff val="60000"/>
                      </a:schemeClr>
                    </a:solidFill>
                  </a:tcPr>
                </a:tc>
                <a:tc>
                  <a:txBody>
                    <a:bodyPr/>
                    <a:lstStyle/>
                    <a:p>
                      <a:r>
                        <a:rPr lang="hr-HR" sz="1000" dirty="0" smtClean="0"/>
                        <a:t>Definiranje brending sustava i brend arhitekture</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324541067"/>
                  </a:ext>
                </a:extLst>
              </a:tr>
              <a:tr h="469334">
                <a:tc>
                  <a:txBody>
                    <a:bodyPr/>
                    <a:lstStyle/>
                    <a:p>
                      <a:endParaRPr lang="hr-HR" sz="1000"/>
                    </a:p>
                  </a:txBody>
                  <a:tcPr>
                    <a:solidFill>
                      <a:schemeClr val="accent4">
                        <a:lumMod val="40000"/>
                        <a:lumOff val="60000"/>
                      </a:schemeClr>
                    </a:solidFill>
                  </a:tcPr>
                </a:tc>
                <a:tc>
                  <a:txBody>
                    <a:bodyPr/>
                    <a:lstStyle/>
                    <a:p>
                      <a:r>
                        <a:rPr lang="hr-HR" sz="1000" dirty="0" smtClean="0"/>
                        <a:t>3.2</a:t>
                      </a:r>
                      <a:endParaRPr lang="hr-HR" sz="1000" dirty="0"/>
                    </a:p>
                  </a:txBody>
                  <a:tcPr>
                    <a:solidFill>
                      <a:schemeClr val="accent4">
                        <a:lumMod val="40000"/>
                        <a:lumOff val="60000"/>
                      </a:schemeClr>
                    </a:solidFill>
                  </a:tcPr>
                </a:tc>
                <a:tc>
                  <a:txBody>
                    <a:bodyPr/>
                    <a:lstStyle/>
                    <a:p>
                      <a:r>
                        <a:rPr lang="hr-HR" sz="1000" dirty="0" smtClean="0"/>
                        <a:t>Oglašavanje</a:t>
                      </a:r>
                      <a:r>
                        <a:rPr lang="hr-HR" sz="1000" baseline="0" dirty="0" smtClean="0"/>
                        <a:t> destinacijskog brenda, turističke ponude i proizvoda</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153534434"/>
                  </a:ext>
                </a:extLst>
              </a:tr>
              <a:tr h="469334">
                <a:tc>
                  <a:txBody>
                    <a:bodyPr/>
                    <a:lstStyle/>
                    <a:p>
                      <a:endParaRPr lang="hr-HR" sz="1000"/>
                    </a:p>
                  </a:txBody>
                  <a:tcPr>
                    <a:solidFill>
                      <a:schemeClr val="accent4">
                        <a:lumMod val="40000"/>
                        <a:lumOff val="60000"/>
                      </a:schemeClr>
                    </a:solidFill>
                  </a:tcPr>
                </a:tc>
                <a:tc>
                  <a:txBody>
                    <a:bodyPr/>
                    <a:lstStyle/>
                    <a:p>
                      <a:r>
                        <a:rPr lang="hr-HR" sz="1000" dirty="0" smtClean="0"/>
                        <a:t>3.3</a:t>
                      </a:r>
                      <a:endParaRPr lang="hr-HR" sz="1000" dirty="0"/>
                    </a:p>
                  </a:txBody>
                  <a:tcPr>
                    <a:solidFill>
                      <a:schemeClr val="accent4">
                        <a:lumMod val="40000"/>
                        <a:lumOff val="60000"/>
                      </a:schemeClr>
                    </a:solidFill>
                  </a:tcPr>
                </a:tc>
                <a:tc>
                  <a:txBody>
                    <a:bodyPr/>
                    <a:lstStyle/>
                    <a:p>
                      <a:r>
                        <a:rPr lang="hr-HR" sz="1000" dirty="0" smtClean="0"/>
                        <a:t>Odnosi</a:t>
                      </a:r>
                      <a:r>
                        <a:rPr lang="hr-HR" sz="1000" baseline="0" dirty="0" smtClean="0"/>
                        <a:t> s javnošću, globalni i domaći PR</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209209737"/>
                  </a:ext>
                </a:extLst>
              </a:tr>
            </a:tbl>
          </a:graphicData>
        </a:graphic>
      </p:graphicFrame>
    </p:spTree>
    <p:extLst>
      <p:ext uri="{BB962C8B-B14F-4D97-AF65-F5344CB8AC3E}">
        <p14:creationId xmlns:p14="http://schemas.microsoft.com/office/powerpoint/2010/main" val="2217554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7246495"/>
              </p:ext>
            </p:extLst>
          </p:nvPr>
        </p:nvGraphicFramePr>
        <p:xfrm>
          <a:off x="555625" y="529836"/>
          <a:ext cx="10937872" cy="5321357"/>
        </p:xfrm>
        <a:graphic>
          <a:graphicData uri="http://schemas.openxmlformats.org/drawingml/2006/table">
            <a:tbl>
              <a:tblPr firstRow="1" bandRow="1">
                <a:tableStyleId>{5C22544A-7EE6-4342-B048-85BDC9FD1C3A}</a:tableStyleId>
              </a:tblPr>
              <a:tblGrid>
                <a:gridCol w="538237">
                  <a:extLst>
                    <a:ext uri="{9D8B030D-6E8A-4147-A177-3AD203B41FA5}">
                      <a16:colId xmlns:a16="http://schemas.microsoft.com/office/drawing/2014/main" val="656727238"/>
                    </a:ext>
                  </a:extLst>
                </a:gridCol>
                <a:gridCol w="487110">
                  <a:extLst>
                    <a:ext uri="{9D8B030D-6E8A-4147-A177-3AD203B41FA5}">
                      <a16:colId xmlns:a16="http://schemas.microsoft.com/office/drawing/2014/main" val="2262747383"/>
                    </a:ext>
                  </a:extLst>
                </a:gridCol>
                <a:gridCol w="4614729">
                  <a:extLst>
                    <a:ext uri="{9D8B030D-6E8A-4147-A177-3AD203B41FA5}">
                      <a16:colId xmlns:a16="http://schemas.microsoft.com/office/drawing/2014/main" val="2560598778"/>
                    </a:ext>
                  </a:extLst>
                </a:gridCol>
                <a:gridCol w="1196411">
                  <a:extLst>
                    <a:ext uri="{9D8B030D-6E8A-4147-A177-3AD203B41FA5}">
                      <a16:colId xmlns:a16="http://schemas.microsoft.com/office/drawing/2014/main" val="3049544827"/>
                    </a:ext>
                  </a:extLst>
                </a:gridCol>
                <a:gridCol w="1256232">
                  <a:extLst>
                    <a:ext uri="{9D8B030D-6E8A-4147-A177-3AD203B41FA5}">
                      <a16:colId xmlns:a16="http://schemas.microsoft.com/office/drawing/2014/main" val="2084654403"/>
                    </a:ext>
                  </a:extLst>
                </a:gridCol>
                <a:gridCol w="1153682">
                  <a:extLst>
                    <a:ext uri="{9D8B030D-6E8A-4147-A177-3AD203B41FA5}">
                      <a16:colId xmlns:a16="http://schemas.microsoft.com/office/drawing/2014/main" val="2788548834"/>
                    </a:ext>
                  </a:extLst>
                </a:gridCol>
                <a:gridCol w="854580">
                  <a:extLst>
                    <a:ext uri="{9D8B030D-6E8A-4147-A177-3AD203B41FA5}">
                      <a16:colId xmlns:a16="http://schemas.microsoft.com/office/drawing/2014/main" val="2238050979"/>
                    </a:ext>
                  </a:extLst>
                </a:gridCol>
                <a:gridCol w="836891">
                  <a:extLst>
                    <a:ext uri="{9D8B030D-6E8A-4147-A177-3AD203B41FA5}">
                      <a16:colId xmlns:a16="http://schemas.microsoft.com/office/drawing/2014/main" val="2728853297"/>
                    </a:ext>
                  </a:extLst>
                </a:gridCol>
              </a:tblGrid>
              <a:tr h="574864">
                <a:tc>
                  <a:txBody>
                    <a:bodyPr/>
                    <a:lstStyle/>
                    <a:p>
                      <a:endParaRPr lang="hr-HR" dirty="0"/>
                    </a:p>
                  </a:txBody>
                  <a:tcPr>
                    <a:solidFill>
                      <a:schemeClr val="accent4">
                        <a:lumMod val="75000"/>
                      </a:schemeClr>
                    </a:solidFill>
                  </a:tcPr>
                </a:tc>
                <a:tc>
                  <a:txBody>
                    <a:bodyPr/>
                    <a:lstStyle/>
                    <a:p>
                      <a:endParaRPr lang="hr-HR" dirty="0"/>
                    </a:p>
                  </a:txBody>
                  <a:tcPr>
                    <a:solidFill>
                      <a:schemeClr val="accent4">
                        <a:lumMod val="75000"/>
                      </a:schemeClr>
                    </a:solidFill>
                  </a:tcPr>
                </a:tc>
                <a:tc>
                  <a:txBody>
                    <a:bodyPr/>
                    <a:lstStyle/>
                    <a:p>
                      <a:pPr algn="ctr"/>
                      <a:endParaRPr lang="hr-HR" sz="1200" dirty="0" smtClean="0"/>
                    </a:p>
                    <a:p>
                      <a:pPr algn="ctr"/>
                      <a:r>
                        <a:rPr lang="hr-HR" sz="1200" dirty="0" smtClean="0">
                          <a:solidFill>
                            <a:schemeClr val="tx1"/>
                          </a:solidFill>
                        </a:rPr>
                        <a:t>AKTIVNOSTI</a:t>
                      </a:r>
                    </a:p>
                  </a:txBody>
                  <a:tcP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Plan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Rebalans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Realizacija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udio % u realizaciji</a:t>
                      </a: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indeks </a:t>
                      </a:r>
                    </a:p>
                  </a:txBody>
                  <a:tcPr marL="9525" marR="9525" marT="9525" marB="0" anchor="ctr">
                    <a:solidFill>
                      <a:schemeClr val="accent4">
                        <a:lumMod val="75000"/>
                      </a:schemeClr>
                    </a:solidFill>
                  </a:tcPr>
                </a:tc>
                <a:extLst>
                  <a:ext uri="{0D108BD9-81ED-4DB2-BD59-A6C34878D82A}">
                    <a16:rowId xmlns:a16="http://schemas.microsoft.com/office/drawing/2014/main" val="1931269789"/>
                  </a:ext>
                </a:extLst>
              </a:tr>
              <a:tr h="313902">
                <a:tc>
                  <a:txBody>
                    <a:bodyPr/>
                    <a:lstStyle/>
                    <a:p>
                      <a:endParaRPr lang="hr-HR" dirty="0"/>
                    </a:p>
                  </a:txBody>
                  <a:tcPr>
                    <a:solidFill>
                      <a:schemeClr val="accent4">
                        <a:lumMod val="40000"/>
                        <a:lumOff val="60000"/>
                      </a:schemeClr>
                    </a:solidFill>
                  </a:tcPr>
                </a:tc>
                <a:tc>
                  <a:txBody>
                    <a:bodyPr/>
                    <a:lstStyle/>
                    <a:p>
                      <a:r>
                        <a:rPr lang="hr-HR" sz="1000" dirty="0" smtClean="0"/>
                        <a:t>3.4</a:t>
                      </a:r>
                      <a:endParaRPr lang="hr-HR" sz="1000" dirty="0"/>
                    </a:p>
                  </a:txBody>
                  <a:tcPr>
                    <a:solidFill>
                      <a:schemeClr val="accent4">
                        <a:lumMod val="40000"/>
                        <a:lumOff val="60000"/>
                      </a:schemeClr>
                    </a:solidFill>
                  </a:tcPr>
                </a:tc>
                <a:tc>
                  <a:txBody>
                    <a:bodyPr/>
                    <a:lstStyle/>
                    <a:p>
                      <a:r>
                        <a:rPr lang="hr-HR" sz="1000" dirty="0" smtClean="0"/>
                        <a:t>Marketinške i poslovne suradnje</a:t>
                      </a: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33.000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33.000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38.340,30</a:t>
                      </a: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7</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116</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419076400"/>
                  </a:ext>
                </a:extLst>
              </a:tr>
              <a:tr h="426706">
                <a:tc>
                  <a:txBody>
                    <a:bodyPr/>
                    <a:lstStyle/>
                    <a:p>
                      <a:endParaRPr lang="hr-HR"/>
                    </a:p>
                  </a:txBody>
                  <a:tcPr>
                    <a:solidFill>
                      <a:schemeClr val="accent4">
                        <a:lumMod val="40000"/>
                        <a:lumOff val="60000"/>
                      </a:schemeClr>
                    </a:solidFill>
                  </a:tcPr>
                </a:tc>
                <a:tc>
                  <a:txBody>
                    <a:bodyPr/>
                    <a:lstStyle/>
                    <a:p>
                      <a:endParaRPr lang="hr-HR"/>
                    </a:p>
                  </a:txBody>
                  <a:tcPr>
                    <a:solidFill>
                      <a:schemeClr val="accent4">
                        <a:lumMod val="40000"/>
                        <a:lumOff val="60000"/>
                      </a:schemeClr>
                    </a:solidFill>
                  </a:tcPr>
                </a:tc>
                <a:tc>
                  <a:txBody>
                    <a:bodyPr/>
                    <a:lstStyle/>
                    <a:p>
                      <a:r>
                        <a:rPr lang="hr-HR" sz="1000" dirty="0" smtClean="0"/>
                        <a:t>UDRUŽENO OGLAŠAVANJE NA STRANICI</a:t>
                      </a:r>
                      <a:r>
                        <a:rPr lang="hr-HR" sz="1000" baseline="0" dirty="0" smtClean="0"/>
                        <a:t> ŽUPANIJSKE TURISTIČKE ZAJEDNICE</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15.000</a:t>
                      </a:r>
                    </a:p>
                    <a:p>
                      <a:pPr algn="ctr"/>
                      <a:endParaRPr lang="hr-HR" sz="1100" dirty="0" smtClean="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15.000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15.000,00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100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912081747"/>
                  </a:ext>
                </a:extLst>
              </a:tr>
              <a:tr h="401639">
                <a:tc>
                  <a:txBody>
                    <a:bodyPr/>
                    <a:lstStyle/>
                    <a:p>
                      <a:endParaRPr lang="hr-HR"/>
                    </a:p>
                  </a:txBody>
                  <a:tcPr>
                    <a:solidFill>
                      <a:schemeClr val="accent4">
                        <a:lumMod val="40000"/>
                        <a:lumOff val="60000"/>
                      </a:schemeClr>
                    </a:solidFill>
                  </a:tcPr>
                </a:tc>
                <a:tc>
                  <a:txBody>
                    <a:bodyPr/>
                    <a:lstStyle/>
                    <a:p>
                      <a:endParaRPr lang="hr-HR"/>
                    </a:p>
                  </a:txBody>
                  <a:tcPr>
                    <a:solidFill>
                      <a:schemeClr val="accent4">
                        <a:lumMod val="40000"/>
                        <a:lumOff val="60000"/>
                      </a:schemeClr>
                    </a:solidFill>
                  </a:tcPr>
                </a:tc>
                <a:tc>
                  <a:txBody>
                    <a:bodyPr/>
                    <a:lstStyle/>
                    <a:p>
                      <a:r>
                        <a:rPr lang="hr-HR" sz="1000" dirty="0" smtClean="0"/>
                        <a:t>MARKETINŠKA KAMPANJA SUFINANCIRANJA NISKOTARIFNIH LETOVA ZA ZADAR</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18.000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18.000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23.340,30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4</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130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699388316"/>
                  </a:ext>
                </a:extLst>
              </a:tr>
              <a:tr h="555476">
                <a:tc>
                  <a:txBody>
                    <a:bodyPr/>
                    <a:lstStyle/>
                    <a:p>
                      <a:endParaRPr lang="hr-HR"/>
                    </a:p>
                  </a:txBody>
                  <a:tcPr>
                    <a:solidFill>
                      <a:schemeClr val="accent4">
                        <a:lumMod val="40000"/>
                        <a:lumOff val="60000"/>
                      </a:schemeClr>
                    </a:solidFill>
                  </a:tcPr>
                </a:tc>
                <a:tc>
                  <a:txBody>
                    <a:bodyPr/>
                    <a:lstStyle/>
                    <a:p>
                      <a:r>
                        <a:rPr lang="hr-HR" sz="1000" dirty="0" smtClean="0"/>
                        <a:t>3.5</a:t>
                      </a:r>
                      <a:endParaRPr lang="hr-HR" sz="1000" dirty="0"/>
                    </a:p>
                  </a:txBody>
                  <a:tcPr>
                    <a:solidFill>
                      <a:schemeClr val="accent4">
                        <a:lumMod val="40000"/>
                        <a:lumOff val="60000"/>
                      </a:schemeClr>
                    </a:solidFill>
                  </a:tcPr>
                </a:tc>
                <a:tc>
                  <a:txBody>
                    <a:bodyPr/>
                    <a:lstStyle/>
                    <a:p>
                      <a:r>
                        <a:rPr lang="hr-HR" sz="1000" dirty="0" smtClean="0"/>
                        <a:t>Sajmovi,</a:t>
                      </a:r>
                      <a:r>
                        <a:rPr lang="hr-HR" sz="1000" baseline="0" dirty="0" smtClean="0"/>
                        <a:t> posebne prezentacije i poslovne radionice</a:t>
                      </a:r>
                    </a:p>
                    <a:p>
                      <a:r>
                        <a:rPr lang="hr-HR" sz="1000" dirty="0" smtClean="0"/>
                        <a:t>OBVEZE PO ZAJEDNIČKOM SUDJELOVANJU NA SAJMOVIMA IZ PRETHODNOG PERIODA</a:t>
                      </a:r>
                      <a:endParaRPr lang="hr-HR" sz="1000" dirty="0"/>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endParaRPr lang="hr-HR" sz="1100" dirty="0" smtClean="0">
                        <a:latin typeface="Calibri" panose="020F0502020204030204" pitchFamily="34" charset="0"/>
                      </a:endParaRPr>
                    </a:p>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178946473"/>
                  </a:ext>
                </a:extLst>
              </a:tr>
              <a:tr h="316195">
                <a:tc>
                  <a:txBody>
                    <a:bodyPr/>
                    <a:lstStyle/>
                    <a:p>
                      <a:endParaRPr lang="hr-HR"/>
                    </a:p>
                  </a:txBody>
                  <a:tcPr>
                    <a:solidFill>
                      <a:schemeClr val="accent4">
                        <a:lumMod val="40000"/>
                        <a:lumOff val="60000"/>
                      </a:schemeClr>
                    </a:solidFill>
                  </a:tcPr>
                </a:tc>
                <a:tc>
                  <a:txBody>
                    <a:bodyPr/>
                    <a:lstStyle/>
                    <a:p>
                      <a:r>
                        <a:rPr lang="hr-HR" sz="1000" dirty="0" smtClean="0"/>
                        <a:t>3.6</a:t>
                      </a:r>
                      <a:endParaRPr lang="hr-HR" sz="1000" dirty="0"/>
                    </a:p>
                  </a:txBody>
                  <a:tcPr>
                    <a:solidFill>
                      <a:schemeClr val="accent4">
                        <a:lumMod val="40000"/>
                        <a:lumOff val="60000"/>
                      </a:schemeClr>
                    </a:solidFill>
                  </a:tcPr>
                </a:tc>
                <a:tc>
                  <a:txBody>
                    <a:bodyPr/>
                    <a:lstStyle/>
                    <a:p>
                      <a:r>
                        <a:rPr lang="hr-HR" sz="1000" dirty="0" smtClean="0"/>
                        <a:t>Suradnja s</a:t>
                      </a:r>
                      <a:r>
                        <a:rPr lang="hr-HR" sz="1000" baseline="0" dirty="0" smtClean="0"/>
                        <a:t> organizatorima putovanja</a:t>
                      </a:r>
                      <a:r>
                        <a:rPr lang="hr-HR" sz="1000" dirty="0" smtClean="0"/>
                        <a:t> </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479592015"/>
                  </a:ext>
                </a:extLst>
              </a:tr>
              <a:tr h="352087">
                <a:tc>
                  <a:txBody>
                    <a:bodyPr/>
                    <a:lstStyle/>
                    <a:p>
                      <a:endParaRPr lang="hr-HR"/>
                    </a:p>
                  </a:txBody>
                  <a:tcPr>
                    <a:solidFill>
                      <a:schemeClr val="accent4">
                        <a:lumMod val="40000"/>
                        <a:lumOff val="60000"/>
                      </a:schemeClr>
                    </a:solidFill>
                  </a:tcPr>
                </a:tc>
                <a:tc>
                  <a:txBody>
                    <a:bodyPr/>
                    <a:lstStyle/>
                    <a:p>
                      <a:r>
                        <a:rPr lang="hr-HR" sz="1000" dirty="0" smtClean="0"/>
                        <a:t>3.7</a:t>
                      </a:r>
                      <a:endParaRPr lang="hr-HR" sz="1000" dirty="0"/>
                    </a:p>
                  </a:txBody>
                  <a:tcPr>
                    <a:solidFill>
                      <a:schemeClr val="accent4">
                        <a:lumMod val="40000"/>
                        <a:lumOff val="60000"/>
                      </a:schemeClr>
                    </a:solidFill>
                  </a:tcPr>
                </a:tc>
                <a:tc>
                  <a:txBody>
                    <a:bodyPr/>
                    <a:lstStyle/>
                    <a:p>
                      <a:r>
                        <a:rPr lang="hr-HR" sz="1000" dirty="0" smtClean="0"/>
                        <a:t>Kreiranje promotivnog materijala</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6.500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4.225</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5.475,00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130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246280712"/>
                  </a:ext>
                </a:extLst>
              </a:tr>
              <a:tr h="413617">
                <a:tc>
                  <a:txBody>
                    <a:bodyPr/>
                    <a:lstStyle/>
                    <a:p>
                      <a:endParaRPr lang="hr-HR"/>
                    </a:p>
                  </a:txBody>
                  <a:tcPr>
                    <a:solidFill>
                      <a:schemeClr val="accent4">
                        <a:lumMod val="40000"/>
                        <a:lumOff val="60000"/>
                      </a:schemeClr>
                    </a:solidFill>
                  </a:tcPr>
                </a:tc>
                <a:tc>
                  <a:txBody>
                    <a:bodyPr/>
                    <a:lstStyle/>
                    <a:p>
                      <a:endParaRPr lang="hr-HR"/>
                    </a:p>
                  </a:txBody>
                  <a:tcPr>
                    <a:solidFill>
                      <a:schemeClr val="accent4">
                        <a:lumMod val="40000"/>
                        <a:lumOff val="60000"/>
                      </a:schemeClr>
                    </a:solidFill>
                  </a:tcPr>
                </a:tc>
                <a:tc>
                  <a:txBody>
                    <a:bodyPr/>
                    <a:lstStyle/>
                    <a:p>
                      <a:r>
                        <a:rPr lang="hr-HR" sz="1000" dirty="0" smtClean="0"/>
                        <a:t>3.7.1 Izrada i distribucija informativnih materijala</a:t>
                      </a:r>
                    </a:p>
                    <a:p>
                      <a:r>
                        <a:rPr lang="hr-HR" sz="1000" dirty="0" smtClean="0"/>
                        <a:t>PROJEKT ‘’POINTERS’’</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2.600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2.600,00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0,5</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100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178601401"/>
                  </a:ext>
                </a:extLst>
              </a:tr>
              <a:tr h="452927">
                <a:tc>
                  <a:txBody>
                    <a:bodyPr/>
                    <a:lstStyle/>
                    <a:p>
                      <a:endParaRPr lang="hr-HR"/>
                    </a:p>
                  </a:txBody>
                  <a:tcPr>
                    <a:solidFill>
                      <a:schemeClr val="accent4">
                        <a:lumMod val="40000"/>
                        <a:lumOff val="60000"/>
                      </a:schemeClr>
                    </a:solidFill>
                  </a:tcPr>
                </a:tc>
                <a:tc>
                  <a:txBody>
                    <a:bodyPr/>
                    <a:lstStyle/>
                    <a:p>
                      <a:endParaRPr lang="hr-HR"/>
                    </a:p>
                  </a:txBody>
                  <a:tcPr>
                    <a:solidFill>
                      <a:schemeClr val="accent4">
                        <a:lumMod val="40000"/>
                        <a:lumOff val="60000"/>
                      </a:schemeClr>
                    </a:solidFill>
                  </a:tcPr>
                </a:tc>
                <a:tc>
                  <a:txBody>
                    <a:bodyPr/>
                    <a:lstStyle/>
                    <a:p>
                      <a:r>
                        <a:rPr lang="hr-HR" sz="1000" dirty="0" smtClean="0"/>
                        <a:t>3.7.1 Izrada i distribucija informativnih materijala</a:t>
                      </a:r>
                    </a:p>
                    <a:p>
                      <a:r>
                        <a:rPr lang="hr-HR" sz="1000" dirty="0" smtClean="0"/>
                        <a:t>REPRINT</a:t>
                      </a:r>
                      <a:r>
                        <a:rPr lang="hr-HR" sz="1000" baseline="0" dirty="0" smtClean="0"/>
                        <a:t> KARATA I BROŠURA</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3.500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1.625</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1.625,00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0,3</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100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672731406"/>
                  </a:ext>
                </a:extLst>
              </a:tr>
              <a:tr h="466278">
                <a:tc>
                  <a:txBody>
                    <a:bodyPr/>
                    <a:lstStyle/>
                    <a:p>
                      <a:endParaRPr lang="hr-HR"/>
                    </a:p>
                  </a:txBody>
                  <a:tcPr>
                    <a:solidFill>
                      <a:schemeClr val="accent4">
                        <a:lumMod val="40000"/>
                        <a:lumOff val="60000"/>
                      </a:schemeClr>
                    </a:solidFill>
                  </a:tcPr>
                </a:tc>
                <a:tc>
                  <a:txBody>
                    <a:bodyPr/>
                    <a:lstStyle/>
                    <a:p>
                      <a:endParaRPr lang="hr-H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srgbClr val="000000"/>
                          </a:solidFill>
                          <a:effectLst/>
                          <a:uLnTx/>
                          <a:uFillTx/>
                          <a:latin typeface="+mn-lt"/>
                          <a:ea typeface="+mn-ea"/>
                          <a:cs typeface="+mn-cs"/>
                        </a:rPr>
                        <a:t>3.7.1 Izrada i distribucija informativnih materijala</a:t>
                      </a:r>
                    </a:p>
                    <a:p>
                      <a:r>
                        <a:rPr lang="hr-HR" sz="1000" dirty="0" smtClean="0"/>
                        <a:t>VIRTUALNO 360</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1.250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0,2</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0</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179856960"/>
                  </a:ext>
                </a:extLst>
              </a:tr>
              <a:tr h="466278">
                <a:tc>
                  <a:txBody>
                    <a:bodyPr/>
                    <a:lstStyle/>
                    <a:p>
                      <a:endParaRPr lang="hr-HR"/>
                    </a:p>
                  </a:txBody>
                  <a:tcPr>
                    <a:solidFill>
                      <a:schemeClr val="accent4">
                        <a:lumMod val="40000"/>
                        <a:lumOff val="60000"/>
                      </a:schemeClr>
                    </a:solidFill>
                  </a:tcPr>
                </a:tc>
                <a:tc>
                  <a:txBody>
                    <a:bodyPr/>
                    <a:lstStyle/>
                    <a:p>
                      <a:r>
                        <a:rPr lang="hr-HR" sz="1000" dirty="0" smtClean="0"/>
                        <a:t>3.8</a:t>
                      </a:r>
                      <a:endParaRPr lang="hr-HR" sz="1000" dirty="0"/>
                    </a:p>
                  </a:txBody>
                  <a:tcPr>
                    <a:solidFill>
                      <a:schemeClr val="accent4">
                        <a:lumMod val="40000"/>
                        <a:lumOff val="60000"/>
                      </a:schemeClr>
                    </a:solidFill>
                  </a:tcPr>
                </a:tc>
                <a:tc>
                  <a:txBody>
                    <a:bodyPr/>
                    <a:lstStyle/>
                    <a:p>
                      <a:r>
                        <a:rPr lang="hr-HR" sz="1000" dirty="0" smtClean="0"/>
                        <a:t>Internetske stranice</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2.000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6.500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5.500,00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85</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822378709"/>
                  </a:ext>
                </a:extLst>
              </a:tr>
              <a:tr h="466278">
                <a:tc>
                  <a:txBody>
                    <a:bodyPr/>
                    <a:lstStyle/>
                    <a:p>
                      <a:endParaRPr lang="hr-HR"/>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3.8.1    Razvoj i održavanje internetskih stranica</a:t>
                      </a:r>
                      <a:endParaRPr lang="hr-HR" sz="1000" dirty="0"/>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2.000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6.500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5.500,00</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1</a:t>
                      </a:r>
                      <a:endParaRPr lang="hr-HR" sz="1100" dirty="0">
                        <a:latin typeface="Calibri" panose="020F0502020204030204" pitchFamily="34" charset="0"/>
                      </a:endParaRPr>
                    </a:p>
                  </a:txBody>
                  <a:tcPr>
                    <a:solidFill>
                      <a:schemeClr val="accent4">
                        <a:lumMod val="40000"/>
                        <a:lumOff val="60000"/>
                      </a:schemeClr>
                    </a:solidFill>
                  </a:tcPr>
                </a:tc>
                <a:tc>
                  <a:txBody>
                    <a:bodyPr/>
                    <a:lstStyle/>
                    <a:p>
                      <a:pPr algn="ctr"/>
                      <a:r>
                        <a:rPr lang="hr-HR" sz="1100" dirty="0" smtClean="0">
                          <a:latin typeface="Calibri" panose="020F0502020204030204" pitchFamily="34" charset="0"/>
                        </a:rPr>
                        <a:t>85</a:t>
                      </a:r>
                      <a:endParaRPr lang="hr-HR" sz="1100" dirty="0">
                        <a:latin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2581100332"/>
                  </a:ext>
                </a:extLst>
              </a:tr>
            </a:tbl>
          </a:graphicData>
        </a:graphic>
      </p:graphicFrame>
    </p:spTree>
    <p:extLst>
      <p:ext uri="{BB962C8B-B14F-4D97-AF65-F5344CB8AC3E}">
        <p14:creationId xmlns:p14="http://schemas.microsoft.com/office/powerpoint/2010/main" val="33256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24712653"/>
              </p:ext>
            </p:extLst>
          </p:nvPr>
        </p:nvGraphicFramePr>
        <p:xfrm>
          <a:off x="530225" y="504825"/>
          <a:ext cx="11126792" cy="5567816"/>
        </p:xfrm>
        <a:graphic>
          <a:graphicData uri="http://schemas.openxmlformats.org/drawingml/2006/table">
            <a:tbl>
              <a:tblPr firstRow="1" bandRow="1">
                <a:tableStyleId>{5C22544A-7EE6-4342-B048-85BDC9FD1C3A}</a:tableStyleId>
              </a:tblPr>
              <a:tblGrid>
                <a:gridCol w="418358">
                  <a:extLst>
                    <a:ext uri="{9D8B030D-6E8A-4147-A177-3AD203B41FA5}">
                      <a16:colId xmlns:a16="http://schemas.microsoft.com/office/drawing/2014/main" val="837966358"/>
                    </a:ext>
                  </a:extLst>
                </a:gridCol>
                <a:gridCol w="410198">
                  <a:extLst>
                    <a:ext uri="{9D8B030D-6E8A-4147-A177-3AD203B41FA5}">
                      <a16:colId xmlns:a16="http://schemas.microsoft.com/office/drawing/2014/main" val="4037753434"/>
                    </a:ext>
                  </a:extLst>
                </a:gridCol>
                <a:gridCol w="4512180">
                  <a:extLst>
                    <a:ext uri="{9D8B030D-6E8A-4147-A177-3AD203B41FA5}">
                      <a16:colId xmlns:a16="http://schemas.microsoft.com/office/drawing/2014/main" val="1477684500"/>
                    </a:ext>
                  </a:extLst>
                </a:gridCol>
                <a:gridCol w="1401510">
                  <a:extLst>
                    <a:ext uri="{9D8B030D-6E8A-4147-A177-3AD203B41FA5}">
                      <a16:colId xmlns:a16="http://schemas.microsoft.com/office/drawing/2014/main" val="1099155014"/>
                    </a:ext>
                  </a:extLst>
                </a:gridCol>
                <a:gridCol w="1452785">
                  <a:extLst>
                    <a:ext uri="{9D8B030D-6E8A-4147-A177-3AD203B41FA5}">
                      <a16:colId xmlns:a16="http://schemas.microsoft.com/office/drawing/2014/main" val="2707620200"/>
                    </a:ext>
                  </a:extLst>
                </a:gridCol>
                <a:gridCol w="1264778">
                  <a:extLst>
                    <a:ext uri="{9D8B030D-6E8A-4147-A177-3AD203B41FA5}">
                      <a16:colId xmlns:a16="http://schemas.microsoft.com/office/drawing/2014/main" val="4180033668"/>
                    </a:ext>
                  </a:extLst>
                </a:gridCol>
                <a:gridCol w="871671">
                  <a:extLst>
                    <a:ext uri="{9D8B030D-6E8A-4147-A177-3AD203B41FA5}">
                      <a16:colId xmlns:a16="http://schemas.microsoft.com/office/drawing/2014/main" val="3111458418"/>
                    </a:ext>
                  </a:extLst>
                </a:gridCol>
                <a:gridCol w="795312">
                  <a:extLst>
                    <a:ext uri="{9D8B030D-6E8A-4147-A177-3AD203B41FA5}">
                      <a16:colId xmlns:a16="http://schemas.microsoft.com/office/drawing/2014/main" val="3891291309"/>
                    </a:ext>
                  </a:extLst>
                </a:gridCol>
              </a:tblGrid>
              <a:tr h="400904">
                <a:tc>
                  <a:txBody>
                    <a:bodyPr/>
                    <a:lstStyle/>
                    <a:p>
                      <a:endParaRPr lang="hr-HR" dirty="0"/>
                    </a:p>
                  </a:txBody>
                  <a:tcPr>
                    <a:solidFill>
                      <a:schemeClr val="accent4">
                        <a:lumMod val="75000"/>
                      </a:schemeClr>
                    </a:solidFill>
                  </a:tcPr>
                </a:tc>
                <a:tc>
                  <a:txBody>
                    <a:bodyPr/>
                    <a:lstStyle/>
                    <a:p>
                      <a:endParaRPr lang="hr-HR" dirty="0"/>
                    </a:p>
                  </a:txBody>
                  <a:tcPr>
                    <a:solidFill>
                      <a:schemeClr val="accent4">
                        <a:lumMod val="75000"/>
                      </a:schemeClr>
                    </a:solidFill>
                  </a:tcPr>
                </a:tc>
                <a:tc>
                  <a:txBody>
                    <a:bodyPr/>
                    <a:lstStyle/>
                    <a:p>
                      <a:pPr algn="ctr"/>
                      <a:endParaRPr lang="hr-HR" sz="1200" dirty="0" smtClean="0"/>
                    </a:p>
                    <a:p>
                      <a:pPr algn="ctr"/>
                      <a:r>
                        <a:rPr lang="hr-HR" sz="1200" dirty="0" smtClean="0">
                          <a:solidFill>
                            <a:schemeClr val="tx1"/>
                          </a:solidFill>
                        </a:rPr>
                        <a:t>AKTIVNOSTI</a:t>
                      </a:r>
                    </a:p>
                  </a:txBody>
                  <a:tcP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Plan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Rebalans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Realizacija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udio % u realizaciji</a:t>
                      </a: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indeks </a:t>
                      </a:r>
                    </a:p>
                  </a:txBody>
                  <a:tcPr marL="9525" marR="9525" marT="9525" marB="0" anchor="ctr">
                    <a:solidFill>
                      <a:schemeClr val="accent4">
                        <a:lumMod val="75000"/>
                      </a:schemeClr>
                    </a:solidFill>
                  </a:tcPr>
                </a:tc>
                <a:extLst>
                  <a:ext uri="{0D108BD9-81ED-4DB2-BD59-A6C34878D82A}">
                    <a16:rowId xmlns:a16="http://schemas.microsoft.com/office/drawing/2014/main" val="3667778904"/>
                  </a:ext>
                </a:extLst>
              </a:tr>
              <a:tr h="325178">
                <a:tc>
                  <a:txBody>
                    <a:bodyPr/>
                    <a:lstStyle/>
                    <a:p>
                      <a:endParaRPr lang="hr-HR" dirty="0"/>
                    </a:p>
                  </a:txBody>
                  <a:tcPr>
                    <a:solidFill>
                      <a:schemeClr val="accent4">
                        <a:lumMod val="40000"/>
                        <a:lumOff val="60000"/>
                      </a:schemeClr>
                    </a:solidFill>
                  </a:tcPr>
                </a:tc>
                <a:tc>
                  <a:txBody>
                    <a:bodyPr/>
                    <a:lstStyle/>
                    <a:p>
                      <a:r>
                        <a:rPr lang="hr-HR" sz="1000" dirty="0" smtClean="0"/>
                        <a:t>3.9</a:t>
                      </a:r>
                      <a:endParaRPr lang="hr-HR" sz="1000" dirty="0"/>
                    </a:p>
                  </a:txBody>
                  <a:tcPr>
                    <a:solidFill>
                      <a:schemeClr val="accent4">
                        <a:lumMod val="40000"/>
                        <a:lumOff val="60000"/>
                      </a:schemeClr>
                    </a:solidFill>
                  </a:tcPr>
                </a:tc>
                <a:tc>
                  <a:txBody>
                    <a:bodyPr/>
                    <a:lstStyle/>
                    <a:p>
                      <a:r>
                        <a:rPr lang="hr-HR" sz="1000" dirty="0" smtClean="0"/>
                        <a:t>Kreiranje i upravljanje bazama turističkih</a:t>
                      </a:r>
                      <a:r>
                        <a:rPr lang="hr-HR" sz="1000" baseline="0" dirty="0" smtClean="0"/>
                        <a:t> podataka</a:t>
                      </a:r>
                      <a:endParaRPr lang="hr-HR" sz="1000" dirty="0"/>
                    </a:p>
                  </a:txBody>
                  <a:tcPr>
                    <a:solidFill>
                      <a:schemeClr val="accent4">
                        <a:lumMod val="40000"/>
                        <a:lumOff val="60000"/>
                      </a:schemeClr>
                    </a:solidFill>
                  </a:tcPr>
                </a:tc>
                <a:tc>
                  <a:txBody>
                    <a:bodyPr/>
                    <a:lstStyle/>
                    <a:p>
                      <a:pPr algn="ctr"/>
                      <a:r>
                        <a:rPr lang="hr-HR" sz="1000" dirty="0" smtClean="0"/>
                        <a:t>2.000</a:t>
                      </a:r>
                      <a:endParaRPr lang="hr-HR" sz="1000" dirty="0"/>
                    </a:p>
                  </a:txBody>
                  <a:tcPr>
                    <a:solidFill>
                      <a:schemeClr val="accent4">
                        <a:lumMod val="40000"/>
                        <a:lumOff val="60000"/>
                      </a:schemeClr>
                    </a:solidFill>
                  </a:tcPr>
                </a:tc>
                <a:tc>
                  <a:txBody>
                    <a:bodyPr/>
                    <a:lstStyle/>
                    <a:p>
                      <a:pPr algn="ctr"/>
                      <a:r>
                        <a:rPr lang="hr-HR" sz="1000" dirty="0" smtClean="0"/>
                        <a:t>1.000</a:t>
                      </a:r>
                      <a:endParaRPr lang="hr-HR" sz="1000" dirty="0"/>
                    </a:p>
                  </a:txBody>
                  <a:tcPr>
                    <a:solidFill>
                      <a:schemeClr val="accent4">
                        <a:lumMod val="40000"/>
                        <a:lumOff val="60000"/>
                      </a:schemeClr>
                    </a:solidFill>
                  </a:tcPr>
                </a:tc>
                <a:tc>
                  <a:txBody>
                    <a:bodyPr/>
                    <a:lstStyle/>
                    <a:p>
                      <a:pPr algn="ctr"/>
                      <a:r>
                        <a:rPr lang="hr-HR" sz="1000" dirty="0" smtClean="0"/>
                        <a:t>6.000,00</a:t>
                      </a:r>
                      <a:endParaRPr lang="hr-HR" sz="1000" dirty="0"/>
                    </a:p>
                  </a:txBody>
                  <a:tcPr>
                    <a:solidFill>
                      <a:schemeClr val="accent4">
                        <a:lumMod val="40000"/>
                        <a:lumOff val="60000"/>
                      </a:schemeClr>
                    </a:solidFill>
                  </a:tcPr>
                </a:tc>
                <a:tc>
                  <a:txBody>
                    <a:bodyPr/>
                    <a:lstStyle/>
                    <a:p>
                      <a:pPr algn="ctr"/>
                      <a:r>
                        <a:rPr lang="hr-HR" sz="1000" dirty="0" smtClean="0"/>
                        <a:t>1</a:t>
                      </a:r>
                      <a:endParaRPr lang="hr-HR" sz="1000" dirty="0"/>
                    </a:p>
                  </a:txBody>
                  <a:tcPr>
                    <a:solidFill>
                      <a:schemeClr val="accent4">
                        <a:lumMod val="40000"/>
                        <a:lumOff val="60000"/>
                      </a:schemeClr>
                    </a:solidFill>
                  </a:tcPr>
                </a:tc>
                <a:tc>
                  <a:txBody>
                    <a:bodyPr/>
                    <a:lstStyle/>
                    <a:p>
                      <a:pPr algn="ctr"/>
                      <a:r>
                        <a:rPr lang="hr-HR" sz="1000" dirty="0" smtClean="0"/>
                        <a:t>600</a:t>
                      </a:r>
                      <a:endParaRPr lang="hr-HR" sz="1000" dirty="0"/>
                    </a:p>
                  </a:txBody>
                  <a:tcPr>
                    <a:solidFill>
                      <a:schemeClr val="accent4">
                        <a:lumMod val="40000"/>
                        <a:lumOff val="60000"/>
                      </a:schemeClr>
                    </a:solidFill>
                  </a:tcPr>
                </a:tc>
                <a:extLst>
                  <a:ext uri="{0D108BD9-81ED-4DB2-BD59-A6C34878D82A}">
                    <a16:rowId xmlns:a16="http://schemas.microsoft.com/office/drawing/2014/main" val="384416238"/>
                  </a:ext>
                </a:extLst>
              </a:tr>
              <a:tr h="325178">
                <a:tc>
                  <a:txBody>
                    <a:bodyPr/>
                    <a:lstStyle/>
                    <a:p>
                      <a:endParaRPr lang="hr-HR"/>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3.9.1  O</a:t>
                      </a:r>
                      <a:r>
                        <a:rPr lang="pl-PL" sz="1000" dirty="0" smtClean="0"/>
                        <a:t>tkup sadržaja, fotografija i ostalih podataka</a:t>
                      </a:r>
                      <a:endParaRPr lang="hr-HR" sz="1000" dirty="0"/>
                    </a:p>
                  </a:txBody>
                  <a:tcPr>
                    <a:solidFill>
                      <a:schemeClr val="accent4">
                        <a:lumMod val="40000"/>
                        <a:lumOff val="60000"/>
                      </a:schemeClr>
                    </a:solidFill>
                  </a:tcPr>
                </a:tc>
                <a:tc>
                  <a:txBody>
                    <a:bodyPr/>
                    <a:lstStyle/>
                    <a:p>
                      <a:pPr algn="ctr"/>
                      <a:r>
                        <a:rPr lang="hr-HR" sz="1000" dirty="0" smtClean="0"/>
                        <a:t>2.000</a:t>
                      </a:r>
                      <a:endParaRPr lang="hr-HR" sz="1000" dirty="0"/>
                    </a:p>
                  </a:txBody>
                  <a:tcPr>
                    <a:solidFill>
                      <a:schemeClr val="accent4">
                        <a:lumMod val="40000"/>
                        <a:lumOff val="60000"/>
                      </a:schemeClr>
                    </a:solidFill>
                  </a:tcPr>
                </a:tc>
                <a:tc>
                  <a:txBody>
                    <a:bodyPr/>
                    <a:lstStyle/>
                    <a:p>
                      <a:pPr algn="ctr"/>
                      <a:r>
                        <a:rPr lang="hr-HR" sz="1000" dirty="0" smtClean="0"/>
                        <a:t>1.000</a:t>
                      </a:r>
                      <a:endParaRPr lang="hr-HR" sz="1000" dirty="0"/>
                    </a:p>
                  </a:txBody>
                  <a:tcPr>
                    <a:solidFill>
                      <a:schemeClr val="accent4">
                        <a:lumMod val="40000"/>
                        <a:lumOff val="60000"/>
                      </a:schemeClr>
                    </a:solidFill>
                  </a:tcPr>
                </a:tc>
                <a:tc>
                  <a:txBody>
                    <a:bodyPr/>
                    <a:lstStyle/>
                    <a:p>
                      <a:pPr algn="ctr"/>
                      <a:r>
                        <a:rPr lang="hr-HR" sz="1000" dirty="0" smtClean="0"/>
                        <a:t>6.000,00</a:t>
                      </a:r>
                      <a:endParaRPr lang="hr-HR" sz="1000" dirty="0"/>
                    </a:p>
                  </a:txBody>
                  <a:tcPr>
                    <a:solidFill>
                      <a:schemeClr val="accent4">
                        <a:lumMod val="40000"/>
                        <a:lumOff val="60000"/>
                      </a:schemeClr>
                    </a:solidFill>
                  </a:tcPr>
                </a:tc>
                <a:tc>
                  <a:txBody>
                    <a:bodyPr/>
                    <a:lstStyle/>
                    <a:p>
                      <a:pPr algn="ctr"/>
                      <a:r>
                        <a:rPr lang="hr-HR" sz="1000" dirty="0" smtClean="0"/>
                        <a:t>1</a:t>
                      </a:r>
                      <a:endParaRPr lang="hr-HR" sz="1000" dirty="0"/>
                    </a:p>
                  </a:txBody>
                  <a:tcPr>
                    <a:solidFill>
                      <a:schemeClr val="accent4">
                        <a:lumMod val="40000"/>
                        <a:lumOff val="60000"/>
                      </a:schemeClr>
                    </a:solidFill>
                  </a:tcPr>
                </a:tc>
                <a:tc>
                  <a:txBody>
                    <a:bodyPr/>
                    <a:lstStyle/>
                    <a:p>
                      <a:pPr algn="ctr"/>
                      <a:r>
                        <a:rPr lang="hr-HR" sz="1000" dirty="0" smtClean="0"/>
                        <a:t>600</a:t>
                      </a:r>
                      <a:endParaRPr lang="hr-HR" sz="1000" dirty="0"/>
                    </a:p>
                  </a:txBody>
                  <a:tcPr>
                    <a:solidFill>
                      <a:schemeClr val="accent4">
                        <a:lumMod val="40000"/>
                        <a:lumOff val="60000"/>
                      </a:schemeClr>
                    </a:solidFill>
                  </a:tcPr>
                </a:tc>
                <a:extLst>
                  <a:ext uri="{0D108BD9-81ED-4DB2-BD59-A6C34878D82A}">
                    <a16:rowId xmlns:a16="http://schemas.microsoft.com/office/drawing/2014/main" val="4148978405"/>
                  </a:ext>
                </a:extLst>
              </a:tr>
              <a:tr h="325178">
                <a:tc>
                  <a:txBody>
                    <a:bodyPr/>
                    <a:lstStyle/>
                    <a:p>
                      <a:endParaRPr lang="hr-HR"/>
                    </a:p>
                  </a:txBody>
                  <a:tcPr>
                    <a:solidFill>
                      <a:schemeClr val="accent4">
                        <a:lumMod val="40000"/>
                        <a:lumOff val="60000"/>
                      </a:schemeClr>
                    </a:solidFill>
                  </a:tcPr>
                </a:tc>
                <a:tc>
                  <a:txBody>
                    <a:bodyPr/>
                    <a:lstStyle/>
                    <a:p>
                      <a:r>
                        <a:rPr lang="hr-HR" sz="1000" dirty="0" smtClean="0"/>
                        <a:t>3.10</a:t>
                      </a:r>
                      <a:endParaRPr lang="hr-HR" sz="1000" dirty="0"/>
                    </a:p>
                  </a:txBody>
                  <a:tcPr>
                    <a:solidFill>
                      <a:schemeClr val="accent4">
                        <a:lumMod val="40000"/>
                        <a:lumOff val="60000"/>
                      </a:schemeClr>
                    </a:solidFill>
                  </a:tcPr>
                </a:tc>
                <a:tc>
                  <a:txBody>
                    <a:bodyPr/>
                    <a:lstStyle/>
                    <a:p>
                      <a:r>
                        <a:rPr kumimoji="0" lang="hr-HR" sz="1000" b="0" i="0" u="none" strike="noStrike" kern="1200" cap="none" spc="0" normalizeH="0" baseline="0" noProof="0" dirty="0" smtClean="0">
                          <a:ln>
                            <a:noFill/>
                          </a:ln>
                          <a:solidFill>
                            <a:srgbClr val="000000">
                              <a:lumMod val="85000"/>
                              <a:lumOff val="15000"/>
                            </a:srgbClr>
                          </a:solidFill>
                          <a:effectLst/>
                          <a:uLnTx/>
                          <a:uFillTx/>
                          <a:latin typeface="+mj-lt"/>
                          <a:ea typeface="+mn-ea"/>
                          <a:cs typeface="Times New Roman" panose="02020603050405020304" pitchFamily="18" charset="0"/>
                        </a:rPr>
                        <a:t>Turističko-informativne aktivnosti</a:t>
                      </a:r>
                      <a:endParaRPr lang="hr-HR" sz="1000" dirty="0">
                        <a:latin typeface="+mj-lt"/>
                      </a:endParaRPr>
                    </a:p>
                  </a:txBody>
                  <a:tcPr>
                    <a:solidFill>
                      <a:schemeClr val="accent4">
                        <a:lumMod val="40000"/>
                        <a:lumOff val="60000"/>
                      </a:schemeClr>
                    </a:solidFill>
                  </a:tcPr>
                </a:tc>
                <a:tc>
                  <a:txBody>
                    <a:bodyPr/>
                    <a:lstStyle/>
                    <a:p>
                      <a:pPr algn="ctr"/>
                      <a:r>
                        <a:rPr lang="hr-HR" sz="1000" dirty="0" smtClean="0"/>
                        <a:t>115.000</a:t>
                      </a:r>
                      <a:endParaRPr lang="hr-HR" sz="1000" dirty="0"/>
                    </a:p>
                  </a:txBody>
                  <a:tcPr>
                    <a:solidFill>
                      <a:schemeClr val="accent4">
                        <a:lumMod val="40000"/>
                        <a:lumOff val="60000"/>
                      </a:schemeClr>
                    </a:solidFill>
                  </a:tcPr>
                </a:tc>
                <a:tc>
                  <a:txBody>
                    <a:bodyPr/>
                    <a:lstStyle/>
                    <a:p>
                      <a:pPr algn="ctr"/>
                      <a:r>
                        <a:rPr lang="hr-HR" sz="1000" dirty="0" smtClean="0"/>
                        <a:t>125.016</a:t>
                      </a:r>
                      <a:endParaRPr lang="hr-HR" sz="1000" dirty="0"/>
                    </a:p>
                  </a:txBody>
                  <a:tcPr>
                    <a:solidFill>
                      <a:schemeClr val="accent4">
                        <a:lumMod val="40000"/>
                        <a:lumOff val="60000"/>
                      </a:schemeClr>
                    </a:solidFill>
                  </a:tcPr>
                </a:tc>
                <a:tc>
                  <a:txBody>
                    <a:bodyPr/>
                    <a:lstStyle/>
                    <a:p>
                      <a:pPr algn="ctr"/>
                      <a:r>
                        <a:rPr lang="hr-HR" sz="1000" dirty="0" smtClean="0"/>
                        <a:t>124.216,3</a:t>
                      </a:r>
                      <a:endParaRPr lang="hr-HR" sz="1000" dirty="0"/>
                    </a:p>
                  </a:txBody>
                  <a:tcPr>
                    <a:solidFill>
                      <a:schemeClr val="accent4">
                        <a:lumMod val="40000"/>
                        <a:lumOff val="60000"/>
                      </a:schemeClr>
                    </a:solidFill>
                  </a:tcPr>
                </a:tc>
                <a:tc>
                  <a:txBody>
                    <a:bodyPr/>
                    <a:lstStyle/>
                    <a:p>
                      <a:pPr algn="ctr"/>
                      <a:r>
                        <a:rPr lang="hr-HR" sz="1000" dirty="0" smtClean="0"/>
                        <a:t>23</a:t>
                      </a:r>
                      <a:endParaRPr lang="hr-HR" sz="1000" dirty="0"/>
                    </a:p>
                  </a:txBody>
                  <a:tcPr>
                    <a:solidFill>
                      <a:schemeClr val="accent4">
                        <a:lumMod val="40000"/>
                        <a:lumOff val="60000"/>
                      </a:schemeClr>
                    </a:solidFill>
                  </a:tcPr>
                </a:tc>
                <a:tc>
                  <a:txBody>
                    <a:bodyPr/>
                    <a:lstStyle/>
                    <a:p>
                      <a:pPr algn="ctr"/>
                      <a:r>
                        <a:rPr lang="hr-HR" sz="1000" dirty="0" smtClean="0"/>
                        <a:t>99</a:t>
                      </a:r>
                      <a:endParaRPr lang="hr-HR" sz="1000" dirty="0"/>
                    </a:p>
                  </a:txBody>
                  <a:tcPr>
                    <a:solidFill>
                      <a:schemeClr val="accent4">
                        <a:lumMod val="40000"/>
                        <a:lumOff val="60000"/>
                      </a:schemeClr>
                    </a:solidFill>
                  </a:tcPr>
                </a:tc>
                <a:extLst>
                  <a:ext uri="{0D108BD9-81ED-4DB2-BD59-A6C34878D82A}">
                    <a16:rowId xmlns:a16="http://schemas.microsoft.com/office/drawing/2014/main" val="3697292566"/>
                  </a:ext>
                </a:extLst>
              </a:tr>
              <a:tr h="325178">
                <a:tc>
                  <a:txBody>
                    <a:bodyPr/>
                    <a:lstStyle/>
                    <a:p>
                      <a:endParaRPr lang="hr-HR"/>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hr-HR" sz="1000" b="0" i="0" u="none" strike="noStrike" kern="1200" cap="none" spc="0" normalizeH="0" baseline="0" noProof="0" dirty="0" smtClean="0">
                          <a:ln>
                            <a:noFill/>
                          </a:ln>
                          <a:solidFill>
                            <a:srgbClr val="000000">
                              <a:lumMod val="85000"/>
                              <a:lumOff val="15000"/>
                            </a:srgbClr>
                          </a:solidFill>
                          <a:effectLst/>
                          <a:uLnTx/>
                          <a:uFillTx/>
                          <a:latin typeface="+mj-lt"/>
                          <a:ea typeface="+mn-ea"/>
                          <a:cs typeface="Times New Roman" panose="02020603050405020304" pitchFamily="18" charset="0"/>
                        </a:rPr>
                        <a:t>3.10.1    Upravljanje TIC-evima (funkcioniranje Turističko-informativnog   </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hr-HR" sz="1000" b="0" i="0" u="none" strike="noStrike" kern="1200" cap="none" spc="0" normalizeH="0" baseline="0" noProof="0" dirty="0" smtClean="0">
                          <a:ln>
                            <a:noFill/>
                          </a:ln>
                          <a:solidFill>
                            <a:srgbClr val="000000">
                              <a:lumMod val="85000"/>
                              <a:lumOff val="15000"/>
                            </a:srgbClr>
                          </a:solidFill>
                          <a:effectLst/>
                          <a:uLnTx/>
                          <a:uFillTx/>
                          <a:latin typeface="+mj-lt"/>
                          <a:ea typeface="+mn-ea"/>
                          <a:cs typeface="Times New Roman" panose="02020603050405020304" pitchFamily="18" charset="0"/>
                        </a:rPr>
                        <a:t>             centra uključujući plaće turističkih informatora)</a:t>
                      </a:r>
                    </a:p>
                  </a:txBody>
                  <a:tcPr>
                    <a:solidFill>
                      <a:schemeClr val="accent4">
                        <a:lumMod val="40000"/>
                        <a:lumOff val="60000"/>
                      </a:schemeClr>
                    </a:solidFill>
                  </a:tcPr>
                </a:tc>
                <a:tc>
                  <a:txBody>
                    <a:bodyPr/>
                    <a:lstStyle/>
                    <a:p>
                      <a:pPr algn="ctr"/>
                      <a:endParaRPr lang="hr-HR" sz="1000" dirty="0" smtClean="0"/>
                    </a:p>
                    <a:p>
                      <a:pPr algn="ctr"/>
                      <a:r>
                        <a:rPr lang="hr-HR" sz="1000" dirty="0" smtClean="0"/>
                        <a:t>115.000</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125.016</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124.216,30</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23</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99</a:t>
                      </a:r>
                      <a:endParaRPr lang="hr-HR" sz="1000" dirty="0"/>
                    </a:p>
                  </a:txBody>
                  <a:tcPr>
                    <a:solidFill>
                      <a:schemeClr val="accent4">
                        <a:lumMod val="40000"/>
                        <a:lumOff val="60000"/>
                      </a:schemeClr>
                    </a:solidFill>
                  </a:tcPr>
                </a:tc>
                <a:extLst>
                  <a:ext uri="{0D108BD9-81ED-4DB2-BD59-A6C34878D82A}">
                    <a16:rowId xmlns:a16="http://schemas.microsoft.com/office/drawing/2014/main" val="2615686334"/>
                  </a:ext>
                </a:extLst>
              </a:tr>
              <a:tr h="382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srgbClr val="000000"/>
                          </a:solidFill>
                          <a:effectLst/>
                          <a:uLnTx/>
                          <a:uFillTx/>
                          <a:latin typeface="+mn-lt"/>
                          <a:ea typeface="+mn-ea"/>
                          <a:cs typeface="+mn-cs"/>
                        </a:rPr>
                        <a:t>4</a:t>
                      </a:r>
                    </a:p>
                    <a:p>
                      <a:endParaRPr lang="hr-HR" dirty="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DESTINACIJSKI MENADŽMENT</a:t>
                      </a:r>
                      <a:endParaRPr lang="hr-HR" sz="1000" dirty="0"/>
                    </a:p>
                  </a:txBody>
                  <a:tcPr>
                    <a:solidFill>
                      <a:schemeClr val="accent4">
                        <a:lumMod val="40000"/>
                        <a:lumOff val="60000"/>
                      </a:schemeClr>
                    </a:solidFill>
                  </a:tcPr>
                </a:tc>
                <a:tc>
                  <a:txBody>
                    <a:bodyPr/>
                    <a:lstStyle/>
                    <a:p>
                      <a:pPr algn="ctr"/>
                      <a:r>
                        <a:rPr lang="hr-HR" sz="1000" dirty="0" smtClean="0"/>
                        <a:t>8.000</a:t>
                      </a:r>
                      <a:endParaRPr lang="hr-HR" sz="1000" dirty="0"/>
                    </a:p>
                  </a:txBody>
                  <a:tcPr>
                    <a:solidFill>
                      <a:schemeClr val="accent4">
                        <a:lumMod val="40000"/>
                        <a:lumOff val="60000"/>
                      </a:schemeClr>
                    </a:solidFill>
                  </a:tcPr>
                </a:tc>
                <a:tc>
                  <a:txBody>
                    <a:bodyPr/>
                    <a:lstStyle/>
                    <a:p>
                      <a:pPr algn="ctr"/>
                      <a:r>
                        <a:rPr lang="hr-HR" sz="1000" dirty="0" smtClean="0"/>
                        <a:t>6.820</a:t>
                      </a:r>
                      <a:endParaRPr lang="hr-HR" sz="1000" dirty="0"/>
                    </a:p>
                  </a:txBody>
                  <a:tcPr>
                    <a:solidFill>
                      <a:schemeClr val="accent4">
                        <a:lumMod val="40000"/>
                        <a:lumOff val="60000"/>
                      </a:schemeClr>
                    </a:solidFill>
                  </a:tcPr>
                </a:tc>
                <a:tc>
                  <a:txBody>
                    <a:bodyPr/>
                    <a:lstStyle/>
                    <a:p>
                      <a:pPr algn="ctr"/>
                      <a:r>
                        <a:rPr lang="hr-HR" sz="1000" dirty="0" smtClean="0"/>
                        <a:t>6.258,31</a:t>
                      </a:r>
                      <a:endParaRPr lang="hr-HR" sz="1000" dirty="0"/>
                    </a:p>
                  </a:txBody>
                  <a:tcPr>
                    <a:solidFill>
                      <a:schemeClr val="accent4">
                        <a:lumMod val="40000"/>
                        <a:lumOff val="60000"/>
                      </a:schemeClr>
                    </a:solidFill>
                  </a:tcPr>
                </a:tc>
                <a:tc>
                  <a:txBody>
                    <a:bodyPr/>
                    <a:lstStyle/>
                    <a:p>
                      <a:pPr algn="ctr"/>
                      <a:r>
                        <a:rPr lang="hr-HR" sz="1000" dirty="0" smtClean="0"/>
                        <a:t>1</a:t>
                      </a:r>
                      <a:endParaRPr lang="hr-HR" sz="1000" dirty="0"/>
                    </a:p>
                  </a:txBody>
                  <a:tcPr>
                    <a:solidFill>
                      <a:schemeClr val="accent4">
                        <a:lumMod val="40000"/>
                        <a:lumOff val="60000"/>
                      </a:schemeClr>
                    </a:solidFill>
                  </a:tcPr>
                </a:tc>
                <a:tc>
                  <a:txBody>
                    <a:bodyPr/>
                    <a:lstStyle/>
                    <a:p>
                      <a:pPr algn="ctr"/>
                      <a:r>
                        <a:rPr lang="hr-HR" sz="1000" dirty="0" smtClean="0"/>
                        <a:t>92</a:t>
                      </a:r>
                      <a:endParaRPr lang="hr-HR" sz="1000" dirty="0"/>
                    </a:p>
                  </a:txBody>
                  <a:tcPr>
                    <a:solidFill>
                      <a:schemeClr val="accent4">
                        <a:lumMod val="40000"/>
                        <a:lumOff val="60000"/>
                      </a:schemeClr>
                    </a:solidFill>
                  </a:tcPr>
                </a:tc>
                <a:extLst>
                  <a:ext uri="{0D108BD9-81ED-4DB2-BD59-A6C34878D82A}">
                    <a16:rowId xmlns:a16="http://schemas.microsoft.com/office/drawing/2014/main" val="428583155"/>
                  </a:ext>
                </a:extLst>
              </a:tr>
              <a:tr h="411616">
                <a:tc>
                  <a:txBody>
                    <a:bodyPr/>
                    <a:lstStyle/>
                    <a:p>
                      <a:endParaRPr lang="hr-HR"/>
                    </a:p>
                  </a:txBody>
                  <a:tcPr>
                    <a:solidFill>
                      <a:schemeClr val="accent4">
                        <a:lumMod val="40000"/>
                        <a:lumOff val="60000"/>
                      </a:schemeClr>
                    </a:solidFill>
                  </a:tcPr>
                </a:tc>
                <a:tc>
                  <a:txBody>
                    <a:bodyPr/>
                    <a:lstStyle/>
                    <a:p>
                      <a:r>
                        <a:rPr lang="hr-HR" sz="1000" dirty="0" smtClean="0"/>
                        <a:t>4.1</a:t>
                      </a:r>
                      <a:endParaRPr lang="hr-HR" sz="1000" dirty="0"/>
                    </a:p>
                  </a:txBody>
                  <a:tcPr>
                    <a:solidFill>
                      <a:schemeClr val="accent4">
                        <a:lumMod val="40000"/>
                        <a:lumOff val="60000"/>
                      </a:schemeClr>
                    </a:solidFill>
                  </a:tcPr>
                </a:tc>
                <a:tc>
                  <a:txBody>
                    <a:bodyPr/>
                    <a:lstStyle/>
                    <a:p>
                      <a:r>
                        <a:rPr lang="hr-HR" sz="1000" dirty="0" smtClean="0"/>
                        <a:t>Turistički i informacijski sustavi i aplikacije / eVisitor</a:t>
                      </a:r>
                    </a:p>
                    <a:p>
                      <a:endParaRPr lang="hr-HR" sz="1000" dirty="0" smtClean="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2.320</a:t>
                      </a:r>
                      <a:endParaRPr lang="hr-HR" sz="1000" dirty="0"/>
                    </a:p>
                  </a:txBody>
                  <a:tcPr>
                    <a:solidFill>
                      <a:schemeClr val="accent4">
                        <a:lumMod val="40000"/>
                        <a:lumOff val="60000"/>
                      </a:schemeClr>
                    </a:solidFill>
                  </a:tcPr>
                </a:tc>
                <a:tc>
                  <a:txBody>
                    <a:bodyPr/>
                    <a:lstStyle/>
                    <a:p>
                      <a:pPr algn="ctr"/>
                      <a:r>
                        <a:rPr lang="hr-HR" sz="1000" dirty="0" smtClean="0"/>
                        <a:t>2.320,81</a:t>
                      </a:r>
                      <a:endParaRPr lang="hr-HR" sz="1000" dirty="0"/>
                    </a:p>
                  </a:txBody>
                  <a:tcPr>
                    <a:solidFill>
                      <a:schemeClr val="accent4">
                        <a:lumMod val="40000"/>
                        <a:lumOff val="60000"/>
                      </a:schemeClr>
                    </a:solidFill>
                  </a:tcPr>
                </a:tc>
                <a:tc>
                  <a:txBody>
                    <a:bodyPr/>
                    <a:lstStyle/>
                    <a:p>
                      <a:pPr algn="ctr"/>
                      <a:r>
                        <a:rPr lang="hr-HR" sz="1000" dirty="0" smtClean="0"/>
                        <a:t>0,4</a:t>
                      </a:r>
                      <a:endParaRPr lang="hr-HR" sz="1000" dirty="0"/>
                    </a:p>
                  </a:txBody>
                  <a:tcPr>
                    <a:solidFill>
                      <a:schemeClr val="accent4">
                        <a:lumMod val="40000"/>
                        <a:lumOff val="60000"/>
                      </a:schemeClr>
                    </a:solidFill>
                  </a:tcPr>
                </a:tc>
                <a:tc>
                  <a:txBody>
                    <a:bodyPr/>
                    <a:lstStyle/>
                    <a:p>
                      <a:pPr algn="ctr"/>
                      <a:r>
                        <a:rPr lang="hr-HR" sz="1000" dirty="0" smtClean="0"/>
                        <a:t>100</a:t>
                      </a:r>
                      <a:endParaRPr lang="hr-HR" sz="1000" dirty="0"/>
                    </a:p>
                  </a:txBody>
                  <a:tcPr>
                    <a:solidFill>
                      <a:schemeClr val="accent4">
                        <a:lumMod val="40000"/>
                        <a:lumOff val="60000"/>
                      </a:schemeClr>
                    </a:solidFill>
                  </a:tcPr>
                </a:tc>
                <a:extLst>
                  <a:ext uri="{0D108BD9-81ED-4DB2-BD59-A6C34878D82A}">
                    <a16:rowId xmlns:a16="http://schemas.microsoft.com/office/drawing/2014/main" val="1725998389"/>
                  </a:ext>
                </a:extLst>
              </a:tr>
              <a:tr h="325178">
                <a:tc>
                  <a:txBody>
                    <a:bodyPr/>
                    <a:lstStyle/>
                    <a:p>
                      <a:endParaRPr lang="hr-HR" sz="1000" dirty="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4.1.1   Sudjelovanje u razvoju i upravljanju sustavom eVisitor i ostalim turističkim informacijskim sustavima sukladno uputama Hrvatske turističke zajednice kao što su: jedinstveni turistički informacijski portal te evidencija svih oblika turističke ponude/atrakcija na području županije/regije</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0</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2.320</a:t>
                      </a:r>
                    </a:p>
                  </a:txBody>
                  <a:tcPr>
                    <a:solidFill>
                      <a:schemeClr val="accent4">
                        <a:lumMod val="40000"/>
                        <a:lumOff val="60000"/>
                      </a:schemeClr>
                    </a:solidFill>
                  </a:tcPr>
                </a:tc>
                <a:tc>
                  <a:txBody>
                    <a:bodyPr/>
                    <a:lstStyle/>
                    <a:p>
                      <a:pPr algn="ctr"/>
                      <a:endParaRPr lang="hr-HR" sz="1000" dirty="0" smtClean="0"/>
                    </a:p>
                    <a:p>
                      <a:pPr algn="ctr"/>
                      <a:r>
                        <a:rPr lang="hr-HR" sz="1000" dirty="0" smtClean="0"/>
                        <a:t>2.320,81</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0,4</a:t>
                      </a:r>
                      <a:endParaRPr lang="hr-HR" sz="1000" dirty="0"/>
                    </a:p>
                  </a:txBody>
                  <a:tcPr>
                    <a:solidFill>
                      <a:schemeClr val="accent4">
                        <a:lumMod val="40000"/>
                        <a:lumOff val="60000"/>
                      </a:schemeClr>
                    </a:solidFill>
                  </a:tcPr>
                </a:tc>
                <a:tc>
                  <a:txBody>
                    <a:bodyPr/>
                    <a:lstStyle/>
                    <a:p>
                      <a:pPr algn="ctr"/>
                      <a:endParaRPr lang="hr-HR" sz="1000" dirty="0" smtClean="0"/>
                    </a:p>
                    <a:p>
                      <a:pPr algn="ctr"/>
                      <a:r>
                        <a:rPr lang="hr-HR" sz="1000" dirty="0" smtClean="0"/>
                        <a:t>100</a:t>
                      </a:r>
                      <a:endParaRPr lang="hr-HR" sz="1000" dirty="0"/>
                    </a:p>
                  </a:txBody>
                  <a:tcPr>
                    <a:solidFill>
                      <a:schemeClr val="accent4">
                        <a:lumMod val="40000"/>
                        <a:lumOff val="60000"/>
                      </a:schemeClr>
                    </a:solidFill>
                  </a:tcPr>
                </a:tc>
                <a:extLst>
                  <a:ext uri="{0D108BD9-81ED-4DB2-BD59-A6C34878D82A}">
                    <a16:rowId xmlns:a16="http://schemas.microsoft.com/office/drawing/2014/main" val="2916064610"/>
                  </a:ext>
                </a:extLst>
              </a:tr>
              <a:tr h="353067">
                <a:tc>
                  <a:txBody>
                    <a:bodyPr/>
                    <a:lstStyle/>
                    <a:p>
                      <a:endParaRPr lang="hr-HR"/>
                    </a:p>
                  </a:txBody>
                  <a:tcPr>
                    <a:solidFill>
                      <a:schemeClr val="accent4">
                        <a:lumMod val="40000"/>
                        <a:lumOff val="60000"/>
                      </a:schemeClr>
                    </a:solidFill>
                  </a:tcPr>
                </a:tc>
                <a:tc>
                  <a:txBody>
                    <a:bodyPr/>
                    <a:lstStyle/>
                    <a:p>
                      <a:r>
                        <a:rPr lang="hr-HR" sz="1000" dirty="0" smtClean="0"/>
                        <a:t>4.2</a:t>
                      </a:r>
                      <a:endParaRPr lang="hr-HR" sz="1000" dirty="0"/>
                    </a:p>
                  </a:txBody>
                  <a:tcPr>
                    <a:solidFill>
                      <a:schemeClr val="accent4">
                        <a:lumMod val="40000"/>
                        <a:lumOff val="60000"/>
                      </a:schemeClr>
                    </a:solidFill>
                  </a:tcPr>
                </a:tc>
                <a:tc>
                  <a:txBody>
                    <a:bodyPr/>
                    <a:lstStyle/>
                    <a:p>
                      <a:r>
                        <a:rPr lang="hr-HR" sz="1000" dirty="0" smtClean="0"/>
                        <a:t>Stručni skupovi i edukacije</a:t>
                      </a:r>
                      <a:endParaRPr lang="hr-HR" sz="1000" dirty="0"/>
                    </a:p>
                  </a:txBody>
                  <a:tcPr>
                    <a:solidFill>
                      <a:schemeClr val="accent4">
                        <a:lumMod val="40000"/>
                        <a:lumOff val="60000"/>
                      </a:schemeClr>
                    </a:solidFill>
                  </a:tcPr>
                </a:tc>
                <a:tc>
                  <a:txBody>
                    <a:bodyPr/>
                    <a:lstStyle/>
                    <a:p>
                      <a:pPr algn="ctr"/>
                      <a:r>
                        <a:rPr lang="hr-HR" sz="1000" dirty="0" smtClean="0"/>
                        <a:t>2.500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3910262118"/>
                  </a:ext>
                </a:extLst>
              </a:tr>
              <a:tr h="332479">
                <a:tc>
                  <a:txBody>
                    <a:bodyPr/>
                    <a:lstStyle/>
                    <a:p>
                      <a:endParaRPr lang="hr-HR"/>
                    </a:p>
                  </a:txBody>
                  <a:tcPr>
                    <a:solidFill>
                      <a:schemeClr val="accent4">
                        <a:lumMod val="40000"/>
                        <a:lumOff val="60000"/>
                      </a:schemeClr>
                    </a:solidFill>
                  </a:tcPr>
                </a:tc>
                <a:tc>
                  <a:txBody>
                    <a:bodyPr/>
                    <a:lstStyle/>
                    <a:p>
                      <a:r>
                        <a:rPr lang="hr-HR" sz="1000" dirty="0" smtClean="0"/>
                        <a:t>4.3</a:t>
                      </a:r>
                      <a:endParaRPr lang="hr-HR" sz="1000" dirty="0"/>
                    </a:p>
                  </a:txBody>
                  <a:tcPr>
                    <a:solidFill>
                      <a:schemeClr val="accent4">
                        <a:lumMod val="40000"/>
                        <a:lumOff val="60000"/>
                      </a:schemeClr>
                    </a:solidFill>
                  </a:tcPr>
                </a:tc>
                <a:tc>
                  <a:txBody>
                    <a:bodyPr/>
                    <a:lstStyle/>
                    <a:p>
                      <a:r>
                        <a:rPr lang="hr-HR" sz="1000" dirty="0" smtClean="0"/>
                        <a:t>Koordinacija i nadzor</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3004672164"/>
                  </a:ext>
                </a:extLst>
              </a:tr>
              <a:tr h="274161">
                <a:tc>
                  <a:txBody>
                    <a:bodyPr/>
                    <a:lstStyle/>
                    <a:p>
                      <a:endParaRPr lang="hr-HR"/>
                    </a:p>
                  </a:txBody>
                  <a:tcPr>
                    <a:solidFill>
                      <a:schemeClr val="accent4">
                        <a:lumMod val="40000"/>
                        <a:lumOff val="60000"/>
                      </a:schemeClr>
                    </a:solidFill>
                  </a:tcPr>
                </a:tc>
                <a:tc>
                  <a:txBody>
                    <a:bodyPr/>
                    <a:lstStyle/>
                    <a:p>
                      <a:r>
                        <a:rPr lang="hr-HR" sz="1000" dirty="0" smtClean="0"/>
                        <a:t>4.4</a:t>
                      </a:r>
                      <a:endParaRPr lang="hr-HR" sz="1000" dirty="0"/>
                    </a:p>
                  </a:txBody>
                  <a:tcPr>
                    <a:solidFill>
                      <a:schemeClr val="accent4">
                        <a:lumMod val="40000"/>
                        <a:lumOff val="60000"/>
                      </a:schemeClr>
                    </a:solidFill>
                  </a:tcPr>
                </a:tc>
                <a:tc>
                  <a:txBody>
                    <a:bodyPr/>
                    <a:lstStyle/>
                    <a:p>
                      <a:r>
                        <a:rPr lang="hr-HR" sz="1000" dirty="0" smtClean="0"/>
                        <a:t>Upravljanje kvalitetom u destinaciji</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2224724340"/>
                  </a:ext>
                </a:extLst>
              </a:tr>
              <a:tr h="258779">
                <a:tc>
                  <a:txBody>
                    <a:bodyPr/>
                    <a:lstStyle/>
                    <a:p>
                      <a:endParaRPr lang="hr-HR"/>
                    </a:p>
                  </a:txBody>
                  <a:tcPr>
                    <a:solidFill>
                      <a:schemeClr val="accent4">
                        <a:lumMod val="40000"/>
                        <a:lumOff val="60000"/>
                      </a:schemeClr>
                    </a:solidFill>
                  </a:tcPr>
                </a:tc>
                <a:tc>
                  <a:txBody>
                    <a:bodyPr/>
                    <a:lstStyle/>
                    <a:p>
                      <a:r>
                        <a:rPr lang="hr-HR" sz="1000" dirty="0" smtClean="0"/>
                        <a:t>4.5</a:t>
                      </a:r>
                      <a:endParaRPr lang="hr-HR" sz="1000" dirty="0"/>
                    </a:p>
                  </a:txBody>
                  <a:tcPr>
                    <a:solidFill>
                      <a:schemeClr val="accent4">
                        <a:lumMod val="40000"/>
                        <a:lumOff val="60000"/>
                      </a:schemeClr>
                    </a:solidFill>
                  </a:tcPr>
                </a:tc>
                <a:tc>
                  <a:txBody>
                    <a:bodyPr/>
                    <a:lstStyle/>
                    <a:p>
                      <a:r>
                        <a:rPr lang="hr-HR" sz="1000" dirty="0" smtClean="0"/>
                        <a:t>Poticanje na očuvanje i uređenje okoliša</a:t>
                      </a:r>
                      <a:endParaRPr lang="hr-HR" sz="1000" dirty="0"/>
                    </a:p>
                  </a:txBody>
                  <a:tcPr>
                    <a:solidFill>
                      <a:schemeClr val="accent4">
                        <a:lumMod val="40000"/>
                        <a:lumOff val="60000"/>
                      </a:schemeClr>
                    </a:solidFill>
                  </a:tcPr>
                </a:tc>
                <a:tc>
                  <a:txBody>
                    <a:bodyPr/>
                    <a:lstStyle/>
                    <a:p>
                      <a:pPr algn="ctr"/>
                      <a:r>
                        <a:rPr lang="hr-HR" sz="1000" dirty="0" smtClean="0"/>
                        <a:t>5.500</a:t>
                      </a:r>
                      <a:endParaRPr lang="hr-HR" sz="1000" dirty="0"/>
                    </a:p>
                  </a:txBody>
                  <a:tcPr>
                    <a:solidFill>
                      <a:schemeClr val="accent4">
                        <a:lumMod val="40000"/>
                        <a:lumOff val="60000"/>
                      </a:schemeClr>
                    </a:solidFill>
                  </a:tcPr>
                </a:tc>
                <a:tc>
                  <a:txBody>
                    <a:bodyPr/>
                    <a:lstStyle/>
                    <a:p>
                      <a:pPr algn="ctr"/>
                      <a:r>
                        <a:rPr lang="hr-HR" sz="1000" dirty="0" smtClean="0"/>
                        <a:t>4.500</a:t>
                      </a:r>
                      <a:endParaRPr lang="hr-HR" sz="1000" dirty="0"/>
                    </a:p>
                  </a:txBody>
                  <a:tcPr>
                    <a:solidFill>
                      <a:schemeClr val="accent4">
                        <a:lumMod val="40000"/>
                        <a:lumOff val="60000"/>
                      </a:schemeClr>
                    </a:solidFill>
                  </a:tcPr>
                </a:tc>
                <a:tc>
                  <a:txBody>
                    <a:bodyPr/>
                    <a:lstStyle/>
                    <a:p>
                      <a:pPr algn="ctr"/>
                      <a:r>
                        <a:rPr lang="hr-HR" sz="1000" dirty="0" smtClean="0"/>
                        <a:t>3.937,50</a:t>
                      </a:r>
                      <a:endParaRPr lang="hr-HR" sz="1000" dirty="0"/>
                    </a:p>
                  </a:txBody>
                  <a:tcPr>
                    <a:solidFill>
                      <a:schemeClr val="accent4">
                        <a:lumMod val="40000"/>
                        <a:lumOff val="60000"/>
                      </a:schemeClr>
                    </a:solidFill>
                  </a:tcPr>
                </a:tc>
                <a:tc>
                  <a:txBody>
                    <a:bodyPr/>
                    <a:lstStyle/>
                    <a:p>
                      <a:pPr algn="ctr"/>
                      <a:r>
                        <a:rPr lang="hr-HR" sz="1000" dirty="0" smtClean="0"/>
                        <a:t>1</a:t>
                      </a:r>
                      <a:endParaRPr lang="hr-HR" sz="1000" dirty="0"/>
                    </a:p>
                  </a:txBody>
                  <a:tcPr>
                    <a:solidFill>
                      <a:schemeClr val="accent4">
                        <a:lumMod val="40000"/>
                        <a:lumOff val="60000"/>
                      </a:schemeClr>
                    </a:solidFill>
                  </a:tcPr>
                </a:tc>
                <a:tc>
                  <a:txBody>
                    <a:bodyPr/>
                    <a:lstStyle/>
                    <a:p>
                      <a:pPr algn="ctr"/>
                      <a:endParaRPr lang="hr-HR" sz="1000" dirty="0"/>
                    </a:p>
                  </a:txBody>
                  <a:tcPr>
                    <a:solidFill>
                      <a:schemeClr val="accent4">
                        <a:lumMod val="40000"/>
                        <a:lumOff val="60000"/>
                      </a:schemeClr>
                    </a:solidFill>
                  </a:tcPr>
                </a:tc>
                <a:extLst>
                  <a:ext uri="{0D108BD9-81ED-4DB2-BD59-A6C34878D82A}">
                    <a16:rowId xmlns:a16="http://schemas.microsoft.com/office/drawing/2014/main" val="2855897250"/>
                  </a:ext>
                </a:extLst>
              </a:tr>
              <a:tr h="325178">
                <a:tc>
                  <a:txBody>
                    <a:bodyPr/>
                    <a:lstStyle/>
                    <a:p>
                      <a:endParaRPr lang="hr-HR"/>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4.5.1     Aktivnosti na uređenju mjesta</a:t>
                      </a:r>
                    </a:p>
                    <a:p>
                      <a:r>
                        <a:rPr lang="hr-HR" sz="1000" dirty="0" smtClean="0"/>
                        <a:t>             EKO AKCIJE</a:t>
                      </a:r>
                      <a:endParaRPr lang="hr-HR" sz="1000" dirty="0"/>
                    </a:p>
                  </a:txBody>
                  <a:tcPr>
                    <a:solidFill>
                      <a:schemeClr val="accent4">
                        <a:lumMod val="40000"/>
                        <a:lumOff val="60000"/>
                      </a:schemeClr>
                    </a:solidFill>
                  </a:tcPr>
                </a:tc>
                <a:tc>
                  <a:txBody>
                    <a:bodyPr/>
                    <a:lstStyle/>
                    <a:p>
                      <a:pPr algn="ctr"/>
                      <a:r>
                        <a:rPr lang="hr-HR" sz="1000" dirty="0" smtClean="0"/>
                        <a:t>1.000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1675189736"/>
                  </a:ext>
                </a:extLst>
              </a:tr>
            </a:tbl>
          </a:graphicData>
        </a:graphic>
      </p:graphicFrame>
    </p:spTree>
    <p:extLst>
      <p:ext uri="{BB962C8B-B14F-4D97-AF65-F5344CB8AC3E}">
        <p14:creationId xmlns:p14="http://schemas.microsoft.com/office/powerpoint/2010/main" val="3098130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3818351"/>
              </p:ext>
            </p:extLst>
          </p:nvPr>
        </p:nvGraphicFramePr>
        <p:xfrm>
          <a:off x="512763" y="581025"/>
          <a:ext cx="10989877" cy="5395234"/>
        </p:xfrm>
        <a:graphic>
          <a:graphicData uri="http://schemas.openxmlformats.org/drawingml/2006/table">
            <a:tbl>
              <a:tblPr firstRow="1" bandRow="1">
                <a:tableStyleId>{5C22544A-7EE6-4342-B048-85BDC9FD1C3A}</a:tableStyleId>
              </a:tblPr>
              <a:tblGrid>
                <a:gridCol w="451270">
                  <a:extLst>
                    <a:ext uri="{9D8B030D-6E8A-4147-A177-3AD203B41FA5}">
                      <a16:colId xmlns:a16="http://schemas.microsoft.com/office/drawing/2014/main" val="4068533152"/>
                    </a:ext>
                  </a:extLst>
                </a:gridCol>
                <a:gridCol w="423082">
                  <a:extLst>
                    <a:ext uri="{9D8B030D-6E8A-4147-A177-3AD203B41FA5}">
                      <a16:colId xmlns:a16="http://schemas.microsoft.com/office/drawing/2014/main" val="1155788882"/>
                    </a:ext>
                  </a:extLst>
                </a:gridCol>
                <a:gridCol w="4919681">
                  <a:extLst>
                    <a:ext uri="{9D8B030D-6E8A-4147-A177-3AD203B41FA5}">
                      <a16:colId xmlns:a16="http://schemas.microsoft.com/office/drawing/2014/main" val="1214094758"/>
                    </a:ext>
                  </a:extLst>
                </a:gridCol>
                <a:gridCol w="1281869">
                  <a:extLst>
                    <a:ext uri="{9D8B030D-6E8A-4147-A177-3AD203B41FA5}">
                      <a16:colId xmlns:a16="http://schemas.microsoft.com/office/drawing/2014/main" val="2667023308"/>
                    </a:ext>
                  </a:extLst>
                </a:gridCol>
                <a:gridCol w="1333144">
                  <a:extLst>
                    <a:ext uri="{9D8B030D-6E8A-4147-A177-3AD203B41FA5}">
                      <a16:colId xmlns:a16="http://schemas.microsoft.com/office/drawing/2014/main" val="4197135820"/>
                    </a:ext>
                  </a:extLst>
                </a:gridCol>
                <a:gridCol w="1256001">
                  <a:extLst>
                    <a:ext uri="{9D8B030D-6E8A-4147-A177-3AD203B41FA5}">
                      <a16:colId xmlns:a16="http://schemas.microsoft.com/office/drawing/2014/main" val="1096626087"/>
                    </a:ext>
                  </a:extLst>
                </a:gridCol>
                <a:gridCol w="692440">
                  <a:extLst>
                    <a:ext uri="{9D8B030D-6E8A-4147-A177-3AD203B41FA5}">
                      <a16:colId xmlns:a16="http://schemas.microsoft.com/office/drawing/2014/main" val="4192929335"/>
                    </a:ext>
                  </a:extLst>
                </a:gridCol>
                <a:gridCol w="632390">
                  <a:extLst>
                    <a:ext uri="{9D8B030D-6E8A-4147-A177-3AD203B41FA5}">
                      <a16:colId xmlns:a16="http://schemas.microsoft.com/office/drawing/2014/main" val="1436092883"/>
                    </a:ext>
                  </a:extLst>
                </a:gridCol>
              </a:tblGrid>
              <a:tr h="376104">
                <a:tc>
                  <a:txBody>
                    <a:bodyPr/>
                    <a:lstStyle/>
                    <a:p>
                      <a:endParaRPr lang="hr-HR" dirty="0"/>
                    </a:p>
                  </a:txBody>
                  <a:tcPr>
                    <a:solidFill>
                      <a:schemeClr val="accent4">
                        <a:lumMod val="75000"/>
                      </a:schemeClr>
                    </a:solidFill>
                  </a:tcPr>
                </a:tc>
                <a:tc>
                  <a:txBody>
                    <a:bodyPr/>
                    <a:lstStyle/>
                    <a:p>
                      <a:endParaRPr lang="hr-HR" dirty="0"/>
                    </a:p>
                  </a:txBody>
                  <a:tcPr>
                    <a:solidFill>
                      <a:schemeClr val="accent4">
                        <a:lumMod val="75000"/>
                      </a:schemeClr>
                    </a:solidFill>
                  </a:tcPr>
                </a:tc>
                <a:tc>
                  <a:txBody>
                    <a:bodyPr/>
                    <a:lstStyle/>
                    <a:p>
                      <a:pPr algn="ctr"/>
                      <a:endParaRPr lang="hr-HR" sz="1200" dirty="0" smtClean="0"/>
                    </a:p>
                    <a:p>
                      <a:pPr algn="ctr"/>
                      <a:r>
                        <a:rPr lang="hr-HR" sz="1200" dirty="0" smtClean="0">
                          <a:solidFill>
                            <a:schemeClr val="tx1"/>
                          </a:solidFill>
                        </a:rPr>
                        <a:t>AKTIVNOSTI</a:t>
                      </a:r>
                    </a:p>
                  </a:txBody>
                  <a:tcP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Plan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Rebalans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Realizacija </a:t>
                      </a:r>
                      <a:r>
                        <a:rPr lang="hr-HR" sz="1200" b="1" i="0" u="none" strike="noStrike" dirty="0" smtClean="0">
                          <a:solidFill>
                            <a:srgbClr val="000000"/>
                          </a:solidFill>
                          <a:effectLst/>
                          <a:latin typeface="Calibri" panose="020F0502020204030204" pitchFamily="34" charset="0"/>
                        </a:rPr>
                        <a:t>2022.</a:t>
                      </a:r>
                      <a:endParaRPr lang="hr-HR" sz="1200" b="1" i="0" u="none" strike="noStrike" dirty="0">
                        <a:solidFill>
                          <a:srgbClr val="000000"/>
                        </a:solidFill>
                        <a:effectLst/>
                        <a:latin typeface="Calibri" panose="020F0502020204030204" pitchFamily="34" charset="0"/>
                      </a:endParaRP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udio % u realizaciji</a:t>
                      </a:r>
                    </a:p>
                  </a:txBody>
                  <a:tcPr marL="9525" marR="9525" marT="9525" marB="0" anchor="ctr">
                    <a:solidFill>
                      <a:schemeClr val="accent4">
                        <a:lumMod val="75000"/>
                      </a:schemeClr>
                    </a:solidFill>
                  </a:tcPr>
                </a:tc>
                <a:tc>
                  <a:txBody>
                    <a:bodyPr/>
                    <a:lstStyle/>
                    <a:p>
                      <a:pPr algn="ctr" fontAlgn="ctr"/>
                      <a:r>
                        <a:rPr lang="hr-HR" sz="1200" b="1" i="0" u="none" strike="noStrike" dirty="0">
                          <a:solidFill>
                            <a:srgbClr val="000000"/>
                          </a:solidFill>
                          <a:effectLst/>
                          <a:latin typeface="Calibri" panose="020F0502020204030204" pitchFamily="34" charset="0"/>
                        </a:rPr>
                        <a:t>indeks </a:t>
                      </a:r>
                    </a:p>
                  </a:txBody>
                  <a:tcPr marL="9525" marR="9525" marT="9525" marB="0" anchor="ctr">
                    <a:solidFill>
                      <a:schemeClr val="accent4">
                        <a:lumMod val="75000"/>
                      </a:schemeClr>
                    </a:solidFill>
                  </a:tcPr>
                </a:tc>
                <a:extLst>
                  <a:ext uri="{0D108BD9-81ED-4DB2-BD59-A6C34878D82A}">
                    <a16:rowId xmlns:a16="http://schemas.microsoft.com/office/drawing/2014/main" val="2495827855"/>
                  </a:ext>
                </a:extLst>
              </a:tr>
              <a:tr h="260736">
                <a:tc>
                  <a:txBody>
                    <a:bodyPr/>
                    <a:lstStyle/>
                    <a:p>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4.5.1     Aktivnosti na uređenju mjesta</a:t>
                      </a:r>
                    </a:p>
                    <a:p>
                      <a:r>
                        <a:rPr lang="hr-HR" sz="1000" dirty="0" smtClean="0"/>
                        <a:t>            ANALIZA MORA </a:t>
                      </a:r>
                      <a:endParaRPr lang="hr-HR" sz="1000" dirty="0"/>
                    </a:p>
                  </a:txBody>
                  <a:tcPr>
                    <a:solidFill>
                      <a:schemeClr val="accent4">
                        <a:lumMod val="40000"/>
                        <a:lumOff val="60000"/>
                      </a:schemeClr>
                    </a:solidFill>
                  </a:tcPr>
                </a:tc>
                <a:tc>
                  <a:txBody>
                    <a:bodyPr/>
                    <a:lstStyle/>
                    <a:p>
                      <a:pPr algn="ctr"/>
                      <a:r>
                        <a:rPr lang="hr-HR" sz="1000" dirty="0" smtClean="0"/>
                        <a:t>4.500</a:t>
                      </a:r>
                      <a:endParaRPr lang="hr-HR" sz="1000" dirty="0"/>
                    </a:p>
                  </a:txBody>
                  <a:tcPr>
                    <a:solidFill>
                      <a:schemeClr val="accent4">
                        <a:lumMod val="40000"/>
                        <a:lumOff val="60000"/>
                      </a:schemeClr>
                    </a:solidFill>
                  </a:tcPr>
                </a:tc>
                <a:tc>
                  <a:txBody>
                    <a:bodyPr/>
                    <a:lstStyle/>
                    <a:p>
                      <a:pPr algn="ctr"/>
                      <a:r>
                        <a:rPr lang="hr-HR" sz="1000" dirty="0" smtClean="0"/>
                        <a:t>4.500</a:t>
                      </a:r>
                      <a:endParaRPr lang="hr-HR" sz="1000" dirty="0"/>
                    </a:p>
                  </a:txBody>
                  <a:tcPr>
                    <a:solidFill>
                      <a:schemeClr val="accent4">
                        <a:lumMod val="40000"/>
                        <a:lumOff val="60000"/>
                      </a:schemeClr>
                    </a:solidFill>
                  </a:tcPr>
                </a:tc>
                <a:tc>
                  <a:txBody>
                    <a:bodyPr/>
                    <a:lstStyle/>
                    <a:p>
                      <a:pPr algn="ctr"/>
                      <a:r>
                        <a:rPr lang="hr-HR" sz="1000" dirty="0" smtClean="0"/>
                        <a:t>3.937,50</a:t>
                      </a:r>
                      <a:endParaRPr lang="hr-HR" sz="1000" dirty="0"/>
                    </a:p>
                  </a:txBody>
                  <a:tcPr>
                    <a:solidFill>
                      <a:schemeClr val="accent4">
                        <a:lumMod val="40000"/>
                        <a:lumOff val="60000"/>
                      </a:schemeClr>
                    </a:solidFill>
                  </a:tcPr>
                </a:tc>
                <a:tc>
                  <a:txBody>
                    <a:bodyPr/>
                    <a:lstStyle/>
                    <a:p>
                      <a:pPr algn="ctr"/>
                      <a:r>
                        <a:rPr lang="hr-HR" sz="1000" dirty="0" smtClean="0"/>
                        <a:t>1</a:t>
                      </a:r>
                      <a:endParaRPr lang="hr-HR" sz="1000" dirty="0"/>
                    </a:p>
                  </a:txBody>
                  <a:tcPr>
                    <a:solidFill>
                      <a:schemeClr val="accent4">
                        <a:lumMod val="40000"/>
                        <a:lumOff val="60000"/>
                      </a:schemeClr>
                    </a:solidFill>
                  </a:tcPr>
                </a:tc>
                <a:tc>
                  <a:txBody>
                    <a:bodyPr/>
                    <a:lstStyle/>
                    <a:p>
                      <a:pPr algn="ctr"/>
                      <a:r>
                        <a:rPr lang="hr-HR" sz="1000" dirty="0" smtClean="0"/>
                        <a:t>88</a:t>
                      </a:r>
                      <a:endParaRPr lang="hr-HR" sz="1000" dirty="0"/>
                    </a:p>
                  </a:txBody>
                  <a:tcPr>
                    <a:solidFill>
                      <a:schemeClr val="accent4">
                        <a:lumMod val="40000"/>
                        <a:lumOff val="60000"/>
                      </a:schemeClr>
                    </a:solidFill>
                  </a:tcPr>
                </a:tc>
                <a:extLst>
                  <a:ext uri="{0D108BD9-81ED-4DB2-BD59-A6C34878D82A}">
                    <a16:rowId xmlns:a16="http://schemas.microsoft.com/office/drawing/2014/main" val="1359930423"/>
                  </a:ext>
                </a:extLst>
              </a:tr>
              <a:tr h="370114">
                <a:tc>
                  <a:txBody>
                    <a:bodyPr/>
                    <a:lstStyle/>
                    <a:p>
                      <a:r>
                        <a:rPr lang="hr-HR" sz="1000" dirty="0" smtClean="0"/>
                        <a:t>5</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ČLANSTVO U STRUKOVNIM</a:t>
                      </a:r>
                      <a:r>
                        <a:rPr lang="hr-HR" sz="1000" baseline="0" dirty="0" smtClean="0"/>
                        <a:t> ORGANIZACIJAMA</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3482403709"/>
                  </a:ext>
                </a:extLst>
              </a:tr>
              <a:tr h="288083">
                <a:tc>
                  <a:txBody>
                    <a:bodyPr/>
                    <a:lstStyle/>
                    <a:p>
                      <a:r>
                        <a:rPr lang="hr-HR" sz="1000" dirty="0" smtClean="0"/>
                        <a:t>6</a:t>
                      </a:r>
                      <a:endParaRPr lang="hr-HR" sz="1000" dirty="0"/>
                    </a:p>
                  </a:txBody>
                  <a:tcPr>
                    <a:solidFill>
                      <a:schemeClr val="accent4">
                        <a:lumMod val="40000"/>
                        <a:lumOff val="60000"/>
                      </a:schemeClr>
                    </a:solidFill>
                  </a:tcPr>
                </a:tc>
                <a:tc>
                  <a:txBody>
                    <a:bodyPr/>
                    <a:lstStyle/>
                    <a:p>
                      <a:endParaRPr lang="hr-HR" sz="1000"/>
                    </a:p>
                  </a:txBody>
                  <a:tcPr>
                    <a:solidFill>
                      <a:schemeClr val="accent4">
                        <a:lumMod val="40000"/>
                        <a:lumOff val="60000"/>
                      </a:schemeClr>
                    </a:solidFill>
                  </a:tcPr>
                </a:tc>
                <a:tc>
                  <a:txBody>
                    <a:bodyPr/>
                    <a:lstStyle/>
                    <a:p>
                      <a:r>
                        <a:rPr lang="hr-HR" sz="1000" dirty="0" smtClean="0"/>
                        <a:t>ADMINISTRATIVNI POSLOVI</a:t>
                      </a:r>
                      <a:endParaRPr lang="hr-HR" sz="1000" dirty="0"/>
                    </a:p>
                  </a:txBody>
                  <a:tcPr>
                    <a:solidFill>
                      <a:schemeClr val="accent4">
                        <a:lumMod val="40000"/>
                        <a:lumOff val="60000"/>
                      </a:schemeClr>
                    </a:solidFill>
                  </a:tcPr>
                </a:tc>
                <a:tc>
                  <a:txBody>
                    <a:bodyPr/>
                    <a:lstStyle/>
                    <a:p>
                      <a:pPr algn="ctr"/>
                      <a:r>
                        <a:rPr lang="hr-HR" sz="1000" dirty="0" smtClean="0"/>
                        <a:t>99.000</a:t>
                      </a:r>
                      <a:endParaRPr lang="hr-HR" sz="1000" dirty="0"/>
                    </a:p>
                  </a:txBody>
                  <a:tcPr>
                    <a:solidFill>
                      <a:schemeClr val="accent4">
                        <a:lumMod val="40000"/>
                        <a:lumOff val="60000"/>
                      </a:schemeClr>
                    </a:solidFill>
                  </a:tcPr>
                </a:tc>
                <a:tc>
                  <a:txBody>
                    <a:bodyPr/>
                    <a:lstStyle/>
                    <a:p>
                      <a:pPr algn="ctr"/>
                      <a:r>
                        <a:rPr lang="hr-HR" sz="1000" dirty="0" smtClean="0"/>
                        <a:t>85.000</a:t>
                      </a:r>
                      <a:endParaRPr lang="hr-HR" sz="1000" dirty="0"/>
                    </a:p>
                  </a:txBody>
                  <a:tcPr>
                    <a:solidFill>
                      <a:schemeClr val="accent4">
                        <a:lumMod val="40000"/>
                        <a:lumOff val="60000"/>
                      </a:schemeClr>
                    </a:solidFill>
                  </a:tcPr>
                </a:tc>
                <a:tc>
                  <a:txBody>
                    <a:bodyPr/>
                    <a:lstStyle/>
                    <a:p>
                      <a:pPr algn="ctr"/>
                      <a:r>
                        <a:rPr lang="hr-HR" sz="1000" dirty="0" smtClean="0"/>
                        <a:t>86.403,52</a:t>
                      </a:r>
                      <a:endParaRPr lang="hr-HR" sz="1000" dirty="0"/>
                    </a:p>
                  </a:txBody>
                  <a:tcPr>
                    <a:solidFill>
                      <a:schemeClr val="accent4">
                        <a:lumMod val="40000"/>
                        <a:lumOff val="60000"/>
                      </a:schemeClr>
                    </a:solidFill>
                  </a:tcPr>
                </a:tc>
                <a:tc>
                  <a:txBody>
                    <a:bodyPr/>
                    <a:lstStyle/>
                    <a:p>
                      <a:pPr algn="ctr"/>
                      <a:r>
                        <a:rPr lang="hr-HR" sz="1000" dirty="0" smtClean="0"/>
                        <a:t>16</a:t>
                      </a:r>
                      <a:endParaRPr lang="hr-HR" sz="1000" dirty="0"/>
                    </a:p>
                  </a:txBody>
                  <a:tcPr>
                    <a:solidFill>
                      <a:schemeClr val="accent4">
                        <a:lumMod val="40000"/>
                        <a:lumOff val="60000"/>
                      </a:schemeClr>
                    </a:solidFill>
                  </a:tcPr>
                </a:tc>
                <a:tc>
                  <a:txBody>
                    <a:bodyPr/>
                    <a:lstStyle/>
                    <a:p>
                      <a:pPr algn="ctr"/>
                      <a:r>
                        <a:rPr lang="hr-HR" sz="1000" dirty="0" smtClean="0"/>
                        <a:t>102</a:t>
                      </a:r>
                      <a:endParaRPr lang="hr-HR" sz="1000" dirty="0"/>
                    </a:p>
                  </a:txBody>
                  <a:tcPr>
                    <a:solidFill>
                      <a:schemeClr val="accent4">
                        <a:lumMod val="40000"/>
                        <a:lumOff val="60000"/>
                      </a:schemeClr>
                    </a:solidFill>
                  </a:tcPr>
                </a:tc>
                <a:extLst>
                  <a:ext uri="{0D108BD9-81ED-4DB2-BD59-A6C34878D82A}">
                    <a16:rowId xmlns:a16="http://schemas.microsoft.com/office/drawing/2014/main" val="1682544592"/>
                  </a:ext>
                </a:extLst>
              </a:tr>
              <a:tr h="370114">
                <a:tc>
                  <a:txBody>
                    <a:bodyPr/>
                    <a:lstStyle/>
                    <a:p>
                      <a:endParaRPr lang="hr-HR" sz="1000"/>
                    </a:p>
                  </a:txBody>
                  <a:tcPr>
                    <a:solidFill>
                      <a:schemeClr val="accent4">
                        <a:lumMod val="40000"/>
                        <a:lumOff val="60000"/>
                      </a:schemeClr>
                    </a:solidFill>
                  </a:tcPr>
                </a:tc>
                <a:tc>
                  <a:txBody>
                    <a:bodyPr/>
                    <a:lstStyle/>
                    <a:p>
                      <a:r>
                        <a:rPr lang="hr-HR" sz="1000" dirty="0" smtClean="0"/>
                        <a:t>6.1</a:t>
                      </a:r>
                      <a:endParaRPr lang="hr-HR" sz="1000" dirty="0"/>
                    </a:p>
                  </a:txBody>
                  <a:tcPr>
                    <a:solidFill>
                      <a:schemeClr val="accent4">
                        <a:lumMod val="40000"/>
                        <a:lumOff val="60000"/>
                      </a:schemeClr>
                    </a:solidFill>
                  </a:tcPr>
                </a:tc>
                <a:tc>
                  <a:txBody>
                    <a:bodyPr/>
                    <a:lstStyle/>
                    <a:p>
                      <a:r>
                        <a:rPr lang="hr-HR" sz="1000" dirty="0" smtClean="0"/>
                        <a:t>Plaće zaposlenika lokalne turističke zajednice osim plaća stručnog</a:t>
                      </a:r>
                      <a:r>
                        <a:rPr lang="hr-HR" sz="1000" baseline="0" dirty="0" smtClean="0"/>
                        <a:t> suradnika (informatora)</a:t>
                      </a:r>
                      <a:r>
                        <a:rPr lang="hr-HR" sz="1000" dirty="0" smtClean="0"/>
                        <a:t> u turističko-informativnom</a:t>
                      </a:r>
                      <a:r>
                        <a:rPr lang="hr-HR" sz="1000" baseline="0" dirty="0" smtClean="0"/>
                        <a:t> centru</a:t>
                      </a:r>
                      <a:endParaRPr lang="hr-HR" sz="1000" dirty="0"/>
                    </a:p>
                  </a:txBody>
                  <a:tcPr>
                    <a:solidFill>
                      <a:schemeClr val="accent4">
                        <a:lumMod val="40000"/>
                        <a:lumOff val="60000"/>
                      </a:schemeClr>
                    </a:solidFill>
                  </a:tcPr>
                </a:tc>
                <a:tc>
                  <a:txBody>
                    <a:bodyPr/>
                    <a:lstStyle/>
                    <a:p>
                      <a:pPr algn="ctr"/>
                      <a:r>
                        <a:rPr lang="hr-HR" sz="1000" dirty="0" smtClean="0"/>
                        <a:t>70.000</a:t>
                      </a:r>
                      <a:endParaRPr lang="hr-HR" sz="1000" dirty="0"/>
                    </a:p>
                  </a:txBody>
                  <a:tcPr>
                    <a:solidFill>
                      <a:schemeClr val="accent4">
                        <a:lumMod val="40000"/>
                        <a:lumOff val="60000"/>
                      </a:schemeClr>
                    </a:solidFill>
                  </a:tcPr>
                </a:tc>
                <a:tc>
                  <a:txBody>
                    <a:bodyPr/>
                    <a:lstStyle/>
                    <a:p>
                      <a:pPr algn="ctr"/>
                      <a:r>
                        <a:rPr lang="hr-HR" sz="1000" dirty="0" smtClean="0"/>
                        <a:t>65.000</a:t>
                      </a:r>
                      <a:endParaRPr lang="hr-HR" sz="1000" dirty="0"/>
                    </a:p>
                  </a:txBody>
                  <a:tcPr>
                    <a:solidFill>
                      <a:schemeClr val="accent4">
                        <a:lumMod val="40000"/>
                        <a:lumOff val="60000"/>
                      </a:schemeClr>
                    </a:solidFill>
                  </a:tcPr>
                </a:tc>
                <a:tc>
                  <a:txBody>
                    <a:bodyPr/>
                    <a:lstStyle/>
                    <a:p>
                      <a:pPr algn="ctr"/>
                      <a:r>
                        <a:rPr lang="hr-HR" sz="1000" dirty="0" smtClean="0"/>
                        <a:t>59.801,18</a:t>
                      </a:r>
                      <a:endParaRPr lang="hr-HR" sz="1000" dirty="0"/>
                    </a:p>
                  </a:txBody>
                  <a:tcPr>
                    <a:solidFill>
                      <a:schemeClr val="accent4">
                        <a:lumMod val="40000"/>
                        <a:lumOff val="60000"/>
                      </a:schemeClr>
                    </a:solidFill>
                  </a:tcPr>
                </a:tc>
                <a:tc>
                  <a:txBody>
                    <a:bodyPr/>
                    <a:lstStyle/>
                    <a:p>
                      <a:pPr algn="ctr"/>
                      <a:r>
                        <a:rPr lang="hr-HR" sz="1000" dirty="0" smtClean="0"/>
                        <a:t>11</a:t>
                      </a:r>
                      <a:endParaRPr lang="hr-HR" sz="1000" dirty="0"/>
                    </a:p>
                  </a:txBody>
                  <a:tcPr>
                    <a:solidFill>
                      <a:schemeClr val="accent4">
                        <a:lumMod val="40000"/>
                        <a:lumOff val="60000"/>
                      </a:schemeClr>
                    </a:solidFill>
                  </a:tcPr>
                </a:tc>
                <a:tc>
                  <a:txBody>
                    <a:bodyPr/>
                    <a:lstStyle/>
                    <a:p>
                      <a:pPr algn="ctr"/>
                      <a:r>
                        <a:rPr lang="hr-HR" sz="1000" dirty="0" smtClean="0"/>
                        <a:t>92</a:t>
                      </a:r>
                      <a:endParaRPr lang="hr-HR" sz="1000" dirty="0"/>
                    </a:p>
                  </a:txBody>
                  <a:tcPr>
                    <a:solidFill>
                      <a:schemeClr val="accent4">
                        <a:lumMod val="40000"/>
                        <a:lumOff val="60000"/>
                      </a:schemeClr>
                    </a:solidFill>
                  </a:tcPr>
                </a:tc>
                <a:extLst>
                  <a:ext uri="{0D108BD9-81ED-4DB2-BD59-A6C34878D82A}">
                    <a16:rowId xmlns:a16="http://schemas.microsoft.com/office/drawing/2014/main" val="933372204"/>
                  </a:ext>
                </a:extLst>
              </a:tr>
              <a:tr h="346389">
                <a:tc>
                  <a:txBody>
                    <a:bodyPr/>
                    <a:lstStyle/>
                    <a:p>
                      <a:endParaRPr lang="hr-HR" sz="1000"/>
                    </a:p>
                  </a:txBody>
                  <a:tcPr>
                    <a:solidFill>
                      <a:schemeClr val="accent4">
                        <a:lumMod val="40000"/>
                        <a:lumOff val="60000"/>
                      </a:schemeClr>
                    </a:solidFill>
                  </a:tcPr>
                </a:tc>
                <a:tc>
                  <a:txBody>
                    <a:bodyPr/>
                    <a:lstStyle/>
                    <a:p>
                      <a:r>
                        <a:rPr lang="hr-HR" sz="1000" dirty="0" smtClean="0"/>
                        <a:t>6.2</a:t>
                      </a:r>
                      <a:endParaRPr lang="hr-HR" sz="1000" dirty="0"/>
                    </a:p>
                  </a:txBody>
                  <a:tcPr>
                    <a:solidFill>
                      <a:schemeClr val="accent4">
                        <a:lumMod val="40000"/>
                        <a:lumOff val="60000"/>
                      </a:schemeClr>
                    </a:solidFill>
                  </a:tcPr>
                </a:tc>
                <a:tc>
                  <a:txBody>
                    <a:bodyPr/>
                    <a:lstStyle/>
                    <a:p>
                      <a:r>
                        <a:rPr lang="hr-HR" sz="1000" dirty="0" smtClean="0"/>
                        <a:t>Materijalni troškovi</a:t>
                      </a:r>
                      <a:endParaRPr lang="hr-HR" sz="1000" dirty="0"/>
                    </a:p>
                  </a:txBody>
                  <a:tcPr>
                    <a:solidFill>
                      <a:schemeClr val="accent4">
                        <a:lumMod val="40000"/>
                        <a:lumOff val="60000"/>
                      </a:schemeClr>
                    </a:solidFill>
                  </a:tcPr>
                </a:tc>
                <a:tc>
                  <a:txBody>
                    <a:bodyPr/>
                    <a:lstStyle/>
                    <a:p>
                      <a:pPr algn="ctr"/>
                      <a:r>
                        <a:rPr lang="hr-HR" sz="1000" dirty="0" smtClean="0"/>
                        <a:t>29.000</a:t>
                      </a:r>
                      <a:endParaRPr lang="hr-HR" sz="1000" dirty="0"/>
                    </a:p>
                  </a:txBody>
                  <a:tcPr>
                    <a:solidFill>
                      <a:schemeClr val="accent4">
                        <a:lumMod val="40000"/>
                        <a:lumOff val="60000"/>
                      </a:schemeClr>
                    </a:solidFill>
                  </a:tcPr>
                </a:tc>
                <a:tc>
                  <a:txBody>
                    <a:bodyPr/>
                    <a:lstStyle/>
                    <a:p>
                      <a:pPr algn="ctr"/>
                      <a:r>
                        <a:rPr lang="hr-HR" sz="1000" dirty="0" smtClean="0"/>
                        <a:t>20.000</a:t>
                      </a:r>
                      <a:endParaRPr lang="hr-HR" sz="1000" dirty="0"/>
                    </a:p>
                  </a:txBody>
                  <a:tcPr>
                    <a:solidFill>
                      <a:schemeClr val="accent4">
                        <a:lumMod val="40000"/>
                        <a:lumOff val="60000"/>
                      </a:schemeClr>
                    </a:solidFill>
                  </a:tcPr>
                </a:tc>
                <a:tc>
                  <a:txBody>
                    <a:bodyPr/>
                    <a:lstStyle/>
                    <a:p>
                      <a:pPr algn="ctr"/>
                      <a:r>
                        <a:rPr lang="hr-HR" sz="1000" dirty="0" smtClean="0"/>
                        <a:t>26.602,34</a:t>
                      </a:r>
                      <a:endParaRPr lang="hr-HR" sz="1000" dirty="0"/>
                    </a:p>
                  </a:txBody>
                  <a:tcPr>
                    <a:solidFill>
                      <a:schemeClr val="accent4">
                        <a:lumMod val="40000"/>
                        <a:lumOff val="60000"/>
                      </a:schemeClr>
                    </a:solidFill>
                  </a:tcPr>
                </a:tc>
                <a:tc>
                  <a:txBody>
                    <a:bodyPr/>
                    <a:lstStyle/>
                    <a:p>
                      <a:pPr algn="ctr"/>
                      <a:r>
                        <a:rPr lang="hr-HR" sz="1000" dirty="0" smtClean="0"/>
                        <a:t>5</a:t>
                      </a:r>
                      <a:endParaRPr lang="hr-HR" sz="1000" dirty="0"/>
                    </a:p>
                  </a:txBody>
                  <a:tcPr>
                    <a:solidFill>
                      <a:schemeClr val="accent4">
                        <a:lumMod val="40000"/>
                        <a:lumOff val="60000"/>
                      </a:schemeClr>
                    </a:solidFill>
                  </a:tcPr>
                </a:tc>
                <a:tc>
                  <a:txBody>
                    <a:bodyPr/>
                    <a:lstStyle/>
                    <a:p>
                      <a:pPr algn="ctr"/>
                      <a:r>
                        <a:rPr lang="hr-HR" sz="1000" dirty="0" smtClean="0"/>
                        <a:t>133</a:t>
                      </a:r>
                      <a:endParaRPr lang="hr-HR" sz="1000" dirty="0"/>
                    </a:p>
                  </a:txBody>
                  <a:tcPr>
                    <a:solidFill>
                      <a:schemeClr val="accent4">
                        <a:lumMod val="40000"/>
                        <a:lumOff val="60000"/>
                      </a:schemeClr>
                    </a:solidFill>
                  </a:tcPr>
                </a:tc>
                <a:extLst>
                  <a:ext uri="{0D108BD9-81ED-4DB2-BD59-A6C34878D82A}">
                    <a16:rowId xmlns:a16="http://schemas.microsoft.com/office/drawing/2014/main" val="284375632"/>
                  </a:ext>
                </a:extLst>
              </a:tr>
              <a:tr h="224561">
                <a:tc>
                  <a:txBody>
                    <a:bodyPr/>
                    <a:lstStyle/>
                    <a:p>
                      <a:endParaRPr lang="hr-HR" sz="1000"/>
                    </a:p>
                  </a:txBody>
                  <a:tcPr>
                    <a:solidFill>
                      <a:schemeClr val="accent4">
                        <a:lumMod val="40000"/>
                        <a:lumOff val="60000"/>
                      </a:schemeClr>
                    </a:solidFill>
                  </a:tcPr>
                </a:tc>
                <a:tc>
                  <a:txBody>
                    <a:bodyPr/>
                    <a:lstStyle/>
                    <a:p>
                      <a:r>
                        <a:rPr lang="hr-HR" sz="1000" dirty="0" smtClean="0"/>
                        <a:t>6.3</a:t>
                      </a:r>
                      <a:endParaRPr lang="hr-HR" sz="1000" dirty="0"/>
                    </a:p>
                  </a:txBody>
                  <a:tcPr>
                    <a:solidFill>
                      <a:schemeClr val="accent4">
                        <a:lumMod val="40000"/>
                        <a:lumOff val="60000"/>
                      </a:schemeClr>
                    </a:solidFill>
                  </a:tcPr>
                </a:tc>
                <a:tc>
                  <a:txBody>
                    <a:bodyPr/>
                    <a:lstStyle/>
                    <a:p>
                      <a:r>
                        <a:rPr lang="hr-HR" sz="1000" dirty="0" smtClean="0"/>
                        <a:t>Tijela turističke zajednice</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1212317986"/>
                  </a:ext>
                </a:extLst>
              </a:tr>
              <a:tr h="289524">
                <a:tc>
                  <a:txBody>
                    <a:bodyPr/>
                    <a:lstStyle/>
                    <a:p>
                      <a:endParaRPr lang="hr-HR" sz="1000"/>
                    </a:p>
                  </a:txBody>
                  <a:tcPr>
                    <a:solidFill>
                      <a:schemeClr val="accent4">
                        <a:lumMod val="40000"/>
                        <a:lumOff val="60000"/>
                      </a:schemeClr>
                    </a:solidFill>
                  </a:tcPr>
                </a:tc>
                <a:tc>
                  <a:txBody>
                    <a:bodyPr/>
                    <a:lstStyle/>
                    <a:p>
                      <a:r>
                        <a:rPr lang="hr-HR" sz="1000" dirty="0" smtClean="0"/>
                        <a:t>6.4</a:t>
                      </a:r>
                      <a:endParaRPr lang="hr-HR" sz="1000" dirty="0"/>
                    </a:p>
                  </a:txBody>
                  <a:tcPr>
                    <a:solidFill>
                      <a:schemeClr val="accent4">
                        <a:lumMod val="40000"/>
                        <a:lumOff val="60000"/>
                      </a:schemeClr>
                    </a:solidFill>
                  </a:tcPr>
                </a:tc>
                <a:tc>
                  <a:txBody>
                    <a:bodyPr/>
                    <a:lstStyle/>
                    <a:p>
                      <a:r>
                        <a:rPr lang="hr-HR" sz="1000" dirty="0" smtClean="0"/>
                        <a:t>Troškovi poslovanja mreže predstavništava / ispostava</a:t>
                      </a:r>
                    </a:p>
                    <a:p>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710668372"/>
                  </a:ext>
                </a:extLst>
              </a:tr>
              <a:tr h="225416">
                <a:tc>
                  <a:txBody>
                    <a:bodyPr/>
                    <a:lstStyle/>
                    <a:p>
                      <a:r>
                        <a:rPr lang="hr-HR" sz="1000" dirty="0" smtClean="0"/>
                        <a:t>7</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REZERVA</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tc>
                  <a:txBody>
                    <a:bodyPr/>
                    <a:lstStyle/>
                    <a:p>
                      <a:pPr algn="ctr"/>
                      <a:r>
                        <a:rPr lang="hr-HR" sz="1000" dirty="0" smtClean="0"/>
                        <a:t>0</a:t>
                      </a:r>
                      <a:endParaRPr lang="hr-HR" sz="1000" dirty="0"/>
                    </a:p>
                  </a:txBody>
                  <a:tcPr>
                    <a:solidFill>
                      <a:schemeClr val="accent4">
                        <a:lumMod val="40000"/>
                        <a:lumOff val="60000"/>
                      </a:schemeClr>
                    </a:solidFill>
                  </a:tcPr>
                </a:tc>
                <a:extLst>
                  <a:ext uri="{0D108BD9-81ED-4DB2-BD59-A6C34878D82A}">
                    <a16:rowId xmlns:a16="http://schemas.microsoft.com/office/drawing/2014/main" val="1962130490"/>
                  </a:ext>
                </a:extLst>
              </a:tr>
              <a:tr h="239103">
                <a:tc>
                  <a:txBody>
                    <a:bodyPr/>
                    <a:lstStyle/>
                    <a:p>
                      <a:r>
                        <a:rPr lang="hr-HR" sz="1000" dirty="0" smtClean="0"/>
                        <a:t>8</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POKRIVANJE MANJKA U IDUĆOJ GODINI</a:t>
                      </a:r>
                      <a:endParaRPr lang="hr-HR" sz="1000" dirty="0"/>
                    </a:p>
                  </a:txBody>
                  <a:tcPr>
                    <a:solidFill>
                      <a:schemeClr val="accent4">
                        <a:lumMod val="40000"/>
                        <a:lumOff val="60000"/>
                      </a:schemeClr>
                    </a:solidFill>
                  </a:tcPr>
                </a:tc>
                <a:tc>
                  <a:txBody>
                    <a:bodyPr/>
                    <a:lstStyle/>
                    <a:p>
                      <a:pPr algn="ctr"/>
                      <a:r>
                        <a:rPr lang="hr-HR" sz="1000" dirty="0" smtClean="0"/>
                        <a:t>66.100</a:t>
                      </a:r>
                      <a:endParaRPr lang="hr-HR" sz="1000" dirty="0"/>
                    </a:p>
                  </a:txBody>
                  <a:tcPr>
                    <a:solidFill>
                      <a:schemeClr val="accent4">
                        <a:lumMod val="40000"/>
                        <a:lumOff val="60000"/>
                      </a:schemeClr>
                    </a:solidFill>
                  </a:tcPr>
                </a:tc>
                <a:tc>
                  <a:txBody>
                    <a:bodyPr/>
                    <a:lstStyle/>
                    <a:p>
                      <a:pPr algn="ctr"/>
                      <a:r>
                        <a:rPr lang="hr-HR" sz="1000" dirty="0" smtClean="0"/>
                        <a:t>64.246</a:t>
                      </a:r>
                      <a:endParaRPr lang="hr-HR" sz="1000" dirty="0"/>
                    </a:p>
                  </a:txBody>
                  <a:tcPr>
                    <a:solidFill>
                      <a:schemeClr val="accent4">
                        <a:lumMod val="40000"/>
                        <a:lumOff val="60000"/>
                      </a:schemeClr>
                    </a:solidFill>
                  </a:tcPr>
                </a:tc>
                <a:tc>
                  <a:txBody>
                    <a:bodyPr/>
                    <a:lstStyle/>
                    <a:p>
                      <a:pPr algn="ctr"/>
                      <a:r>
                        <a:rPr lang="hr-HR" sz="1000" dirty="0" smtClean="0"/>
                        <a:t>67.040,29</a:t>
                      </a:r>
                      <a:endParaRPr lang="hr-HR" sz="1000" dirty="0"/>
                    </a:p>
                  </a:txBody>
                  <a:tcPr>
                    <a:solidFill>
                      <a:schemeClr val="accent4">
                        <a:lumMod val="40000"/>
                        <a:lumOff val="60000"/>
                      </a:schemeClr>
                    </a:solidFill>
                  </a:tcPr>
                </a:tc>
                <a:tc>
                  <a:txBody>
                    <a:bodyPr/>
                    <a:lstStyle/>
                    <a:p>
                      <a:pPr algn="ctr"/>
                      <a:r>
                        <a:rPr lang="hr-HR" sz="1000" dirty="0" smtClean="0"/>
                        <a:t>13</a:t>
                      </a:r>
                      <a:endParaRPr lang="hr-HR" sz="1000" dirty="0"/>
                    </a:p>
                  </a:txBody>
                  <a:tcPr>
                    <a:solidFill>
                      <a:schemeClr val="accent4">
                        <a:lumMod val="40000"/>
                        <a:lumOff val="60000"/>
                      </a:schemeClr>
                    </a:solidFill>
                  </a:tcPr>
                </a:tc>
                <a:tc>
                  <a:txBody>
                    <a:bodyPr/>
                    <a:lstStyle/>
                    <a:p>
                      <a:pPr algn="ctr"/>
                      <a:r>
                        <a:rPr lang="hr-HR" sz="1000" dirty="0" smtClean="0"/>
                        <a:t>104</a:t>
                      </a:r>
                      <a:endParaRPr lang="hr-HR" sz="1000" dirty="0"/>
                    </a:p>
                  </a:txBody>
                  <a:tcPr>
                    <a:solidFill>
                      <a:schemeClr val="accent4">
                        <a:lumMod val="40000"/>
                        <a:lumOff val="60000"/>
                      </a:schemeClr>
                    </a:solidFill>
                  </a:tcPr>
                </a:tc>
                <a:extLst>
                  <a:ext uri="{0D108BD9-81ED-4DB2-BD59-A6C34878D82A}">
                    <a16:rowId xmlns:a16="http://schemas.microsoft.com/office/drawing/2014/main" val="1532394525"/>
                  </a:ext>
                </a:extLst>
              </a:tr>
              <a:tr h="346389">
                <a:tc>
                  <a:txBody>
                    <a:bodyPr/>
                    <a:lstStyle/>
                    <a:p>
                      <a:endParaRPr lang="hr-HR" sz="1000" dirty="0"/>
                    </a:p>
                  </a:txBody>
                  <a:tcPr>
                    <a:solidFill>
                      <a:schemeClr val="accent4">
                        <a:lumMod val="60000"/>
                        <a:lumOff val="40000"/>
                      </a:schemeClr>
                    </a:solidFill>
                  </a:tcPr>
                </a:tc>
                <a:tc>
                  <a:txBody>
                    <a:bodyPr/>
                    <a:lstStyle/>
                    <a:p>
                      <a:endParaRPr lang="hr-HR" sz="1000" dirty="0"/>
                    </a:p>
                  </a:txBody>
                  <a:tcPr>
                    <a:solidFill>
                      <a:schemeClr val="accent4">
                        <a:lumMod val="60000"/>
                        <a:lumOff val="40000"/>
                      </a:schemeClr>
                    </a:solidFill>
                  </a:tcPr>
                </a:tc>
                <a:tc>
                  <a:txBody>
                    <a:bodyPr/>
                    <a:lstStyle/>
                    <a:p>
                      <a:pPr algn="ctr"/>
                      <a:r>
                        <a:rPr lang="hr-HR" sz="1400" dirty="0" smtClean="0"/>
                        <a:t>SVEUKUPNO 1</a:t>
                      </a:r>
                      <a:endParaRPr lang="hr-HR" sz="1400" dirty="0"/>
                    </a:p>
                  </a:txBody>
                  <a:tcPr>
                    <a:solidFill>
                      <a:schemeClr val="accent4">
                        <a:lumMod val="60000"/>
                        <a:lumOff val="40000"/>
                      </a:schemeClr>
                    </a:solidFill>
                  </a:tcPr>
                </a:tc>
                <a:tc>
                  <a:txBody>
                    <a:bodyPr/>
                    <a:lstStyle/>
                    <a:p>
                      <a:pPr algn="ctr"/>
                      <a:r>
                        <a:rPr lang="hr-HR" sz="1200" dirty="0" smtClean="0"/>
                        <a:t>357.600</a:t>
                      </a:r>
                      <a:endParaRPr lang="hr-HR" sz="1200" dirty="0"/>
                    </a:p>
                  </a:txBody>
                  <a:tcPr>
                    <a:solidFill>
                      <a:schemeClr val="accent4">
                        <a:lumMod val="60000"/>
                        <a:lumOff val="40000"/>
                      </a:schemeClr>
                    </a:solidFill>
                  </a:tcPr>
                </a:tc>
                <a:tc>
                  <a:txBody>
                    <a:bodyPr/>
                    <a:lstStyle/>
                    <a:p>
                      <a:pPr algn="ctr"/>
                      <a:r>
                        <a:rPr lang="hr-HR" sz="1200" dirty="0" smtClean="0"/>
                        <a:t>523.823</a:t>
                      </a:r>
                      <a:endParaRPr lang="hr-HR" sz="1200" dirty="0"/>
                    </a:p>
                  </a:txBody>
                  <a:tcPr>
                    <a:solidFill>
                      <a:schemeClr val="accent4">
                        <a:lumMod val="60000"/>
                        <a:lumOff val="40000"/>
                      </a:schemeClr>
                    </a:solidFill>
                  </a:tcPr>
                </a:tc>
                <a:tc>
                  <a:txBody>
                    <a:bodyPr/>
                    <a:lstStyle/>
                    <a:p>
                      <a:pPr algn="ctr"/>
                      <a:r>
                        <a:rPr lang="hr-HR" sz="1200" dirty="0" smtClean="0"/>
                        <a:t>530.737,52</a:t>
                      </a:r>
                      <a:endParaRPr lang="hr-HR" sz="1200" dirty="0"/>
                    </a:p>
                  </a:txBody>
                  <a:tcPr>
                    <a:solidFill>
                      <a:schemeClr val="accent4">
                        <a:lumMod val="60000"/>
                        <a:lumOff val="40000"/>
                      </a:schemeClr>
                    </a:solidFill>
                  </a:tcPr>
                </a:tc>
                <a:tc>
                  <a:txBody>
                    <a:bodyPr/>
                    <a:lstStyle/>
                    <a:p>
                      <a:pPr algn="ctr"/>
                      <a:r>
                        <a:rPr lang="hr-HR" sz="1000" dirty="0" smtClean="0"/>
                        <a:t>100</a:t>
                      </a:r>
                      <a:endParaRPr lang="hr-HR" sz="1000" dirty="0"/>
                    </a:p>
                  </a:txBody>
                  <a:tcPr>
                    <a:solidFill>
                      <a:schemeClr val="accent4">
                        <a:lumMod val="60000"/>
                        <a:lumOff val="40000"/>
                      </a:schemeClr>
                    </a:solidFill>
                  </a:tcPr>
                </a:tc>
                <a:tc>
                  <a:txBody>
                    <a:bodyPr/>
                    <a:lstStyle/>
                    <a:p>
                      <a:pPr algn="ctr"/>
                      <a:r>
                        <a:rPr lang="hr-HR" sz="1000" dirty="0" smtClean="0"/>
                        <a:t>101</a:t>
                      </a:r>
                      <a:endParaRPr lang="hr-HR" sz="1000" dirty="0"/>
                    </a:p>
                  </a:txBody>
                  <a:tcPr>
                    <a:solidFill>
                      <a:schemeClr val="accent4">
                        <a:lumMod val="60000"/>
                        <a:lumOff val="40000"/>
                      </a:schemeClr>
                    </a:solidFill>
                  </a:tcPr>
                </a:tc>
                <a:extLst>
                  <a:ext uri="{0D108BD9-81ED-4DB2-BD59-A6C34878D82A}">
                    <a16:rowId xmlns:a16="http://schemas.microsoft.com/office/drawing/2014/main" val="347260389"/>
                  </a:ext>
                </a:extLst>
              </a:tr>
              <a:tr h="281263">
                <a:tc>
                  <a:txBody>
                    <a:bodyPr/>
                    <a:lstStyle/>
                    <a:p>
                      <a:r>
                        <a:rPr lang="hr-HR" sz="1000" dirty="0" smtClean="0"/>
                        <a:t>9</a:t>
                      </a:r>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FONDOVI POSEBNE NAMJENE</a:t>
                      </a:r>
                      <a:endParaRPr lang="hr-HR" sz="10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extLst>
                  <a:ext uri="{0D108BD9-81ED-4DB2-BD59-A6C34878D82A}">
                    <a16:rowId xmlns:a16="http://schemas.microsoft.com/office/drawing/2014/main" val="69137897"/>
                  </a:ext>
                </a:extLst>
              </a:tr>
              <a:tr h="346389">
                <a:tc>
                  <a:txBody>
                    <a:bodyPr/>
                    <a:lstStyle/>
                    <a:p>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Fond za turističke zajednice na turistički nedovoljno razvijenim područjima i kontinent</a:t>
                      </a:r>
                      <a:endParaRPr lang="hr-HR" sz="10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extLst>
                  <a:ext uri="{0D108BD9-81ED-4DB2-BD59-A6C34878D82A}">
                    <a16:rowId xmlns:a16="http://schemas.microsoft.com/office/drawing/2014/main" val="1209584875"/>
                  </a:ext>
                </a:extLst>
              </a:tr>
              <a:tr h="346389">
                <a:tc>
                  <a:txBody>
                    <a:bodyPr/>
                    <a:lstStyle/>
                    <a:p>
                      <a:endParaRPr lang="hr-HR" sz="1000" dirty="0"/>
                    </a:p>
                  </a:txBody>
                  <a:tcPr>
                    <a:solidFill>
                      <a:schemeClr val="accent4">
                        <a:lumMod val="40000"/>
                        <a:lumOff val="60000"/>
                      </a:schemeClr>
                    </a:solidFill>
                  </a:tcPr>
                </a:tc>
                <a:tc>
                  <a:txBody>
                    <a:bodyPr/>
                    <a:lstStyle/>
                    <a:p>
                      <a:endParaRPr lang="hr-HR" sz="1000" dirty="0"/>
                    </a:p>
                  </a:txBody>
                  <a:tcPr>
                    <a:solidFill>
                      <a:schemeClr val="accent4">
                        <a:lumMod val="40000"/>
                        <a:lumOff val="60000"/>
                      </a:schemeClr>
                    </a:solidFill>
                  </a:tcPr>
                </a:tc>
                <a:tc>
                  <a:txBody>
                    <a:bodyPr/>
                    <a:lstStyle/>
                    <a:p>
                      <a:r>
                        <a:rPr lang="hr-HR" sz="1000" dirty="0" smtClean="0"/>
                        <a:t>Fond za projekte udruženih turističkih zajednica</a:t>
                      </a:r>
                      <a:endParaRPr lang="hr-HR" sz="10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tc>
                  <a:txBody>
                    <a:bodyPr/>
                    <a:lstStyle/>
                    <a:p>
                      <a:pPr algn="ctr"/>
                      <a:r>
                        <a:rPr lang="hr-HR" sz="1100" dirty="0" smtClean="0"/>
                        <a:t>0</a:t>
                      </a:r>
                      <a:endParaRPr lang="hr-HR" sz="1100" dirty="0"/>
                    </a:p>
                  </a:txBody>
                  <a:tcPr>
                    <a:solidFill>
                      <a:schemeClr val="accent4">
                        <a:lumMod val="40000"/>
                        <a:lumOff val="60000"/>
                      </a:schemeClr>
                    </a:solidFill>
                  </a:tcPr>
                </a:tc>
                <a:extLst>
                  <a:ext uri="{0D108BD9-81ED-4DB2-BD59-A6C34878D82A}">
                    <a16:rowId xmlns:a16="http://schemas.microsoft.com/office/drawing/2014/main" val="3266419057"/>
                  </a:ext>
                </a:extLst>
              </a:tr>
              <a:tr h="346389">
                <a:tc>
                  <a:txBody>
                    <a:bodyPr/>
                    <a:lstStyle/>
                    <a:p>
                      <a:endParaRPr lang="hr-HR" sz="1000" dirty="0"/>
                    </a:p>
                  </a:txBody>
                  <a:tcPr>
                    <a:solidFill>
                      <a:schemeClr val="accent4">
                        <a:lumMod val="60000"/>
                        <a:lumOff val="40000"/>
                      </a:schemeClr>
                    </a:solidFill>
                  </a:tcPr>
                </a:tc>
                <a:tc>
                  <a:txBody>
                    <a:bodyPr/>
                    <a:lstStyle/>
                    <a:p>
                      <a:endParaRPr lang="hr-HR" sz="1000" dirty="0"/>
                    </a:p>
                  </a:txBody>
                  <a:tcPr>
                    <a:solidFill>
                      <a:schemeClr val="accent4">
                        <a:lumMod val="60000"/>
                        <a:lumOff val="40000"/>
                      </a:schemeClr>
                    </a:solidFill>
                  </a:tcPr>
                </a:tc>
                <a:tc>
                  <a:txBody>
                    <a:bodyPr/>
                    <a:lstStyle/>
                    <a:p>
                      <a:pPr algn="ctr"/>
                      <a:r>
                        <a:rPr lang="hr-HR" sz="1400" dirty="0" smtClean="0"/>
                        <a:t>SVEUKUPNO 2</a:t>
                      </a:r>
                      <a:endParaRPr lang="hr-HR" sz="1400" dirty="0"/>
                    </a:p>
                  </a:txBody>
                  <a:tcPr>
                    <a:solidFill>
                      <a:schemeClr val="accent4">
                        <a:lumMod val="60000"/>
                        <a:lumOff val="40000"/>
                      </a:schemeClr>
                    </a:solidFill>
                  </a:tcPr>
                </a:tc>
                <a:tc>
                  <a:txBody>
                    <a:bodyPr/>
                    <a:lstStyle/>
                    <a:p>
                      <a:pPr algn="ctr"/>
                      <a:r>
                        <a:rPr lang="hr-HR" sz="1200" dirty="0" smtClean="0"/>
                        <a:t>0</a:t>
                      </a:r>
                      <a:endParaRPr lang="hr-HR" sz="1200" dirty="0"/>
                    </a:p>
                  </a:txBody>
                  <a:tcPr>
                    <a:solidFill>
                      <a:schemeClr val="accent4">
                        <a:lumMod val="60000"/>
                        <a:lumOff val="40000"/>
                      </a:schemeClr>
                    </a:solidFill>
                  </a:tcPr>
                </a:tc>
                <a:tc>
                  <a:txBody>
                    <a:bodyPr/>
                    <a:lstStyle/>
                    <a:p>
                      <a:pPr algn="ctr"/>
                      <a:r>
                        <a:rPr lang="hr-HR" sz="1200" dirty="0" smtClean="0"/>
                        <a:t>0</a:t>
                      </a:r>
                      <a:endParaRPr lang="hr-HR" sz="1200" dirty="0"/>
                    </a:p>
                  </a:txBody>
                  <a:tcPr>
                    <a:solidFill>
                      <a:schemeClr val="accent4">
                        <a:lumMod val="60000"/>
                        <a:lumOff val="40000"/>
                      </a:schemeClr>
                    </a:solidFill>
                  </a:tcPr>
                </a:tc>
                <a:tc>
                  <a:txBody>
                    <a:bodyPr/>
                    <a:lstStyle/>
                    <a:p>
                      <a:pPr algn="ctr"/>
                      <a:r>
                        <a:rPr lang="hr-HR" sz="1200" dirty="0" smtClean="0"/>
                        <a:t>0</a:t>
                      </a:r>
                      <a:endParaRPr lang="hr-HR" sz="1200" dirty="0"/>
                    </a:p>
                  </a:txBody>
                  <a:tcPr>
                    <a:solidFill>
                      <a:schemeClr val="accent4">
                        <a:lumMod val="60000"/>
                        <a:lumOff val="40000"/>
                      </a:schemeClr>
                    </a:solidFill>
                  </a:tcPr>
                </a:tc>
                <a:tc>
                  <a:txBody>
                    <a:bodyPr/>
                    <a:lstStyle/>
                    <a:p>
                      <a:pPr algn="ctr"/>
                      <a:r>
                        <a:rPr lang="hr-HR" sz="1200" dirty="0" smtClean="0"/>
                        <a:t>0</a:t>
                      </a:r>
                      <a:endParaRPr lang="hr-HR" sz="1200" dirty="0"/>
                    </a:p>
                  </a:txBody>
                  <a:tcPr>
                    <a:solidFill>
                      <a:schemeClr val="accent4">
                        <a:lumMod val="60000"/>
                        <a:lumOff val="40000"/>
                      </a:schemeClr>
                    </a:solidFill>
                  </a:tcPr>
                </a:tc>
                <a:tc>
                  <a:txBody>
                    <a:bodyPr/>
                    <a:lstStyle/>
                    <a:p>
                      <a:pPr algn="ctr"/>
                      <a:r>
                        <a:rPr lang="hr-HR" sz="1200" dirty="0" smtClean="0"/>
                        <a:t>0</a:t>
                      </a:r>
                      <a:endParaRPr lang="hr-HR" sz="1200" dirty="0"/>
                    </a:p>
                  </a:txBody>
                  <a:tcPr>
                    <a:solidFill>
                      <a:schemeClr val="accent4">
                        <a:lumMod val="60000"/>
                        <a:lumOff val="40000"/>
                      </a:schemeClr>
                    </a:solidFill>
                  </a:tcPr>
                </a:tc>
                <a:extLst>
                  <a:ext uri="{0D108BD9-81ED-4DB2-BD59-A6C34878D82A}">
                    <a16:rowId xmlns:a16="http://schemas.microsoft.com/office/drawing/2014/main" val="1723808176"/>
                  </a:ext>
                </a:extLst>
              </a:tr>
              <a:tr h="346389">
                <a:tc>
                  <a:txBody>
                    <a:bodyPr/>
                    <a:lstStyle/>
                    <a:p>
                      <a:endParaRPr lang="hr-HR" sz="1000" dirty="0"/>
                    </a:p>
                  </a:txBody>
                  <a:tcPr>
                    <a:solidFill>
                      <a:schemeClr val="accent4">
                        <a:lumMod val="60000"/>
                        <a:lumOff val="40000"/>
                      </a:schemeClr>
                    </a:solidFill>
                  </a:tcPr>
                </a:tc>
                <a:tc>
                  <a:txBody>
                    <a:bodyPr/>
                    <a:lstStyle/>
                    <a:p>
                      <a:endParaRPr lang="hr-HR" sz="1000" dirty="0"/>
                    </a:p>
                  </a:txBody>
                  <a:tcPr>
                    <a:solidFill>
                      <a:schemeClr val="accent4">
                        <a:lumMod val="60000"/>
                        <a:lumOff val="40000"/>
                      </a:schemeClr>
                    </a:solidFill>
                  </a:tcPr>
                </a:tc>
                <a:tc>
                  <a:txBody>
                    <a:bodyPr/>
                    <a:lstStyle/>
                    <a:p>
                      <a:r>
                        <a:rPr lang="hr-HR" sz="1400" dirty="0" smtClean="0"/>
                        <a:t>TOTAL SVEUKUPNO 1 + SVEUKUPNO 2</a:t>
                      </a:r>
                      <a:endParaRPr lang="hr-HR" sz="1400" dirty="0"/>
                    </a:p>
                  </a:txBody>
                  <a:tcPr>
                    <a:solidFill>
                      <a:schemeClr val="accent4">
                        <a:lumMod val="60000"/>
                        <a:lumOff val="40000"/>
                      </a:schemeClr>
                    </a:solidFill>
                  </a:tcPr>
                </a:tc>
                <a:tc>
                  <a:txBody>
                    <a:bodyPr/>
                    <a:lstStyle/>
                    <a:p>
                      <a:pPr algn="ctr"/>
                      <a:r>
                        <a:rPr lang="hr-HR" sz="1200" dirty="0" smtClean="0"/>
                        <a:t>357.600</a:t>
                      </a:r>
                      <a:endParaRPr lang="hr-HR" sz="1200" dirty="0"/>
                    </a:p>
                  </a:txBody>
                  <a:tcPr>
                    <a:solidFill>
                      <a:schemeClr val="accent4">
                        <a:lumMod val="60000"/>
                        <a:lumOff val="40000"/>
                      </a:schemeClr>
                    </a:solidFill>
                  </a:tcPr>
                </a:tc>
                <a:tc>
                  <a:txBody>
                    <a:bodyPr/>
                    <a:lstStyle/>
                    <a:p>
                      <a:pPr algn="ctr"/>
                      <a:r>
                        <a:rPr lang="hr-HR" sz="1200" dirty="0" smtClean="0"/>
                        <a:t>523.823</a:t>
                      </a:r>
                      <a:endParaRPr lang="hr-HR" sz="1200" dirty="0"/>
                    </a:p>
                  </a:txBody>
                  <a:tcPr>
                    <a:solidFill>
                      <a:schemeClr val="accent4">
                        <a:lumMod val="60000"/>
                        <a:lumOff val="40000"/>
                      </a:schemeClr>
                    </a:solidFill>
                  </a:tcPr>
                </a:tc>
                <a:tc>
                  <a:txBody>
                    <a:bodyPr/>
                    <a:lstStyle/>
                    <a:p>
                      <a:pPr algn="ctr"/>
                      <a:r>
                        <a:rPr lang="hr-HR" sz="1200" dirty="0" smtClean="0"/>
                        <a:t>530.737,52</a:t>
                      </a:r>
                      <a:endParaRPr lang="hr-HR" sz="1200" dirty="0"/>
                    </a:p>
                  </a:txBody>
                  <a:tcPr>
                    <a:solidFill>
                      <a:schemeClr val="accent4">
                        <a:lumMod val="60000"/>
                        <a:lumOff val="40000"/>
                      </a:schemeClr>
                    </a:solidFill>
                  </a:tcPr>
                </a:tc>
                <a:tc>
                  <a:txBody>
                    <a:bodyPr/>
                    <a:lstStyle/>
                    <a:p>
                      <a:pPr algn="ctr"/>
                      <a:r>
                        <a:rPr lang="hr-HR" sz="1200" dirty="0" smtClean="0"/>
                        <a:t>100</a:t>
                      </a:r>
                      <a:endParaRPr lang="hr-HR" sz="1200" dirty="0"/>
                    </a:p>
                  </a:txBody>
                  <a:tcPr>
                    <a:solidFill>
                      <a:schemeClr val="accent4">
                        <a:lumMod val="60000"/>
                        <a:lumOff val="40000"/>
                      </a:schemeClr>
                    </a:solidFill>
                  </a:tcPr>
                </a:tc>
                <a:tc>
                  <a:txBody>
                    <a:bodyPr/>
                    <a:lstStyle/>
                    <a:p>
                      <a:pPr algn="ctr"/>
                      <a:r>
                        <a:rPr lang="hr-HR" sz="1200" dirty="0" smtClean="0"/>
                        <a:t>101</a:t>
                      </a:r>
                      <a:endParaRPr lang="hr-HR" sz="1200" dirty="0"/>
                    </a:p>
                  </a:txBody>
                  <a:tcPr>
                    <a:solidFill>
                      <a:schemeClr val="accent4">
                        <a:lumMod val="60000"/>
                        <a:lumOff val="40000"/>
                      </a:schemeClr>
                    </a:solidFill>
                  </a:tcPr>
                </a:tc>
                <a:extLst>
                  <a:ext uri="{0D108BD9-81ED-4DB2-BD59-A6C34878D82A}">
                    <a16:rowId xmlns:a16="http://schemas.microsoft.com/office/drawing/2014/main" val="1471684192"/>
                  </a:ext>
                </a:extLst>
              </a:tr>
            </a:tbl>
          </a:graphicData>
        </a:graphic>
      </p:graphicFrame>
    </p:spTree>
    <p:extLst>
      <p:ext uri="{BB962C8B-B14F-4D97-AF65-F5344CB8AC3E}">
        <p14:creationId xmlns:p14="http://schemas.microsoft.com/office/powerpoint/2010/main" val="330886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477" y="666572"/>
            <a:ext cx="11092441" cy="5477854"/>
          </a:xfrm>
        </p:spPr>
        <p:txBody>
          <a:bodyPr>
            <a:normAutofit/>
          </a:bodyPr>
          <a:lstStyle/>
          <a:p>
            <a:pPr marL="0" indent="0">
              <a:buNone/>
            </a:pPr>
            <a:r>
              <a:rPr lang="hr-HR" sz="1100" b="1" dirty="0" smtClean="0">
                <a:latin typeface="Times New Roman" panose="02020603050405020304" pitchFamily="18" charset="0"/>
                <a:cs typeface="Times New Roman" panose="02020603050405020304" pitchFamily="18" charset="0"/>
              </a:rPr>
              <a:t>OSTVARENI PROMET</a:t>
            </a:r>
          </a:p>
          <a:p>
            <a:pPr marL="0" indent="0">
              <a:buNone/>
            </a:pPr>
            <a:r>
              <a:rPr lang="hr-HR" sz="1100" dirty="0" smtClean="0">
                <a:latin typeface="Times New Roman" panose="02020603050405020304" pitchFamily="18" charset="0"/>
                <a:cs typeface="Times New Roman" panose="02020603050405020304" pitchFamily="18" charset="0"/>
              </a:rPr>
              <a:t>Ukupan broj </a:t>
            </a:r>
            <a:r>
              <a:rPr lang="hr-HR" sz="1100" b="1" dirty="0" smtClean="0">
                <a:latin typeface="Times New Roman" panose="02020603050405020304" pitchFamily="18" charset="0"/>
                <a:cs typeface="Times New Roman" panose="02020603050405020304" pitchFamily="18" charset="0"/>
              </a:rPr>
              <a:t>registriranih dolazaka </a:t>
            </a:r>
            <a:r>
              <a:rPr lang="hr-HR" sz="1100" dirty="0" smtClean="0">
                <a:latin typeface="Times New Roman" panose="02020603050405020304" pitchFamily="18" charset="0"/>
                <a:cs typeface="Times New Roman" panose="02020603050405020304" pitchFamily="18" charset="0"/>
              </a:rPr>
              <a:t>bio je 15.918 (lani 16.184) što je 1% manje nego godinu prije. Kod stranih turista prednjačili su </a:t>
            </a:r>
            <a:r>
              <a:rPr lang="hr-HR" sz="1100" dirty="0">
                <a:latin typeface="Times New Roman" panose="02020603050405020304" pitchFamily="18" charset="0"/>
                <a:cs typeface="Times New Roman" panose="02020603050405020304" pitchFamily="18" charset="0"/>
              </a:rPr>
              <a:t>č</a:t>
            </a:r>
            <a:r>
              <a:rPr lang="hr-HR" sz="1100" dirty="0" smtClean="0">
                <a:latin typeface="Times New Roman" panose="02020603050405020304" pitchFamily="18" charset="0"/>
                <a:cs typeface="Times New Roman" panose="02020603050405020304" pitchFamily="18" charset="0"/>
              </a:rPr>
              <a:t>eški turisti sa 2.804 dolazaka (lani 2.431), zatim Slovenci  2.541 dolazak (lani 3.313), potom domaći sa 2.378 dolazaka (lani 2.902),  Slovaci 2.072 (lani 1.520), Nijemci 1.703 (lani 1.801), Poljaci 1.717 (lani 1.918), Austrijanci 693 (lani 648), Talijani 565 (lani 268), Mađari 629 (lani 469), iz Bosne i Hercegovine 159 (lani 104) ostali 657 (lani 819).</a:t>
            </a:r>
          </a:p>
          <a:p>
            <a:pPr marL="0" indent="0">
              <a:buNone/>
            </a:pPr>
            <a:r>
              <a:rPr lang="hr-HR" sz="1100" dirty="0" smtClean="0">
                <a:latin typeface="Times New Roman" panose="02020603050405020304" pitchFamily="18" charset="0"/>
                <a:cs typeface="Times New Roman" panose="02020603050405020304" pitchFamily="18" charset="0"/>
              </a:rPr>
              <a:t>Ukupan broj </a:t>
            </a:r>
            <a:r>
              <a:rPr lang="hr-HR" sz="1100" b="1" dirty="0" smtClean="0">
                <a:latin typeface="Times New Roman" panose="02020603050405020304" pitchFamily="18" charset="0"/>
                <a:cs typeface="Times New Roman" panose="02020603050405020304" pitchFamily="18" charset="0"/>
              </a:rPr>
              <a:t>registriranih noćenja </a:t>
            </a:r>
            <a:r>
              <a:rPr lang="hr-HR" sz="1100" dirty="0" smtClean="0">
                <a:latin typeface="Times New Roman" panose="02020603050405020304" pitchFamily="18" charset="0"/>
                <a:cs typeface="Times New Roman" panose="02020603050405020304" pitchFamily="18" charset="0"/>
              </a:rPr>
              <a:t>bio je  118.495 (lani 120.737). Znači, u eVisitoru je zabilježeno skoro 2 % noćenja manje    </a:t>
            </a:r>
          </a:p>
          <a:p>
            <a:pPr marL="0" indent="0">
              <a:buNone/>
            </a:pPr>
            <a:r>
              <a:rPr lang="hr-HR" sz="1100" dirty="0">
                <a:latin typeface="Times New Roman" panose="02020603050405020304" pitchFamily="18" charset="0"/>
                <a:cs typeface="Times New Roman" panose="02020603050405020304" pitchFamily="18" charset="0"/>
              </a:rPr>
              <a:t>Prosječan boravak turista bio je 7,44 </a:t>
            </a:r>
            <a:r>
              <a:rPr lang="hr-HR" sz="1100" dirty="0" smtClean="0">
                <a:latin typeface="Times New Roman" panose="02020603050405020304" pitchFamily="18" charset="0"/>
                <a:cs typeface="Times New Roman" panose="02020603050405020304" pitchFamily="18" charset="0"/>
              </a:rPr>
              <a:t>noćenja, isto kao 2021. godine. </a:t>
            </a:r>
          </a:p>
          <a:p>
            <a:pPr marL="0" indent="0">
              <a:buNone/>
            </a:pPr>
            <a:r>
              <a:rPr lang="hr-HR" sz="1100" dirty="0" smtClean="0">
                <a:latin typeface="Times New Roman" panose="02020603050405020304" pitchFamily="18" charset="0"/>
                <a:cs typeface="Times New Roman" panose="02020603050405020304" pitchFamily="18" charset="0"/>
              </a:rPr>
              <a:t>Treba imati u vidu da je u sezoni 2022. kamp Porat bio zatvoren za posjetitelje zbog više razloga. 2019. godine kamp je posjetilo 3.607 gostiju a zabilježeno je 22.906 noćenja. Iz toga se vidi koliki je značaj kampa Porat u turističkim rezultatima Povljane.   </a:t>
            </a:r>
          </a:p>
          <a:p>
            <a:pPr marL="0" indent="0">
              <a:buNone/>
            </a:pPr>
            <a:r>
              <a:rPr lang="hr-HR" sz="1100" dirty="0" smtClean="0">
                <a:latin typeface="Times New Roman" panose="02020603050405020304" pitchFamily="18" charset="0"/>
                <a:cs typeface="Times New Roman" panose="02020603050405020304" pitchFamily="18" charset="0"/>
              </a:rPr>
              <a:t>Iznenađujuće je da poskupljenje cijena hrane i goriva te rat na europskim granicama nisu utjecali na posjećenost naše destinacije.        </a:t>
            </a: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TURISTIČKI PROMET PO VRSTI SMJEŠTAJA</a:t>
            </a:r>
            <a:endParaRPr lang="hr-HR" sz="1100" b="1" dirty="0">
              <a:latin typeface="Times New Roman" panose="02020603050405020304" pitchFamily="18" charset="0"/>
              <a:cs typeface="Times New Roman" panose="02020603050405020304" pitchFamily="18" charset="0"/>
            </a:endParaRPr>
          </a:p>
          <a:p>
            <a:pPr marL="0" indent="0">
              <a:buNone/>
            </a:pPr>
            <a:r>
              <a:rPr lang="hr-HR" sz="1100" b="1" dirty="0">
                <a:latin typeface="Times New Roman" panose="02020603050405020304" pitchFamily="18" charset="0"/>
                <a:cs typeface="Times New Roman" panose="02020603050405020304" pitchFamily="18" charset="0"/>
              </a:rPr>
              <a:t>Apartmani / sobe</a:t>
            </a:r>
          </a:p>
          <a:p>
            <a:pPr marL="0" indent="0">
              <a:buNone/>
            </a:pPr>
            <a:r>
              <a:rPr lang="hr-HR" sz="1100" dirty="0">
                <a:latin typeface="Times New Roman" panose="02020603050405020304" pitchFamily="18" charset="0"/>
                <a:cs typeface="Times New Roman" panose="02020603050405020304" pitchFamily="18" charset="0"/>
              </a:rPr>
              <a:t>Dolasci </a:t>
            </a:r>
            <a:r>
              <a:rPr lang="hr-HR" sz="1100" dirty="0" smtClean="0">
                <a:latin typeface="Times New Roman" panose="02020603050405020304" pitchFamily="18" charset="0"/>
                <a:cs typeface="Times New Roman" panose="02020603050405020304" pitchFamily="18" charset="0"/>
              </a:rPr>
              <a:t>13.955 </a:t>
            </a:r>
            <a:r>
              <a:rPr lang="hr-HR" sz="1100" dirty="0">
                <a:latin typeface="Times New Roman" panose="02020603050405020304" pitchFamily="18" charset="0"/>
                <a:cs typeface="Times New Roman" panose="02020603050405020304" pitchFamily="18" charset="0"/>
              </a:rPr>
              <a:t>(lani </a:t>
            </a:r>
            <a:r>
              <a:rPr lang="hr-HR" sz="1100" dirty="0" smtClean="0">
                <a:latin typeface="Times New Roman" panose="02020603050405020304" pitchFamily="18" charset="0"/>
                <a:cs typeface="Times New Roman" panose="02020603050405020304" pitchFamily="18" charset="0"/>
              </a:rPr>
              <a:t>12.081 </a:t>
            </a:r>
            <a:r>
              <a:rPr lang="hr-HR" sz="1100" dirty="0">
                <a:latin typeface="Times New Roman" panose="02020603050405020304" pitchFamily="18" charset="0"/>
                <a:cs typeface="Times New Roman" panose="02020603050405020304" pitchFamily="18" charset="0"/>
              </a:rPr>
              <a:t>– indeks </a:t>
            </a:r>
            <a:r>
              <a:rPr lang="hr-HR" sz="1100" dirty="0" smtClean="0">
                <a:latin typeface="Times New Roman" panose="02020603050405020304" pitchFamily="18" charset="0"/>
                <a:cs typeface="Times New Roman" panose="02020603050405020304" pitchFamily="18" charset="0"/>
              </a:rPr>
              <a:t>116), </a:t>
            </a:r>
            <a:r>
              <a:rPr lang="hr-HR" sz="1100" dirty="0">
                <a:latin typeface="Times New Roman" panose="02020603050405020304" pitchFamily="18" charset="0"/>
                <a:cs typeface="Times New Roman" panose="02020603050405020304" pitchFamily="18" charset="0"/>
              </a:rPr>
              <a:t>noćenja </a:t>
            </a:r>
            <a:r>
              <a:rPr lang="hr-HR" sz="1100" dirty="0" smtClean="0">
                <a:latin typeface="Times New Roman" panose="02020603050405020304" pitchFamily="18" charset="0"/>
                <a:cs typeface="Times New Roman" panose="02020603050405020304" pitchFamily="18" charset="0"/>
              </a:rPr>
              <a:t>106.254 </a:t>
            </a:r>
            <a:r>
              <a:rPr lang="hr-HR" sz="1100" dirty="0">
                <a:latin typeface="Times New Roman" panose="02020603050405020304" pitchFamily="18" charset="0"/>
                <a:cs typeface="Times New Roman" panose="02020603050405020304" pitchFamily="18" charset="0"/>
              </a:rPr>
              <a:t>(lani </a:t>
            </a:r>
            <a:r>
              <a:rPr lang="hr-HR" sz="1100" dirty="0" smtClean="0">
                <a:latin typeface="Times New Roman" panose="02020603050405020304" pitchFamily="18" charset="0"/>
                <a:cs typeface="Times New Roman" panose="02020603050405020304" pitchFamily="18" charset="0"/>
              </a:rPr>
              <a:t>95.360 </a:t>
            </a:r>
            <a:r>
              <a:rPr lang="hr-HR" sz="1100" dirty="0">
                <a:latin typeface="Times New Roman" panose="02020603050405020304" pitchFamily="18" charset="0"/>
                <a:cs typeface="Times New Roman" panose="02020603050405020304" pitchFamily="18" charset="0"/>
              </a:rPr>
              <a:t>– indeks </a:t>
            </a:r>
            <a:r>
              <a:rPr lang="hr-HR" sz="1100" dirty="0" smtClean="0">
                <a:latin typeface="Times New Roman" panose="02020603050405020304" pitchFamily="18" charset="0"/>
                <a:cs typeface="Times New Roman" panose="02020603050405020304" pitchFamily="18" charset="0"/>
              </a:rPr>
              <a:t>111). </a:t>
            </a:r>
            <a:r>
              <a:rPr lang="hr-HR" sz="1100" dirty="0">
                <a:latin typeface="Times New Roman" panose="02020603050405020304" pitchFamily="18" charset="0"/>
                <a:cs typeface="Times New Roman" panose="02020603050405020304" pitchFamily="18" charset="0"/>
              </a:rPr>
              <a:t>Dolasci gostiju po državljanstvu od najvećih prema najmanjim: </a:t>
            </a:r>
            <a:r>
              <a:rPr lang="hr-HR" sz="1100" dirty="0" smtClean="0">
                <a:latin typeface="Times New Roman" panose="02020603050405020304" pitchFamily="18" charset="0"/>
                <a:cs typeface="Times New Roman" panose="02020603050405020304" pitchFamily="18" charset="0"/>
              </a:rPr>
              <a:t>Češka, Slovenija, Hrvatska, Slovačka </a:t>
            </a:r>
            <a:r>
              <a:rPr lang="hr-HR" sz="1100" dirty="0">
                <a:latin typeface="Times New Roman" panose="02020603050405020304" pitchFamily="18" charset="0"/>
                <a:cs typeface="Times New Roman" panose="02020603050405020304" pitchFamily="18" charset="0"/>
              </a:rPr>
              <a:t>Poljska, </a:t>
            </a:r>
            <a:r>
              <a:rPr lang="hr-HR" sz="1100" dirty="0" smtClean="0">
                <a:latin typeface="Times New Roman" panose="02020603050405020304" pitchFamily="18" charset="0"/>
                <a:cs typeface="Times New Roman" panose="02020603050405020304" pitchFamily="18" charset="0"/>
              </a:rPr>
              <a:t>Njemačka, Italija, </a:t>
            </a:r>
            <a:r>
              <a:rPr lang="hr-HR" sz="1100" dirty="0">
                <a:latin typeface="Times New Roman" panose="02020603050405020304" pitchFamily="18" charset="0"/>
                <a:cs typeface="Times New Roman" panose="02020603050405020304" pitchFamily="18" charset="0"/>
              </a:rPr>
              <a:t>Austrija, Mađarska, </a:t>
            </a:r>
            <a:r>
              <a:rPr lang="hr-HR" sz="1100" dirty="0" smtClean="0">
                <a:latin typeface="Times New Roman" panose="02020603050405020304" pitchFamily="18" charset="0"/>
                <a:cs typeface="Times New Roman" panose="02020603050405020304" pitchFamily="18" charset="0"/>
              </a:rPr>
              <a:t>BiH </a:t>
            </a:r>
            <a:r>
              <a:rPr lang="hr-HR" sz="1100" dirty="0">
                <a:latin typeface="Times New Roman" panose="02020603050405020304" pitchFamily="18" charset="0"/>
                <a:cs typeface="Times New Roman" panose="02020603050405020304" pitchFamily="18" charset="0"/>
              </a:rPr>
              <a:t>itd... Prosječan boravak </a:t>
            </a:r>
            <a:r>
              <a:rPr lang="hr-HR" sz="1100" dirty="0" smtClean="0">
                <a:latin typeface="Times New Roman" panose="02020603050405020304" pitchFamily="18" charset="0"/>
                <a:cs typeface="Times New Roman" panose="02020603050405020304" pitchFamily="18" charset="0"/>
              </a:rPr>
              <a:t>7,62 </a:t>
            </a:r>
            <a:r>
              <a:rPr lang="hr-HR" sz="1100" dirty="0">
                <a:latin typeface="Times New Roman" panose="02020603050405020304" pitchFamily="18" charset="0"/>
                <a:cs typeface="Times New Roman" panose="02020603050405020304" pitchFamily="18" charset="0"/>
              </a:rPr>
              <a:t>dana (lani </a:t>
            </a:r>
            <a:r>
              <a:rPr lang="hr-HR" sz="1100" dirty="0" smtClean="0">
                <a:latin typeface="Times New Roman" panose="02020603050405020304" pitchFamily="18" charset="0"/>
                <a:cs typeface="Times New Roman" panose="02020603050405020304" pitchFamily="18" charset="0"/>
              </a:rPr>
              <a:t>7,89 </a:t>
            </a:r>
            <a:r>
              <a:rPr lang="hr-HR" sz="1100" dirty="0">
                <a:latin typeface="Times New Roman" panose="02020603050405020304" pitchFamily="18" charset="0"/>
                <a:cs typeface="Times New Roman" panose="02020603050405020304" pitchFamily="18" charset="0"/>
              </a:rPr>
              <a:t>dana).</a:t>
            </a:r>
          </a:p>
          <a:p>
            <a:pPr marL="0" indent="0">
              <a:buNone/>
            </a:pPr>
            <a:r>
              <a:rPr lang="hr-HR" sz="1100" b="1" dirty="0">
                <a:latin typeface="Times New Roman" panose="02020603050405020304" pitchFamily="18" charset="0"/>
                <a:cs typeface="Times New Roman" panose="02020603050405020304" pitchFamily="18" charset="0"/>
              </a:rPr>
              <a:t>Kampovi</a:t>
            </a:r>
          </a:p>
          <a:p>
            <a:pPr marL="0" indent="0">
              <a:buNone/>
            </a:pPr>
            <a:r>
              <a:rPr lang="hr-HR" sz="1100" dirty="0">
                <a:latin typeface="Times New Roman" panose="02020603050405020304" pitchFamily="18" charset="0"/>
                <a:cs typeface="Times New Roman" panose="02020603050405020304" pitchFamily="18" charset="0"/>
              </a:rPr>
              <a:t>Dolasci </a:t>
            </a:r>
            <a:r>
              <a:rPr lang="hr-HR" sz="1100" dirty="0" smtClean="0">
                <a:latin typeface="Times New Roman" panose="02020603050405020304" pitchFamily="18" charset="0"/>
                <a:cs typeface="Times New Roman" panose="02020603050405020304" pitchFamily="18" charset="0"/>
              </a:rPr>
              <a:t>887 </a:t>
            </a:r>
            <a:r>
              <a:rPr lang="hr-HR" sz="1100" dirty="0">
                <a:latin typeface="Times New Roman" panose="02020603050405020304" pitchFamily="18" charset="0"/>
                <a:cs typeface="Times New Roman" panose="02020603050405020304" pitchFamily="18" charset="0"/>
              </a:rPr>
              <a:t>(lani 2.032 – indeks </a:t>
            </a:r>
            <a:r>
              <a:rPr lang="hr-HR" sz="1100" dirty="0" smtClean="0">
                <a:latin typeface="Times New Roman" panose="02020603050405020304" pitchFamily="18" charset="0"/>
                <a:cs typeface="Times New Roman" panose="02020603050405020304" pitchFamily="18" charset="0"/>
              </a:rPr>
              <a:t>44), </a:t>
            </a:r>
            <a:r>
              <a:rPr lang="hr-HR" sz="1100" dirty="0">
                <a:latin typeface="Times New Roman" panose="02020603050405020304" pitchFamily="18" charset="0"/>
                <a:cs typeface="Times New Roman" panose="02020603050405020304" pitchFamily="18" charset="0"/>
              </a:rPr>
              <a:t>noćenja </a:t>
            </a:r>
            <a:r>
              <a:rPr lang="hr-HR" sz="1100" dirty="0" smtClean="0">
                <a:latin typeface="Times New Roman" panose="02020603050405020304" pitchFamily="18" charset="0"/>
                <a:cs typeface="Times New Roman" panose="02020603050405020304" pitchFamily="18" charset="0"/>
              </a:rPr>
              <a:t>6.630 </a:t>
            </a:r>
            <a:r>
              <a:rPr lang="hr-HR" sz="1100" dirty="0">
                <a:latin typeface="Times New Roman" panose="02020603050405020304" pitchFamily="18" charset="0"/>
                <a:cs typeface="Times New Roman" panose="02020603050405020304" pitchFamily="18" charset="0"/>
              </a:rPr>
              <a:t>(lani </a:t>
            </a:r>
            <a:r>
              <a:rPr lang="hr-HR" sz="1100" dirty="0" smtClean="0">
                <a:latin typeface="Times New Roman" panose="02020603050405020304" pitchFamily="18" charset="0"/>
                <a:cs typeface="Times New Roman" panose="02020603050405020304" pitchFamily="18" charset="0"/>
              </a:rPr>
              <a:t>20.107 </a:t>
            </a:r>
            <a:r>
              <a:rPr lang="hr-HR" sz="1100" dirty="0">
                <a:latin typeface="Times New Roman" panose="02020603050405020304" pitchFamily="18" charset="0"/>
                <a:cs typeface="Times New Roman" panose="02020603050405020304" pitchFamily="18" charset="0"/>
              </a:rPr>
              <a:t>– indeks </a:t>
            </a:r>
            <a:r>
              <a:rPr lang="hr-HR" sz="1100" dirty="0" smtClean="0">
                <a:latin typeface="Times New Roman" panose="02020603050405020304" pitchFamily="18" charset="0"/>
                <a:cs typeface="Times New Roman" panose="02020603050405020304" pitchFamily="18" charset="0"/>
              </a:rPr>
              <a:t>33). </a:t>
            </a:r>
            <a:r>
              <a:rPr lang="hr-HR" sz="1100" dirty="0">
                <a:latin typeface="Times New Roman" panose="02020603050405020304" pitchFamily="18" charset="0"/>
                <a:cs typeface="Times New Roman" panose="02020603050405020304" pitchFamily="18" charset="0"/>
              </a:rPr>
              <a:t>Dolasci gostiju od najvećih prema najmanjim po državljanstvu: Slovenija</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Njemačka, Češka, </a:t>
            </a:r>
            <a:r>
              <a:rPr lang="hr-HR" sz="1100" dirty="0" smtClean="0">
                <a:latin typeface="Times New Roman" panose="02020603050405020304" pitchFamily="18" charset="0"/>
                <a:cs typeface="Times New Roman" panose="02020603050405020304" pitchFamily="18" charset="0"/>
              </a:rPr>
              <a:t>Austrija</a:t>
            </a: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Poljska, Slovačka, BiH, Italija,Hrvatska. </a:t>
            </a:r>
            <a:r>
              <a:rPr lang="hr-HR" sz="1100" dirty="0">
                <a:latin typeface="Times New Roman" panose="02020603050405020304" pitchFamily="18" charset="0"/>
                <a:cs typeface="Times New Roman" panose="02020603050405020304" pitchFamily="18" charset="0"/>
              </a:rPr>
              <a:t>Prosječan boravak </a:t>
            </a:r>
            <a:r>
              <a:rPr lang="hr-HR" sz="1100" dirty="0" smtClean="0">
                <a:latin typeface="Times New Roman" panose="02020603050405020304" pitchFamily="18" charset="0"/>
                <a:cs typeface="Times New Roman" panose="02020603050405020304" pitchFamily="18" charset="0"/>
              </a:rPr>
              <a:t>7,50 dana .</a:t>
            </a:r>
            <a:endParaRPr lang="hr-HR" sz="1100" dirty="0">
              <a:latin typeface="Times New Roman" panose="02020603050405020304" pitchFamily="18" charset="0"/>
              <a:cs typeface="Times New Roman" panose="02020603050405020304" pitchFamily="18" charset="0"/>
            </a:endParaRPr>
          </a:p>
          <a:p>
            <a:pPr marL="0" indent="0">
              <a:buNone/>
            </a:pPr>
            <a:r>
              <a:rPr lang="hr-HR" sz="1100" b="1" dirty="0">
                <a:latin typeface="Times New Roman" panose="02020603050405020304" pitchFamily="18" charset="0"/>
                <a:cs typeface="Times New Roman" panose="02020603050405020304" pitchFamily="18" charset="0"/>
              </a:rPr>
              <a:t>Hoteli (Vila Kaštel)</a:t>
            </a:r>
          </a:p>
          <a:p>
            <a:pPr marL="0" indent="0">
              <a:buNone/>
            </a:pPr>
            <a:r>
              <a:rPr lang="hr-HR" sz="1100" dirty="0">
                <a:latin typeface="Times New Roman" panose="02020603050405020304" pitchFamily="18" charset="0"/>
                <a:cs typeface="Times New Roman" panose="02020603050405020304" pitchFamily="18" charset="0"/>
              </a:rPr>
              <a:t>Dolasci </a:t>
            </a:r>
            <a:r>
              <a:rPr lang="hr-HR" sz="1100" dirty="0" smtClean="0">
                <a:latin typeface="Times New Roman" panose="02020603050405020304" pitchFamily="18" charset="0"/>
                <a:cs typeface="Times New Roman" panose="02020603050405020304" pitchFamily="18" charset="0"/>
              </a:rPr>
              <a:t>1.076 </a:t>
            </a:r>
            <a:r>
              <a:rPr lang="hr-HR" sz="1100" dirty="0">
                <a:latin typeface="Times New Roman" panose="02020603050405020304" pitchFamily="18" charset="0"/>
                <a:cs typeface="Times New Roman" panose="02020603050405020304" pitchFamily="18" charset="0"/>
              </a:rPr>
              <a:t>(lani </a:t>
            </a:r>
            <a:r>
              <a:rPr lang="hr-HR" sz="1100" dirty="0" smtClean="0">
                <a:latin typeface="Times New Roman" panose="02020603050405020304" pitchFamily="18" charset="0"/>
                <a:cs typeface="Times New Roman" panose="02020603050405020304" pitchFamily="18" charset="0"/>
              </a:rPr>
              <a:t>969 </a:t>
            </a:r>
            <a:r>
              <a:rPr lang="hr-HR" sz="1100" dirty="0">
                <a:latin typeface="Times New Roman" panose="02020603050405020304" pitchFamily="18" charset="0"/>
                <a:cs typeface="Times New Roman" panose="02020603050405020304" pitchFamily="18" charset="0"/>
              </a:rPr>
              <a:t>– indeks </a:t>
            </a:r>
            <a:r>
              <a:rPr lang="hr-HR" sz="1100" dirty="0" smtClean="0">
                <a:latin typeface="Times New Roman" panose="02020603050405020304" pitchFamily="18" charset="0"/>
                <a:cs typeface="Times New Roman" panose="02020603050405020304" pitchFamily="18" charset="0"/>
              </a:rPr>
              <a:t>111), </a:t>
            </a:r>
            <a:r>
              <a:rPr lang="hr-HR" sz="1100" dirty="0">
                <a:latin typeface="Times New Roman" panose="02020603050405020304" pitchFamily="18" charset="0"/>
                <a:cs typeface="Times New Roman" panose="02020603050405020304" pitchFamily="18" charset="0"/>
              </a:rPr>
              <a:t>noćenja </a:t>
            </a:r>
            <a:r>
              <a:rPr lang="hr-HR" sz="1100" dirty="0" smtClean="0">
                <a:latin typeface="Times New Roman" panose="02020603050405020304" pitchFamily="18" charset="0"/>
                <a:cs typeface="Times New Roman" panose="02020603050405020304" pitchFamily="18" charset="0"/>
              </a:rPr>
              <a:t>5.611 </a:t>
            </a:r>
            <a:r>
              <a:rPr lang="hr-HR" sz="1100" dirty="0">
                <a:latin typeface="Times New Roman" panose="02020603050405020304" pitchFamily="18" charset="0"/>
                <a:cs typeface="Times New Roman" panose="02020603050405020304" pitchFamily="18" charset="0"/>
              </a:rPr>
              <a:t>(lani </a:t>
            </a:r>
            <a:r>
              <a:rPr lang="hr-HR" sz="1100" dirty="0" smtClean="0">
                <a:latin typeface="Times New Roman" panose="02020603050405020304" pitchFamily="18" charset="0"/>
                <a:cs typeface="Times New Roman" panose="02020603050405020304" pitchFamily="18" charset="0"/>
              </a:rPr>
              <a:t>5.108 </a:t>
            </a:r>
            <a:r>
              <a:rPr lang="hr-HR" sz="1100" dirty="0">
                <a:latin typeface="Times New Roman" panose="02020603050405020304" pitchFamily="18" charset="0"/>
                <a:cs typeface="Times New Roman" panose="02020603050405020304" pitchFamily="18" charset="0"/>
              </a:rPr>
              <a:t>– indeks </a:t>
            </a:r>
            <a:r>
              <a:rPr lang="hr-HR" sz="1100" dirty="0" smtClean="0">
                <a:latin typeface="Times New Roman" panose="02020603050405020304" pitchFamily="18" charset="0"/>
                <a:cs typeface="Times New Roman" panose="02020603050405020304" pitchFamily="18" charset="0"/>
              </a:rPr>
              <a:t>110). </a:t>
            </a:r>
            <a:r>
              <a:rPr lang="hr-HR" sz="1100" dirty="0">
                <a:latin typeface="Times New Roman" panose="02020603050405020304" pitchFamily="18" charset="0"/>
                <a:cs typeface="Times New Roman" panose="02020603050405020304" pitchFamily="18" charset="0"/>
              </a:rPr>
              <a:t>Dolasci gostiju od najvećih prema najmanjim po </a:t>
            </a:r>
            <a:r>
              <a:rPr lang="hr-HR" sz="1100" dirty="0" smtClean="0">
                <a:latin typeface="Times New Roman" panose="02020603050405020304" pitchFamily="18" charset="0"/>
                <a:cs typeface="Times New Roman" panose="02020603050405020304" pitchFamily="18" charset="0"/>
              </a:rPr>
              <a:t>državljanstvu: Njemačka</a:t>
            </a:r>
            <a:r>
              <a:rPr lang="hr-HR" sz="1100" dirty="0">
                <a:latin typeface="Times New Roman" panose="02020603050405020304" pitchFamily="18" charset="0"/>
                <a:cs typeface="Times New Roman" panose="02020603050405020304" pitchFamily="18" charset="0"/>
              </a:rPr>
              <a:t>, Austrija, Poljska</a:t>
            </a:r>
            <a:r>
              <a:rPr lang="hr-HR" sz="1100" dirty="0" smtClean="0">
                <a:latin typeface="Times New Roman" panose="02020603050405020304" pitchFamily="18" charset="0"/>
                <a:cs typeface="Times New Roman" panose="02020603050405020304" pitchFamily="18" charset="0"/>
              </a:rPr>
              <a:t>, Hrvatska, </a:t>
            </a:r>
            <a:r>
              <a:rPr lang="hr-HR" sz="1100" dirty="0">
                <a:latin typeface="Times New Roman" panose="02020603050405020304" pitchFamily="18" charset="0"/>
                <a:cs typeface="Times New Roman" panose="02020603050405020304" pitchFamily="18" charset="0"/>
              </a:rPr>
              <a:t>Slovačka, Češka, Mađarska, Slovenija, </a:t>
            </a:r>
            <a:r>
              <a:rPr lang="hr-HR" sz="1100" dirty="0" smtClean="0">
                <a:latin typeface="Times New Roman" panose="02020603050405020304" pitchFamily="18" charset="0"/>
                <a:cs typeface="Times New Roman" panose="02020603050405020304" pitchFamily="18" charset="0"/>
              </a:rPr>
              <a:t>Italija </a:t>
            </a:r>
            <a:r>
              <a:rPr lang="hr-HR" sz="1100" dirty="0">
                <a:latin typeface="Times New Roman" panose="02020603050405020304" pitchFamily="18" charset="0"/>
                <a:cs typeface="Times New Roman" panose="02020603050405020304" pitchFamily="18" charset="0"/>
              </a:rPr>
              <a:t>itd. Prosječan boravak </a:t>
            </a:r>
            <a:r>
              <a:rPr lang="hr-HR" sz="1100" dirty="0" smtClean="0">
                <a:latin typeface="Times New Roman" panose="02020603050405020304" pitchFamily="18" charset="0"/>
                <a:cs typeface="Times New Roman" panose="02020603050405020304" pitchFamily="18" charset="0"/>
              </a:rPr>
              <a:t>5,31 </a:t>
            </a:r>
            <a:r>
              <a:rPr lang="hr-HR" sz="1100" dirty="0">
                <a:latin typeface="Times New Roman" panose="02020603050405020304" pitchFamily="18" charset="0"/>
                <a:cs typeface="Times New Roman" panose="02020603050405020304" pitchFamily="18" charset="0"/>
              </a:rPr>
              <a:t>dana (lani </a:t>
            </a:r>
            <a:r>
              <a:rPr lang="hr-HR" sz="1100" dirty="0" smtClean="0">
                <a:latin typeface="Times New Roman" panose="02020603050405020304" pitchFamily="18" charset="0"/>
                <a:cs typeface="Times New Roman" panose="02020603050405020304" pitchFamily="18" charset="0"/>
              </a:rPr>
              <a:t>5,27 </a:t>
            </a:r>
            <a:r>
              <a:rPr lang="hr-HR" sz="1100" dirty="0">
                <a:latin typeface="Times New Roman" panose="02020603050405020304" pitchFamily="18" charset="0"/>
                <a:cs typeface="Times New Roman" panose="02020603050405020304" pitchFamily="18" charset="0"/>
              </a:rPr>
              <a:t>dana).</a:t>
            </a:r>
          </a:p>
          <a:p>
            <a:pPr marL="0" indent="0">
              <a:buNone/>
            </a:pPr>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40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77422926"/>
              </p:ext>
            </p:extLst>
          </p:nvPr>
        </p:nvGraphicFramePr>
        <p:xfrm>
          <a:off x="563563" y="684213"/>
          <a:ext cx="11093450" cy="55292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168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07335977"/>
              </p:ext>
            </p:extLst>
          </p:nvPr>
        </p:nvGraphicFramePr>
        <p:xfrm>
          <a:off x="547688" y="547688"/>
          <a:ext cx="10997679" cy="561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7222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61488271"/>
              </p:ext>
            </p:extLst>
          </p:nvPr>
        </p:nvGraphicFramePr>
        <p:xfrm>
          <a:off x="539750" y="598488"/>
          <a:ext cx="11099800" cy="5614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5522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10447678"/>
              </p:ext>
            </p:extLst>
          </p:nvPr>
        </p:nvGraphicFramePr>
        <p:xfrm>
          <a:off x="658813" y="588963"/>
          <a:ext cx="10972800" cy="5597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5928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022" y="555476"/>
            <a:ext cx="10981346" cy="5768411"/>
          </a:xfrm>
        </p:spPr>
        <p:txBody>
          <a:bodyPr>
            <a:normAutofit/>
          </a:bodyPr>
          <a:lstStyle/>
          <a:p>
            <a:r>
              <a:rPr lang="hr-HR" sz="1100" b="1" dirty="0">
                <a:latin typeface="Times New Roman" panose="02020603050405020304" pitchFamily="18" charset="0"/>
                <a:cs typeface="Times New Roman" panose="02020603050405020304" pitchFamily="18" charset="0"/>
              </a:rPr>
              <a:t>FINANCIJSKI REZULTAT POSLOVANJA</a:t>
            </a:r>
          </a:p>
          <a:p>
            <a:endParaRPr lang="hr-HR" sz="1100" dirty="0">
              <a:latin typeface="Times New Roman" panose="02020603050405020304" pitchFamily="18" charset="0"/>
              <a:cs typeface="Times New Roman" panose="02020603050405020304" pitchFamily="18" charset="0"/>
            </a:endParaRPr>
          </a:p>
          <a:p>
            <a:r>
              <a:rPr lang="hr-HR" sz="1100" dirty="0">
                <a:latin typeface="Times New Roman" panose="02020603050405020304" pitchFamily="18" charset="0"/>
                <a:cs typeface="Times New Roman" panose="02020603050405020304" pitchFamily="18" charset="0"/>
              </a:rPr>
              <a:t>UKUPNO PRIHODI   </a:t>
            </a:r>
            <a:r>
              <a:rPr lang="hr-HR" sz="1100" dirty="0" smtClean="0">
                <a:latin typeface="Times New Roman" panose="02020603050405020304" pitchFamily="18" charset="0"/>
                <a:cs typeface="Times New Roman" panose="02020603050405020304" pitchFamily="18" charset="0"/>
              </a:rPr>
              <a:t>530.737,52 kn</a:t>
            </a:r>
            <a:endParaRPr lang="hr-HR" sz="1100" dirty="0">
              <a:latin typeface="Times New Roman" panose="02020603050405020304" pitchFamily="18" charset="0"/>
              <a:cs typeface="Times New Roman" panose="02020603050405020304" pitchFamily="18" charset="0"/>
            </a:endParaRPr>
          </a:p>
          <a:p>
            <a:r>
              <a:rPr lang="hr-HR" sz="1100" dirty="0">
                <a:latin typeface="Times New Roman" panose="02020603050405020304" pitchFamily="18" charset="0"/>
                <a:cs typeface="Times New Roman" panose="02020603050405020304" pitchFamily="18" charset="0"/>
              </a:rPr>
              <a:t>UKUPNO RASHODI  </a:t>
            </a:r>
            <a:r>
              <a:rPr lang="hr-HR" sz="1100" dirty="0" smtClean="0">
                <a:latin typeface="Times New Roman" panose="02020603050405020304" pitchFamily="18" charset="0"/>
                <a:cs typeface="Times New Roman" panose="02020603050405020304" pitchFamily="18" charset="0"/>
              </a:rPr>
              <a:t>463.697,23 </a:t>
            </a:r>
            <a:r>
              <a:rPr lang="hr-HR" sz="1100" dirty="0">
                <a:latin typeface="Times New Roman" panose="02020603050405020304" pitchFamily="18" charset="0"/>
                <a:cs typeface="Times New Roman" panose="02020603050405020304" pitchFamily="18" charset="0"/>
              </a:rPr>
              <a:t>kn</a:t>
            </a:r>
          </a:p>
          <a:p>
            <a:r>
              <a:rPr lang="hr-HR" sz="1100" dirty="0">
                <a:latin typeface="Times New Roman" panose="02020603050405020304" pitchFamily="18" charset="0"/>
                <a:cs typeface="Times New Roman" panose="02020603050405020304" pitchFamily="18" charset="0"/>
              </a:rPr>
              <a:t>REZULTAT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67.040,29 kn</a:t>
            </a:r>
            <a:endParaRPr lang="hr-HR" sz="1100" dirty="0">
              <a:latin typeface="Times New Roman" panose="02020603050405020304" pitchFamily="18" charset="0"/>
              <a:cs typeface="Times New Roman" panose="02020603050405020304" pitchFamily="18" charset="0"/>
            </a:endParaRPr>
          </a:p>
          <a:p>
            <a:endParaRPr lang="hr-HR" sz="1100" dirty="0">
              <a:latin typeface="Times New Roman" panose="02020603050405020304" pitchFamily="18" charset="0"/>
              <a:cs typeface="Times New Roman" panose="02020603050405020304" pitchFamily="18" charset="0"/>
            </a:endParaRPr>
          </a:p>
          <a:p>
            <a:r>
              <a:rPr lang="hr-HR" sz="1100" dirty="0">
                <a:latin typeface="Times New Roman" panose="02020603050405020304" pitchFamily="18" charset="0"/>
                <a:cs typeface="Times New Roman" panose="02020603050405020304" pitchFamily="18" charset="0"/>
              </a:rPr>
              <a:t>Napomena:</a:t>
            </a:r>
          </a:p>
          <a:p>
            <a:r>
              <a:rPr lang="hr-HR" sz="1100" dirty="0">
                <a:latin typeface="Times New Roman" panose="02020603050405020304" pitchFamily="18" charset="0"/>
                <a:cs typeface="Times New Roman" panose="02020603050405020304" pitchFamily="18" charset="0"/>
              </a:rPr>
              <a:t>Usvajanjem Programa rada i Financijskog plana za </a:t>
            </a:r>
            <a:r>
              <a:rPr lang="hr-HR" sz="1100" dirty="0" smtClean="0">
                <a:latin typeface="Times New Roman" panose="02020603050405020304" pitchFamily="18" charset="0"/>
                <a:cs typeface="Times New Roman" panose="02020603050405020304" pitchFamily="18" charset="0"/>
              </a:rPr>
              <a:t>2023. </a:t>
            </a:r>
            <a:r>
              <a:rPr lang="hr-HR" sz="1100" dirty="0">
                <a:latin typeface="Times New Roman" panose="02020603050405020304" pitchFamily="18" charset="0"/>
                <a:cs typeface="Times New Roman" panose="02020603050405020304" pitchFamily="18" charset="0"/>
              </a:rPr>
              <a:t>godinu Skupština je sredstva pozitivnog financijskog rezultata namjenila za potrebe pokrivanja troškova tekućeg poslovanja do početka nove turističke sezone. </a:t>
            </a:r>
          </a:p>
          <a:p>
            <a:endParaRPr lang="hr-HR" sz="1100" dirty="0">
              <a:latin typeface="Times New Roman" panose="02020603050405020304" pitchFamily="18" charset="0"/>
              <a:cs typeface="Times New Roman" panose="02020603050405020304" pitchFamily="18" charset="0"/>
            </a:endParaRPr>
          </a:p>
          <a:p>
            <a:r>
              <a:rPr lang="hr-HR" sz="1100" b="1" dirty="0">
                <a:latin typeface="Times New Roman" panose="02020603050405020304" pitchFamily="18" charset="0"/>
                <a:cs typeface="Times New Roman" panose="02020603050405020304" pitchFamily="18" charset="0"/>
              </a:rPr>
              <a:t>USPOREDBA FINANCIJSKOG PLANA I NJEGOVA OSTVARENJA S OBRAZLOŽENJEM </a:t>
            </a:r>
            <a:r>
              <a:rPr lang="hr-HR" sz="1100" b="1" dirty="0" smtClean="0">
                <a:latin typeface="Times New Roman" panose="02020603050405020304" pitchFamily="18" charset="0"/>
                <a:cs typeface="Times New Roman" panose="02020603050405020304" pitchFamily="18" charset="0"/>
              </a:rPr>
              <a:t>ODSTUPANJA</a:t>
            </a:r>
            <a:endParaRPr lang="hr-HR" sz="1100" dirty="0">
              <a:latin typeface="Times New Roman" panose="02020603050405020304" pitchFamily="18" charset="0"/>
              <a:cs typeface="Times New Roman" panose="02020603050405020304" pitchFamily="18" charset="0"/>
            </a:endParaRPr>
          </a:p>
          <a:p>
            <a:r>
              <a:rPr lang="hr-HR" sz="1100" dirty="0">
                <a:latin typeface="Times New Roman" panose="02020603050405020304" pitchFamily="18" charset="0"/>
                <a:cs typeface="Times New Roman" panose="02020603050405020304" pitchFamily="18" charset="0"/>
              </a:rPr>
              <a:t>Financijski plan TZ Povljana za </a:t>
            </a:r>
            <a:r>
              <a:rPr lang="hr-HR" sz="1100" dirty="0" smtClean="0">
                <a:latin typeface="Times New Roman" panose="02020603050405020304" pitchFamily="18" charset="0"/>
                <a:cs typeface="Times New Roman" panose="02020603050405020304" pitchFamily="18" charset="0"/>
              </a:rPr>
              <a:t>2022. </a:t>
            </a:r>
            <a:r>
              <a:rPr lang="hr-HR" sz="1100" dirty="0">
                <a:latin typeface="Times New Roman" panose="02020603050405020304" pitchFamily="18" charset="0"/>
                <a:cs typeface="Times New Roman" panose="02020603050405020304" pitchFamily="18" charset="0"/>
              </a:rPr>
              <a:t>godinu usvojen je na </a:t>
            </a:r>
            <a:r>
              <a:rPr lang="hr-HR" sz="1100" dirty="0" smtClean="0">
                <a:latin typeface="Times New Roman" panose="02020603050405020304" pitchFamily="18" charset="0"/>
                <a:cs typeface="Times New Roman" panose="02020603050405020304" pitchFamily="18" charset="0"/>
              </a:rPr>
              <a:t>4. </a:t>
            </a:r>
            <a:r>
              <a:rPr lang="hr-HR" sz="1100" dirty="0">
                <a:latin typeface="Times New Roman" panose="02020603050405020304" pitchFamily="18" charset="0"/>
                <a:cs typeface="Times New Roman" panose="02020603050405020304" pitchFamily="18" charset="0"/>
              </a:rPr>
              <a:t>sjednici Skupštine </a:t>
            </a:r>
            <a:r>
              <a:rPr lang="hr-HR" sz="1100" dirty="0" smtClean="0">
                <a:latin typeface="Times New Roman" panose="02020603050405020304" pitchFamily="18" charset="0"/>
                <a:cs typeface="Times New Roman" panose="02020603050405020304" pitchFamily="18" charset="0"/>
              </a:rPr>
              <a:t>24.12.2021.g</a:t>
            </a: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Već početkom 2022. godine smo očekivali da će sezona biti odlična sa izvrsnim rezultatima. Nismo očekivali da će se obaveze po pitanju turističke pristojbe umanjiti za 50% kao godinu prije. Po informacijama sa kojima je ured raspolagao, interes za odmor na našoj obali je bio jednako veliki kao i svih godina prije pandemije. Nismo mogli predvidjeti da novi koncesionar autokampa ‘’Porat’’ neće obavljati djelatnost u ovoj godini. . Zbog toga smo imali manje uplata pristojbe u rasponu između 150.000 do 200.000 kuna bruto. Osim toga Općina Povljana je predvidjela značajna sredstva u proračunu za organizaciju zabavnih događanja pa su organizaciju i financiranje prepustili Zajednici (ali su pokrili nastali financijski trošak).</a:t>
            </a:r>
            <a:endParaRPr lang="hr-HR" sz="1100" dirty="0">
              <a:latin typeface="Times New Roman" panose="02020603050405020304" pitchFamily="18" charset="0"/>
              <a:cs typeface="Times New Roman" panose="02020603050405020304" pitchFamily="18" charset="0"/>
            </a:endParaRPr>
          </a:p>
          <a:p>
            <a:r>
              <a:rPr lang="hr-HR" sz="1100" b="1" dirty="0">
                <a:latin typeface="Times New Roman" panose="02020603050405020304" pitchFamily="18" charset="0"/>
                <a:cs typeface="Times New Roman" panose="02020603050405020304" pitchFamily="18" charset="0"/>
              </a:rPr>
              <a:t>ANALIZA I OCJENA IZVRŠENJA PROGRAMA RADA</a:t>
            </a:r>
          </a:p>
          <a:p>
            <a:r>
              <a:rPr lang="hr-HR" sz="1100" dirty="0">
                <a:latin typeface="Times New Roman" panose="02020603050405020304" pitchFamily="18" charset="0"/>
                <a:cs typeface="Times New Roman" panose="02020603050405020304" pitchFamily="18" charset="0"/>
              </a:rPr>
              <a:t>Vijeće Turističke zajednice općine Povljana je </a:t>
            </a:r>
            <a:r>
              <a:rPr lang="hr-HR" sz="1100" dirty="0" smtClean="0">
                <a:latin typeface="Times New Roman" panose="02020603050405020304" pitchFamily="18" charset="0"/>
                <a:cs typeface="Times New Roman" panose="02020603050405020304" pitchFamily="18" charset="0"/>
              </a:rPr>
              <a:t>načelno zadovoljno </a:t>
            </a:r>
            <a:r>
              <a:rPr lang="hr-HR" sz="1100" dirty="0">
                <a:latin typeface="Times New Roman" panose="02020603050405020304" pitchFamily="18" charset="0"/>
                <a:cs typeface="Times New Roman" panose="02020603050405020304" pitchFamily="18" charset="0"/>
              </a:rPr>
              <a:t>ostvarenim rezultatima </a:t>
            </a:r>
            <a:r>
              <a:rPr lang="hr-HR" sz="1100" dirty="0" smtClean="0">
                <a:latin typeface="Times New Roman" panose="02020603050405020304" pitchFamily="18" charset="0"/>
                <a:cs typeface="Times New Roman" panose="02020603050405020304" pitchFamily="18" charset="0"/>
              </a:rPr>
              <a:t>koji pokazuju da se nakon pandemijske nesigurnosti vraćamo u dosadašnje turističke trendove. Zadani </a:t>
            </a:r>
            <a:r>
              <a:rPr lang="hr-HR" sz="1100" dirty="0">
                <a:latin typeface="Times New Roman" panose="02020603050405020304" pitchFamily="18" charset="0"/>
                <a:cs typeface="Times New Roman" panose="02020603050405020304" pitchFamily="18" charset="0"/>
              </a:rPr>
              <a:t>zadaci su uglavnom ispunjeni, </a:t>
            </a:r>
            <a:r>
              <a:rPr lang="hr-HR" sz="1100" dirty="0" smtClean="0">
                <a:latin typeface="Times New Roman" panose="02020603050405020304" pitchFamily="18" charset="0"/>
                <a:cs typeface="Times New Roman" panose="02020603050405020304" pitchFamily="18" charset="0"/>
              </a:rPr>
              <a:t>možda dinamika nije zadovoljavajuća ali s obzirom da naša Zajednica još uvijek ima vrlo mali proračun, to je shvatljivo. Turistička zajednica je uredno obavljala svoje zadaće iako se suočavala sa nedostatkom sezonske radne snage. Za izvršavanje zadataka nisu se koristila sredstva iz tuđih izvora što držimo da je pohvalno. </a:t>
            </a:r>
            <a:r>
              <a:rPr lang="hr-HR" sz="1100" dirty="0">
                <a:latin typeface="Times New Roman" panose="02020603050405020304" pitchFamily="18" charset="0"/>
                <a:cs typeface="Times New Roman" panose="02020603050405020304" pitchFamily="18" charset="0"/>
              </a:rPr>
              <a:t>To je garancija da ćemo u vremenima koja dolaze imati odličnu startnu poziciju za ostvarivanje novih </a:t>
            </a:r>
            <a:r>
              <a:rPr lang="hr-HR" sz="1100" dirty="0" smtClean="0">
                <a:latin typeface="Times New Roman" panose="02020603050405020304" pitchFamily="18" charset="0"/>
                <a:cs typeface="Times New Roman" panose="02020603050405020304" pitchFamily="18" charset="0"/>
              </a:rPr>
              <a:t>projekata.</a:t>
            </a:r>
            <a:endParaRPr lang="hr-HR" sz="1100" dirty="0">
              <a:latin typeface="Times New Roman" panose="02020603050405020304" pitchFamily="18" charset="0"/>
              <a:cs typeface="Times New Roman" panose="02020603050405020304" pitchFamily="18" charset="0"/>
            </a:endParaRPr>
          </a:p>
          <a:p>
            <a:r>
              <a:rPr lang="hr-HR" sz="1100" dirty="0">
                <a:latin typeface="Times New Roman" panose="02020603050405020304" pitchFamily="18" charset="0"/>
                <a:cs typeface="Times New Roman" panose="02020603050405020304" pitchFamily="18" charset="0"/>
              </a:rPr>
              <a:t>                                                                                                                                                                                                                    Vijeće Turističke zajednice </a:t>
            </a:r>
            <a:r>
              <a:rPr lang="hr-HR" sz="1100" dirty="0" smtClean="0">
                <a:latin typeface="Times New Roman" panose="02020603050405020304" pitchFamily="18" charset="0"/>
                <a:cs typeface="Times New Roman" panose="02020603050405020304" pitchFamily="18" charset="0"/>
              </a:rPr>
              <a:t>Općine </a:t>
            </a:r>
            <a:r>
              <a:rPr lang="hr-HR" sz="1100" dirty="0">
                <a:latin typeface="Times New Roman" panose="02020603050405020304" pitchFamily="18" charset="0"/>
                <a:cs typeface="Times New Roman" panose="02020603050405020304" pitchFamily="18" charset="0"/>
              </a:rPr>
              <a:t>Povljana </a:t>
            </a:r>
          </a:p>
          <a:p>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12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905" y="213645"/>
            <a:ext cx="6175077" cy="828814"/>
          </a:xfrm>
        </p:spPr>
        <p:txBody>
          <a:bodyPr>
            <a:normAutofit/>
          </a:bodyPr>
          <a:lstStyle/>
          <a:p>
            <a:r>
              <a:rPr lang="hr-HR" sz="1200" dirty="0" smtClean="0"/>
              <a:t>Izvršenje i izdaci Programa rada</a:t>
            </a:r>
            <a:endParaRPr lang="hr-HR" sz="1200" dirty="0"/>
          </a:p>
        </p:txBody>
      </p:sp>
      <p:sp>
        <p:nvSpPr>
          <p:cNvPr id="3" name="Content Placeholder 2"/>
          <p:cNvSpPr>
            <a:spLocks noGrp="1"/>
          </p:cNvSpPr>
          <p:nvPr>
            <p:ph idx="1"/>
          </p:nvPr>
        </p:nvSpPr>
        <p:spPr>
          <a:xfrm>
            <a:off x="974905" y="1042459"/>
            <a:ext cx="10502097" cy="5170334"/>
          </a:xfrm>
        </p:spPr>
        <p:txBody>
          <a:bodyPr>
            <a:normAutofit/>
          </a:bodyPr>
          <a:lstStyle/>
          <a:p>
            <a:r>
              <a:rPr lang="hr-HR" sz="1200" b="1" dirty="0" smtClean="0">
                <a:latin typeface="Times New Roman" panose="02020603050405020304" pitchFamily="18" charset="0"/>
                <a:cs typeface="Times New Roman" panose="02020603050405020304" pitchFamily="18" charset="0"/>
              </a:rPr>
              <a:t>OSTVARENI PRIHODI</a:t>
            </a:r>
          </a:p>
          <a:p>
            <a:r>
              <a:rPr lang="hr-HR" sz="1100" u="sng" dirty="0" smtClean="0">
                <a:latin typeface="Times New Roman" panose="02020603050405020304" pitchFamily="18" charset="0"/>
                <a:cs typeface="Times New Roman" panose="02020603050405020304" pitchFamily="18" charset="0"/>
              </a:rPr>
              <a:t>1. Izvorni prihodi</a:t>
            </a:r>
          </a:p>
          <a:p>
            <a:r>
              <a:rPr lang="hr-HR" sz="1100" dirty="0" smtClean="0">
                <a:latin typeface="Times New Roman" panose="02020603050405020304" pitchFamily="18" charset="0"/>
                <a:cs typeface="Times New Roman" panose="02020603050405020304" pitchFamily="18" charset="0"/>
              </a:rPr>
              <a:t>Plan prihoda za 2022. godinu rađen je tijekom studenog i prosinca 2021. godine i nije bilo naznaka da će se politika glede pandemije i otežanog kretanja posjetitelja zaustaviti ili promijeniti. To je bio glavni razlog zašto smo predvidjeli 50%  prihoda manje od onog koji bi se očekivao kod uobičajene sezone. Još jedan razlog je što smo znali da će izostati prihod od kampa Porat (promjena koncesionara, problemi sa papirologijom itd.). Što se tiče kapaciteta kod privatnog smještaja nije bilo većih promjena. Promjenom Zakona o turističkoj članarini, očekivao se nešto veći prihod po toj osnovi.</a:t>
            </a:r>
          </a:p>
          <a:p>
            <a:endParaRPr lang="hr-HR" sz="1100" dirty="0" smtClean="0">
              <a:latin typeface="Times New Roman" panose="02020603050405020304" pitchFamily="18" charset="0"/>
              <a:cs typeface="Times New Roman" panose="02020603050405020304" pitchFamily="18" charset="0"/>
            </a:endParaRPr>
          </a:p>
          <a:p>
            <a:r>
              <a:rPr lang="hr-HR" sz="1100" b="1" i="1" dirty="0" smtClean="0">
                <a:latin typeface="Times New Roman" panose="02020603050405020304" pitchFamily="18" charset="0"/>
                <a:cs typeface="Times New Roman" panose="02020603050405020304" pitchFamily="18" charset="0"/>
              </a:rPr>
              <a:t>Realizacija izvornih prihoda</a:t>
            </a:r>
            <a:r>
              <a:rPr lang="hr-HR" sz="1100" dirty="0" smtClean="0">
                <a:latin typeface="Times New Roman" panose="02020603050405020304" pitchFamily="18" charset="0"/>
                <a:cs typeface="Times New Roman" panose="02020603050405020304" pitchFamily="18" charset="0"/>
              </a:rPr>
              <a:t>:</a:t>
            </a:r>
          </a:p>
          <a:p>
            <a:r>
              <a:rPr lang="hr-HR" sz="1100" dirty="0" smtClean="0">
                <a:latin typeface="Times New Roman" panose="02020603050405020304" pitchFamily="18" charset="0"/>
                <a:cs typeface="Times New Roman" panose="02020603050405020304" pitchFamily="18" charset="0"/>
              </a:rPr>
              <a:t>Turistička pristojba – 357.394,04 kuna</a:t>
            </a:r>
          </a:p>
          <a:p>
            <a:r>
              <a:rPr lang="hr-HR" sz="1100" dirty="0" smtClean="0">
                <a:latin typeface="Times New Roman" panose="02020603050405020304" pitchFamily="18" charset="0"/>
                <a:cs typeface="Times New Roman" panose="02020603050405020304" pitchFamily="18" charset="0"/>
              </a:rPr>
              <a:t>Članarina – 42.258,40 kuna</a:t>
            </a:r>
          </a:p>
          <a:p>
            <a:r>
              <a:rPr lang="hr-HR" sz="1100" b="1" i="1" dirty="0" smtClean="0">
                <a:latin typeface="Times New Roman" panose="02020603050405020304" pitchFamily="18" charset="0"/>
                <a:cs typeface="Times New Roman" panose="02020603050405020304" pitchFamily="18" charset="0"/>
              </a:rPr>
              <a:t>Izvorni prihodi ukupno-  </a:t>
            </a:r>
            <a:r>
              <a:rPr lang="hr-HR" sz="1100" dirty="0" smtClean="0">
                <a:latin typeface="Times New Roman" panose="02020603050405020304" pitchFamily="18" charset="0"/>
                <a:cs typeface="Times New Roman" panose="02020603050405020304" pitchFamily="18" charset="0"/>
              </a:rPr>
              <a:t>399.652,44 KUNA</a:t>
            </a:r>
          </a:p>
          <a:p>
            <a:endParaRPr lang="hr-HR" sz="1100" dirty="0" smtClean="0">
              <a:latin typeface="Times New Roman" panose="02020603050405020304" pitchFamily="18" charset="0"/>
              <a:cs typeface="Times New Roman" panose="02020603050405020304" pitchFamily="18" charset="0"/>
            </a:endParaRPr>
          </a:p>
          <a:p>
            <a:r>
              <a:rPr lang="hr-HR" sz="1100" u="sng" dirty="0" smtClean="0">
                <a:latin typeface="Times New Roman" panose="02020603050405020304" pitchFamily="18" charset="0"/>
                <a:cs typeface="Times New Roman" panose="02020603050405020304" pitchFamily="18" charset="0"/>
              </a:rPr>
              <a:t>2. Prihod iz proračuna Općine Povljana</a:t>
            </a:r>
          </a:p>
          <a:p>
            <a:r>
              <a:rPr lang="hr-HR" sz="1100" dirty="0" smtClean="0">
                <a:latin typeface="Times New Roman" panose="02020603050405020304" pitchFamily="18" charset="0"/>
                <a:cs typeface="Times New Roman" panose="02020603050405020304" pitchFamily="18" charset="0"/>
              </a:rPr>
              <a:t>Prihod iz proračuna Općine nije planiran ali je tijekom godine došlo do dogovora da se sve zabavno-kulturne manifestacije tijekom godine financiraju iz Turističke zajednice Općine Povljana uz zajedničku organizaciju. Općina Povljana je imala predviđena sredstva u proračunu za pokrivanje razlike troškova koje je transferom doznačila.</a:t>
            </a:r>
          </a:p>
          <a:p>
            <a:r>
              <a:rPr lang="hr-HR" sz="1100" dirty="0" smtClean="0">
                <a:latin typeface="Times New Roman" panose="02020603050405020304" pitchFamily="18" charset="0"/>
                <a:cs typeface="Times New Roman" panose="02020603050405020304" pitchFamily="18" charset="0"/>
              </a:rPr>
              <a:t>Realizacija iz proračuna Općine Povljana – 74.750,29 kuna</a:t>
            </a:r>
          </a:p>
          <a:p>
            <a:r>
              <a:rPr lang="hr-HR" sz="1100" u="sng" dirty="0" smtClean="0">
                <a:latin typeface="Times New Roman" panose="02020603050405020304" pitchFamily="18" charset="0"/>
                <a:cs typeface="Times New Roman" panose="02020603050405020304" pitchFamily="18" charset="0"/>
              </a:rPr>
              <a:t>3. Ostali prihodi</a:t>
            </a:r>
            <a:endParaRPr lang="hr-HR" sz="1100" u="sng" dirty="0">
              <a:latin typeface="Times New Roman" panose="02020603050405020304" pitchFamily="18" charset="0"/>
              <a:cs typeface="Times New Roman" panose="02020603050405020304" pitchFamily="18" charset="0"/>
            </a:endParaRPr>
          </a:p>
          <a:p>
            <a:r>
              <a:rPr lang="hr-HR" sz="1100" dirty="0" smtClean="0">
                <a:latin typeface="Times New Roman" panose="02020603050405020304" pitchFamily="18" charset="0"/>
                <a:cs typeface="Times New Roman" panose="02020603050405020304" pitchFamily="18" charset="0"/>
              </a:rPr>
              <a:t>Ostvareno - 911,44 kuna</a:t>
            </a:r>
          </a:p>
          <a:p>
            <a:endParaRPr lang="hr-HR" sz="1200" dirty="0">
              <a:latin typeface="Times New Roman" panose="02020603050405020304" pitchFamily="18" charset="0"/>
              <a:cs typeface="Times New Roman" panose="02020603050405020304" pitchFamily="18" charset="0"/>
            </a:endParaRPr>
          </a:p>
          <a:p>
            <a:endParaRPr lang="hr-HR" sz="1200" dirty="0">
              <a:latin typeface="Times New Roman" panose="02020603050405020304" pitchFamily="18" charset="0"/>
              <a:cs typeface="Times New Roman" panose="02020603050405020304" pitchFamily="18" charset="0"/>
            </a:endParaRPr>
          </a:p>
          <a:p>
            <a:endParaRPr lang="hr-H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66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030" y="794759"/>
            <a:ext cx="10733518" cy="5400942"/>
          </a:xfrm>
        </p:spPr>
        <p:txBody>
          <a:bodyPr>
            <a:normAutofit/>
          </a:bodyPr>
          <a:lstStyle/>
          <a:p>
            <a:r>
              <a:rPr lang="hr-HR" sz="1100" u="sng" dirty="0" smtClean="0"/>
              <a:t>4</a:t>
            </a:r>
            <a:r>
              <a:rPr lang="hr-HR" sz="1100" u="sng" dirty="0" smtClean="0">
                <a:latin typeface="Times New Roman" panose="02020603050405020304" pitchFamily="18" charset="0"/>
                <a:cs typeface="Times New Roman" panose="02020603050405020304" pitchFamily="18" charset="0"/>
              </a:rPr>
              <a:t>. Preneseni prihod iz prethodne godine</a:t>
            </a:r>
          </a:p>
          <a:p>
            <a:r>
              <a:rPr lang="hr-HR" sz="1100" dirty="0" smtClean="0">
                <a:latin typeface="Times New Roman" panose="02020603050405020304" pitchFamily="18" charset="0"/>
                <a:cs typeface="Times New Roman" panose="02020603050405020304" pitchFamily="18" charset="0"/>
              </a:rPr>
              <a:t>Planiran je prijenos sredstava u 2022. godinu u iznosu 75.000 kuna.</a:t>
            </a:r>
          </a:p>
          <a:p>
            <a:r>
              <a:rPr lang="hr-HR" sz="1100" dirty="0" smtClean="0">
                <a:latin typeface="Times New Roman" panose="02020603050405020304" pitchFamily="18" charset="0"/>
                <a:cs typeface="Times New Roman" panose="02020603050405020304" pitchFamily="18" charset="0"/>
              </a:rPr>
              <a:t>Ostvareni prijenos 55.423,35 kuna</a:t>
            </a:r>
            <a:r>
              <a:rPr lang="hr-HR" sz="1200" dirty="0" smtClean="0">
                <a:latin typeface="Times New Roman" panose="02020603050405020304" pitchFamily="18" charset="0"/>
                <a:cs typeface="Times New Roman" panose="02020603050405020304" pitchFamily="18" charset="0"/>
              </a:rPr>
              <a:t>.</a:t>
            </a:r>
          </a:p>
          <a:p>
            <a:endParaRPr lang="hr-HR" sz="1200" dirty="0">
              <a:latin typeface="Times New Roman" panose="02020603050405020304" pitchFamily="18" charset="0"/>
              <a:cs typeface="Times New Roman" panose="02020603050405020304" pitchFamily="18" charset="0"/>
            </a:endParaRPr>
          </a:p>
          <a:p>
            <a:r>
              <a:rPr lang="hr-HR" sz="1200" b="1" dirty="0" smtClean="0">
                <a:latin typeface="Times New Roman" panose="02020603050405020304" pitchFamily="18" charset="0"/>
                <a:cs typeface="Times New Roman" panose="02020603050405020304" pitchFamily="18" charset="0"/>
              </a:rPr>
              <a:t>REALIZACIJA PRIHODA ZA 2022. GODINU</a:t>
            </a:r>
          </a:p>
          <a:p>
            <a:r>
              <a:rPr lang="hr-HR" sz="1200" b="1" dirty="0" smtClean="0">
                <a:latin typeface="Times New Roman" panose="02020603050405020304" pitchFamily="18" charset="0"/>
                <a:cs typeface="Times New Roman" panose="02020603050405020304" pitchFamily="18" charset="0"/>
              </a:rPr>
              <a:t>Planirano    357.600,00 kuna        Rebalans 523.823,00 kuna          Ostvareno   530.737,52 kuna </a:t>
            </a:r>
          </a:p>
          <a:p>
            <a:endParaRPr lang="hr-HR" sz="1200" b="1" dirty="0">
              <a:latin typeface="Times New Roman" panose="02020603050405020304" pitchFamily="18" charset="0"/>
              <a:cs typeface="Times New Roman" panose="02020603050405020304" pitchFamily="18" charset="0"/>
            </a:endParaRPr>
          </a:p>
          <a:p>
            <a:pPr marL="0" lvl="0" indent="0">
              <a:spcBef>
                <a:spcPts val="0"/>
              </a:spcBef>
              <a:buClrTx/>
              <a:buNone/>
            </a:pPr>
            <a:r>
              <a:rPr lang="hr-HR"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OSTVARENE AKTIVNOSTI</a:t>
            </a:r>
          </a:p>
          <a:p>
            <a:pPr marL="0" lvl="0" indent="0">
              <a:spcBef>
                <a:spcPts val="0"/>
              </a:spcBef>
              <a:buClrTx/>
              <a:buNone/>
            </a:pPr>
            <a:endParaRPr lang="hr-HR" sz="1100" b="1" dirty="0">
              <a:solidFill>
                <a:prstClr val="black"/>
              </a:solidFill>
              <a:latin typeface="Calibri" panose="020F0502020204030204"/>
              <a:ea typeface="Tahoma" panose="020B0604030504040204" pitchFamily="34" charset="0"/>
              <a:cs typeface="Tahoma" panose="020B0604030504040204" pitchFamily="34" charset="0"/>
            </a:endParaRPr>
          </a:p>
          <a:p>
            <a:pPr marL="342900" lvl="0" indent="-342900">
              <a:spcBef>
                <a:spcPts val="0"/>
              </a:spcBef>
              <a:buClrTx/>
              <a:buFontTx/>
              <a:buAutoNum type="arabicPeriod"/>
            </a:pPr>
            <a:r>
              <a:rPr lang="hr-HR" sz="1100" dirty="0">
                <a:solidFill>
                  <a:prstClr val="black"/>
                </a:solidFill>
                <a:latin typeface="Times New Roman" panose="02020603050405020304" pitchFamily="18" charset="0"/>
                <a:cs typeface="Times New Roman" panose="02020603050405020304" pitchFamily="18" charset="0"/>
              </a:rPr>
              <a:t>ISTRAŽIVANJE I STRATEŠKO PLANIRANJE</a:t>
            </a:r>
          </a:p>
          <a:p>
            <a:pPr lvl="0">
              <a:spcBef>
                <a:spcPts val="0"/>
              </a:spcBef>
              <a:buClrTx/>
              <a:buFontTx/>
              <a:buAutoNum type="arabicPeriod"/>
            </a:pPr>
            <a:endParaRPr lang="hr-HR" sz="1100" b="1" dirty="0">
              <a:solidFill>
                <a:prstClr val="black"/>
              </a:solidFill>
              <a:latin typeface="Times New Roman" panose="02020603050405020304" pitchFamily="18" charset="0"/>
              <a:cs typeface="Times New Roman" panose="02020603050405020304" pitchFamily="18" charset="0"/>
            </a:endParaRP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1.1</a:t>
            </a:r>
            <a:r>
              <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Izrada strateških/operativnih/komunikacijskih/akcijskih dokumenata</a:t>
            </a:r>
          </a:p>
          <a:p>
            <a:pPr marL="0" lvl="0" indent="0">
              <a:spcBef>
                <a:spcPts val="0"/>
              </a:spcBef>
              <a:buClrTx/>
              <a:buNone/>
            </a:pPr>
            <a:endPar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1.1.1    Sudjelovanje u izradi strateških i razvojnih planova turizma na</a:t>
            </a: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području </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destinacije</a:t>
            </a: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r>
              <a:rPr lang="hr-HR" sz="11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IZRADA </a:t>
            </a:r>
            <a:r>
              <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PLANOVA UPRAVLJANJA: ''Razvoj okvira za upravljanje ekološkom mrežom NATURA 2000</a:t>
            </a:r>
            <a:r>
              <a:rPr lang="hr-HR" sz="11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0" lvl="0" indent="0">
              <a:spcBef>
                <a:spcPts val="0"/>
              </a:spcBef>
              <a:buClrTx/>
              <a:buNone/>
            </a:pPr>
            <a:endPar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Opis aktivnosti</a:t>
            </a:r>
            <a:r>
              <a:rPr lang="hr-HR" sz="11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Izrada </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planova upravljanja za određene ekološke mreže. Na našem području su to</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Laguna </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kod Povljane – Segal</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Stara </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Povljana</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Veliko </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 Malo Blato.</a:t>
            </a:r>
          </a:p>
          <a:p>
            <a:pPr marL="0" lvl="0" indent="0">
              <a:spcBef>
                <a:spcPts val="0"/>
              </a:spcBef>
              <a:buClrTx/>
              <a:buNone/>
            </a:pPr>
            <a:r>
              <a:rPr lang="hr-HR"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a:p>
            <a:pPr marL="0" lvl="0" indent="0">
              <a:spcBef>
                <a:spcPts val="0"/>
              </a:spcBef>
              <a:buClrTx/>
              <a:buNone/>
            </a:pPr>
            <a:r>
              <a:rPr lang="hr-HR" sz="11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Ostvareni cilj </a:t>
            </a:r>
            <a:r>
              <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aktivnosti</a:t>
            </a:r>
            <a:r>
              <a:rPr lang="hr-HR" sz="11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Izrada plana upravljanje započela je radionicom u objektu Zavičaj u Vlašićima u lipnju 2022. godine na kojoj smo sudjelovali i dali svoj doprinos.</a:t>
            </a:r>
          </a:p>
          <a:p>
            <a:pPr marL="0" lvl="0" indent="0">
              <a:spcBef>
                <a:spcPts val="0"/>
              </a:spcBef>
              <a:buClrTx/>
              <a:buNone/>
            </a:pPr>
            <a:endPar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r>
              <a:rPr lang="hr-HR" sz="11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Nositelji i partneri</a:t>
            </a: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0" lvl="0" indent="0">
              <a:spcBef>
                <a:spcPts val="0"/>
              </a:spcBef>
              <a:buClrTx/>
              <a:buNone/>
            </a:pPr>
            <a:r>
              <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Javna ustanova za upravljanje zaštićenim područjima ''Natura Jadera'', Ministarstvo gospodarstva i održivog razvoja, TZ Povljana, Općina Povljana, TZG Pag, Grad Pag, LAG MENTORIDES, MO Vlašići, SRU ‘’GAUN’’ Povljana, Grad Novalja, Vodovod Pag, udruga Volim Vlašići. </a:t>
            </a:r>
            <a:endPar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endPar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endPar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endParaRPr lang="hr-HR" sz="11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endPar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spcBef>
                <a:spcPts val="0"/>
              </a:spcBef>
              <a:buClrTx/>
              <a:buNone/>
            </a:pPr>
            <a:endParaRPr lang="hr-HR" sz="11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6977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576" y="632389"/>
            <a:ext cx="10690788" cy="5452217"/>
          </a:xfrm>
        </p:spPr>
        <p:txBody>
          <a:bodyPr>
            <a:normAutofit lnSpcReduction="10000"/>
          </a:bodyPr>
          <a:lstStyle/>
          <a:p>
            <a:pPr marL="0" indent="0">
              <a:buNone/>
            </a:pPr>
            <a:r>
              <a:rPr lang="hr-HR" sz="1100" dirty="0">
                <a:latin typeface="Times New Roman" panose="02020603050405020304" pitchFamily="18" charset="0"/>
                <a:cs typeface="Times New Roman" panose="02020603050405020304" pitchFamily="18" charset="0"/>
              </a:rPr>
              <a:t> </a:t>
            </a:r>
            <a:r>
              <a:rPr lang="hr-HR" sz="1100" b="1" dirty="0">
                <a:latin typeface="Times New Roman" panose="02020603050405020304" pitchFamily="18" charset="0"/>
                <a:cs typeface="Times New Roman" panose="02020603050405020304" pitchFamily="18" charset="0"/>
              </a:rPr>
              <a:t>Realizacija</a:t>
            </a: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0 kuna                  REBALANS:     0 kuna             </a:t>
            </a:r>
            <a:r>
              <a:rPr lang="hr-HR" sz="1100" dirty="0" smtClean="0">
                <a:latin typeface="Times New Roman" panose="02020603050405020304" pitchFamily="18" charset="0"/>
                <a:cs typeface="Times New Roman" panose="02020603050405020304" pitchFamily="18" charset="0"/>
              </a:rPr>
              <a:t>OSTVARENO:     </a:t>
            </a:r>
            <a:r>
              <a:rPr lang="hr-HR" sz="1100" dirty="0">
                <a:latin typeface="Times New Roman" panose="02020603050405020304" pitchFamily="18" charset="0"/>
                <a:cs typeface="Times New Roman" panose="02020603050405020304" pitchFamily="18" charset="0"/>
              </a:rPr>
              <a:t>0 </a:t>
            </a:r>
            <a:r>
              <a:rPr lang="hr-HR" sz="1100" dirty="0" smtClean="0">
                <a:latin typeface="Times New Roman" panose="02020603050405020304" pitchFamily="18" charset="0"/>
                <a:cs typeface="Times New Roman" panose="02020603050405020304" pitchFamily="18" charset="0"/>
              </a:rPr>
              <a:t>kuna</a:t>
            </a:r>
          </a:p>
          <a:p>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1.2</a:t>
            </a:r>
            <a:r>
              <a:rPr lang="hr-HR" sz="1100" dirty="0">
                <a:latin typeface="Times New Roman" panose="02020603050405020304" pitchFamily="18" charset="0"/>
                <a:cs typeface="Times New Roman" panose="02020603050405020304" pitchFamily="18" charset="0"/>
              </a:rPr>
              <a:t>	  Istraživanje i analiza </a:t>
            </a:r>
            <a:r>
              <a:rPr lang="hr-HR" sz="1100" dirty="0" smtClean="0">
                <a:latin typeface="Times New Roman" panose="02020603050405020304" pitchFamily="18" charset="0"/>
                <a:cs typeface="Times New Roman" panose="02020603050405020304" pitchFamily="18" charset="0"/>
              </a:rPr>
              <a:t>tržišta</a:t>
            </a:r>
            <a:endParaRPr lang="hr-HR" sz="1100" dirty="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b="1" dirty="0" smtClean="0">
                <a:latin typeface="Times New Roman" panose="02020603050405020304" pitchFamily="18" charset="0"/>
                <a:cs typeface="Times New Roman" panose="02020603050405020304" pitchFamily="18" charset="0"/>
              </a:rPr>
              <a:t>ANKETA</a:t>
            </a:r>
            <a:endParaRPr lang="hr-HR" sz="1100" dirty="0">
              <a:latin typeface="Times New Roman" panose="02020603050405020304" pitchFamily="18" charset="0"/>
              <a:cs typeface="Times New Roman" panose="02020603050405020304" pitchFamily="18" charset="0"/>
            </a:endParaRPr>
          </a:p>
          <a:p>
            <a:pPr marL="0" indent="0">
              <a:buNone/>
            </a:pPr>
            <a:endParaRPr lang="hr-HR" sz="1100" b="1" dirty="0" smtClean="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Opis </a:t>
            </a:r>
            <a:r>
              <a:rPr lang="hr-HR" sz="1100" b="1" dirty="0">
                <a:latin typeface="Times New Roman" panose="02020603050405020304" pitchFamily="18" charset="0"/>
                <a:cs typeface="Times New Roman" panose="02020603050405020304" pitchFamily="18" charset="0"/>
              </a:rPr>
              <a:t>aktivnosti</a:t>
            </a: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Kako bismo se upoznali sa navikama i potrebama </a:t>
            </a:r>
            <a:r>
              <a:rPr lang="hr-HR" sz="1100" dirty="0">
                <a:latin typeface="Times New Roman" panose="02020603050405020304" pitchFamily="18" charset="0"/>
                <a:cs typeface="Times New Roman" panose="02020603050405020304" pitchFamily="18" charset="0"/>
              </a:rPr>
              <a:t>gostiju </a:t>
            </a:r>
            <a:r>
              <a:rPr lang="hr-HR" sz="1100" dirty="0" smtClean="0">
                <a:latin typeface="Times New Roman" panose="02020603050405020304" pitchFamily="18" charset="0"/>
                <a:cs typeface="Times New Roman" panose="02020603050405020304" pitchFamily="18" charset="0"/>
              </a:rPr>
              <a:t>sudjelovali smo u poticanju gostiju i iznajmljivača u ispunjavanju za to prilagođene ankete.</a:t>
            </a:r>
          </a:p>
          <a:p>
            <a:pPr marL="0" indent="0">
              <a:buNone/>
            </a:pPr>
            <a:r>
              <a:rPr lang="hr-HR" sz="1100" b="1" dirty="0" smtClean="0">
                <a:latin typeface="Times New Roman" panose="02020603050405020304" pitchFamily="18" charset="0"/>
                <a:cs typeface="Times New Roman" panose="02020603050405020304" pitchFamily="18" charset="0"/>
              </a:rPr>
              <a:t>Ostvareni cilj </a:t>
            </a:r>
            <a:r>
              <a:rPr lang="hr-HR" sz="1100" b="1" dirty="0">
                <a:latin typeface="Times New Roman" panose="02020603050405020304" pitchFamily="18" charset="0"/>
                <a:cs typeface="Times New Roman" panose="02020603050405020304" pitchFamily="18" charset="0"/>
              </a:rPr>
              <a:t>aktivnosti</a:t>
            </a:r>
            <a:r>
              <a:rPr lang="hr-HR" sz="1100" dirty="0">
                <a:latin typeface="Times New Roman" panose="02020603050405020304" pitchFamily="18" charset="0"/>
                <a:cs typeface="Times New Roman" panose="02020603050405020304" pitchFamily="18" charset="0"/>
              </a:rPr>
              <a:t>:</a:t>
            </a:r>
          </a:p>
          <a:p>
            <a:pPr marL="0" indent="0">
              <a:buNone/>
            </a:pPr>
            <a:r>
              <a:rPr lang="hr-HR" sz="1100" dirty="0" smtClean="0">
                <a:latin typeface="Times New Roman" panose="02020603050405020304" pitchFamily="18" charset="0"/>
                <a:cs typeface="Times New Roman" panose="02020603050405020304" pitchFamily="18" charset="0"/>
              </a:rPr>
              <a:t>Iako smo uložili trud u animiranje gostiju za ispunjavanje ankete načelno nismo zadovoljni uspjehom. Problem je bio u razlogu što gosti nisu dolazili u turistički ured po informacije kao što su to nekad radili. Možda je to plod promicanja digitalizacije. Nakon što smo shvatili gdje je problem, umnožili smo listić sa kodom i podjelili ga iznajmljivačima uz upute i zamolbu za njihov angažman prema gostima.</a:t>
            </a:r>
            <a:endParaRPr lang="hr-HR" sz="1100" dirty="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Nositelji </a:t>
            </a:r>
            <a:r>
              <a:rPr lang="hr-HR" sz="1100" b="1" dirty="0">
                <a:latin typeface="Times New Roman" panose="02020603050405020304" pitchFamily="18" charset="0"/>
                <a:cs typeface="Times New Roman" panose="02020603050405020304" pitchFamily="18" charset="0"/>
              </a:rPr>
              <a:t>i partneri</a:t>
            </a: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TZ </a:t>
            </a:r>
            <a:r>
              <a:rPr lang="hr-HR" sz="1100" dirty="0">
                <a:latin typeface="Times New Roman" panose="02020603050405020304" pitchFamily="18" charset="0"/>
                <a:cs typeface="Times New Roman" panose="02020603050405020304" pitchFamily="18" charset="0"/>
              </a:rPr>
              <a:t>županije Zadarske, TZ općine Povljana, ostale TZ u </a:t>
            </a:r>
            <a:r>
              <a:rPr lang="hr-HR" sz="1100" dirty="0" smtClean="0">
                <a:latin typeface="Times New Roman" panose="02020603050405020304" pitchFamily="18" charset="0"/>
                <a:cs typeface="Times New Roman" panose="02020603050405020304" pitchFamily="18" charset="0"/>
              </a:rPr>
              <a:t>županiji.</a:t>
            </a:r>
          </a:p>
          <a:p>
            <a:pPr marL="0" indent="0">
              <a:buNone/>
            </a:pPr>
            <a:r>
              <a:rPr lang="hr-HR" sz="1100" b="1" dirty="0" smtClean="0">
                <a:latin typeface="Times New Roman" panose="02020603050405020304" pitchFamily="18" charset="0"/>
                <a:cs typeface="Times New Roman" panose="02020603050405020304" pitchFamily="18" charset="0"/>
              </a:rPr>
              <a:t>Realizacija: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PLAN</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0 kuna                  REBALANS:     0 kuna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OSTVARENO: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0 kuna</a:t>
            </a:r>
          </a:p>
          <a:p>
            <a:pPr lvl="0">
              <a:buClr>
                <a:srgbClr val="9BAFB5"/>
              </a:buClr>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1.3</a:t>
            </a:r>
            <a:r>
              <a:rPr lang="hr-HR" sz="1100" dirty="0">
                <a:latin typeface="Times New Roman" panose="02020603050405020304" pitchFamily="18" charset="0"/>
                <a:cs typeface="Times New Roman" panose="02020603050405020304" pitchFamily="18" charset="0"/>
              </a:rPr>
              <a:t>	  Mjerenje učinkovitosti promotivnih </a:t>
            </a:r>
            <a:r>
              <a:rPr lang="hr-HR" sz="1100" dirty="0" smtClean="0">
                <a:latin typeface="Times New Roman" panose="02020603050405020304" pitchFamily="18" charset="0"/>
                <a:cs typeface="Times New Roman" panose="02020603050405020304" pitchFamily="18" charset="0"/>
              </a:rPr>
              <a:t>aktivnosti</a:t>
            </a:r>
          </a:p>
          <a:p>
            <a:pPr marL="0" indent="0">
              <a:buNone/>
            </a:pPr>
            <a:r>
              <a:rPr lang="hr-HR" sz="1100" b="1" dirty="0">
                <a:latin typeface="Times New Roman" panose="02020603050405020304" pitchFamily="18" charset="0"/>
                <a:cs typeface="Times New Roman" panose="02020603050405020304" pitchFamily="18" charset="0"/>
              </a:rPr>
              <a:t>Realizacija</a:t>
            </a: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0 kuna                  REBALANS:     0 kuna             </a:t>
            </a:r>
            <a:r>
              <a:rPr lang="hr-HR" sz="1100" dirty="0" smtClean="0">
                <a:latin typeface="Times New Roman" panose="02020603050405020304" pitchFamily="18" charset="0"/>
                <a:cs typeface="Times New Roman" panose="02020603050405020304" pitchFamily="18" charset="0"/>
              </a:rPr>
              <a:t>OSTVARENO:     </a:t>
            </a:r>
            <a:r>
              <a:rPr lang="hr-HR" sz="1100" dirty="0">
                <a:latin typeface="Times New Roman" panose="02020603050405020304" pitchFamily="18" charset="0"/>
                <a:cs typeface="Times New Roman" panose="02020603050405020304" pitchFamily="18" charset="0"/>
              </a:rPr>
              <a:t>0 kuna</a:t>
            </a:r>
          </a:p>
          <a:p>
            <a:endParaRPr lang="hr-HR" sz="1100" dirty="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2.	RAZVOJ TURISTIČKOG PROIZVODA</a:t>
            </a:r>
          </a:p>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2.1	  Identifikacija i vrednovanje resursa te strukturiranje turističkih </a:t>
            </a:r>
            <a:r>
              <a:rPr lang="hr-HR" sz="1100" dirty="0" smtClean="0">
                <a:latin typeface="Times New Roman" panose="02020603050405020304" pitchFamily="18" charset="0"/>
                <a:cs typeface="Times New Roman" panose="02020603050405020304" pitchFamily="18" charset="0"/>
              </a:rPr>
              <a:t>proizvoda   </a:t>
            </a:r>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2.1.1</a:t>
            </a:r>
            <a:r>
              <a:rPr lang="hr-HR" sz="1100" dirty="0">
                <a:latin typeface="Times New Roman" panose="02020603050405020304" pitchFamily="18" charset="0"/>
                <a:cs typeface="Times New Roman" panose="02020603050405020304" pitchFamily="18" charset="0"/>
              </a:rPr>
              <a:t>.  Razvoj ostalih elemenata turističke ponude s fokusom na cjelogodišnju ponudu destinacije</a:t>
            </a:r>
          </a:p>
          <a:p>
            <a:pPr marL="0" indent="0">
              <a:buNone/>
            </a:pPr>
            <a:r>
              <a:rPr lang="hr-HR" sz="1100" dirty="0">
                <a:latin typeface="Times New Roman" panose="02020603050405020304" pitchFamily="18" charset="0"/>
                <a:cs typeface="Times New Roman" panose="02020603050405020304" pitchFamily="18" charset="0"/>
              </a:rPr>
              <a:t> </a:t>
            </a:r>
          </a:p>
          <a:p>
            <a:endParaRPr lang="hr-HR" sz="1100" dirty="0">
              <a:latin typeface="Times New Roman" panose="02020603050405020304" pitchFamily="18" charset="0"/>
              <a:cs typeface="Times New Roman" panose="02020603050405020304" pitchFamily="18" charset="0"/>
            </a:endParaRPr>
          </a:p>
          <a:p>
            <a:endParaRPr lang="hr-HR" sz="1100" dirty="0">
              <a:latin typeface="Times New Roman" panose="02020603050405020304" pitchFamily="18" charset="0"/>
              <a:cs typeface="Times New Roman" panose="02020603050405020304" pitchFamily="18" charset="0"/>
            </a:endParaRPr>
          </a:p>
          <a:p>
            <a:endParaRPr lang="hr-HR" sz="1100" dirty="0">
              <a:latin typeface="Times New Roman" panose="02020603050405020304" pitchFamily="18" charset="0"/>
              <a:cs typeface="Times New Roman" panose="02020603050405020304" pitchFamily="18" charset="0"/>
            </a:endParaRPr>
          </a:p>
          <a:p>
            <a:pPr>
              <a:spcAft>
                <a:spcPts val="0"/>
              </a:spcAft>
            </a:pPr>
            <a:endParaRPr lang="hr-HR" sz="1100" dirty="0">
              <a:latin typeface="Times New Roman" panose="02020603050405020304" pitchFamily="18" charset="0"/>
              <a:cs typeface="Times New Roman" panose="02020603050405020304" pitchFamily="18" charset="0"/>
            </a:endParaRPr>
          </a:p>
          <a:p>
            <a:pPr>
              <a:spcAft>
                <a:spcPts val="0"/>
              </a:spcAft>
            </a:pPr>
            <a:endParaRPr lang="hr-HR" sz="1100" dirty="0">
              <a:latin typeface="Times New Roman" panose="02020603050405020304" pitchFamily="18" charset="0"/>
              <a:cs typeface="Times New Roman" panose="02020603050405020304" pitchFamily="18" charset="0"/>
            </a:endParaRPr>
          </a:p>
          <a:p>
            <a:pPr>
              <a:spcAft>
                <a:spcPts val="0"/>
              </a:spcAft>
            </a:pPr>
            <a:endParaRPr lang="hr-HR" sz="1100" b="1" dirty="0">
              <a:latin typeface="Times New Roman" panose="02020603050405020304" pitchFamily="18" charset="0"/>
              <a:cs typeface="Times New Roman" panose="02020603050405020304" pitchFamily="18" charset="0"/>
            </a:endParaRPr>
          </a:p>
          <a:p>
            <a:endParaRPr lang="hr-H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142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022" y="581114"/>
            <a:ext cx="10912980" cy="5751320"/>
          </a:xfrm>
        </p:spPr>
        <p:txBody>
          <a:bodyPr>
            <a:normAutofit/>
          </a:bodyPr>
          <a:lstStyle/>
          <a:p>
            <a:pPr marL="0" indent="0" algn="ctr">
              <a:buNone/>
            </a:pPr>
            <a:r>
              <a:rPr lang="hr-HR" sz="1100" b="1" dirty="0" smtClean="0">
                <a:latin typeface="Times New Roman" panose="02020603050405020304" pitchFamily="18" charset="0"/>
                <a:cs typeface="Times New Roman" panose="02020603050405020304" pitchFamily="18" charset="0"/>
              </a:rPr>
              <a:t>PROJEKT </a:t>
            </a:r>
            <a:r>
              <a:rPr lang="hr-HR" sz="1100" b="1" dirty="0">
                <a:latin typeface="Times New Roman" panose="02020603050405020304" pitchFamily="18" charset="0"/>
                <a:cs typeface="Times New Roman" panose="02020603050405020304" pitchFamily="18" charset="0"/>
              </a:rPr>
              <a:t>''RAZVOJ OUTDOOR TURIZMA NA OTOKU PAGU</a:t>
            </a:r>
            <a:r>
              <a:rPr lang="hr-HR" sz="1100" b="1" dirty="0" smtClean="0">
                <a:latin typeface="Times New Roman" panose="02020603050405020304" pitchFamily="18" charset="0"/>
                <a:cs typeface="Times New Roman" panose="02020603050405020304" pitchFamily="18" charset="0"/>
              </a:rPr>
              <a:t>''</a:t>
            </a:r>
            <a:endParaRPr lang="hr-HR" sz="1100" b="1" dirty="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Opis </a:t>
            </a:r>
            <a:r>
              <a:rPr lang="hr-HR" sz="1100" b="1" dirty="0">
                <a:latin typeface="Times New Roman" panose="02020603050405020304" pitchFamily="18" charset="0"/>
                <a:cs typeface="Times New Roman" panose="02020603050405020304" pitchFamily="18" charset="0"/>
              </a:rPr>
              <a:t>aktivnosti</a:t>
            </a:r>
            <a:r>
              <a:rPr lang="hr-HR" sz="1100" b="1" dirty="0" smtClean="0">
                <a:latin typeface="Times New Roman" panose="02020603050405020304" pitchFamily="18" charset="0"/>
                <a:cs typeface="Times New Roman" panose="02020603050405020304" pitchFamily="18" charset="0"/>
              </a:rPr>
              <a:t>: </a:t>
            </a:r>
          </a:p>
          <a:p>
            <a:pPr marL="0" indent="0">
              <a:buNone/>
            </a:pPr>
            <a:r>
              <a:rPr lang="hr-HR" sz="1100" dirty="0" smtClean="0">
                <a:latin typeface="Times New Roman" panose="02020603050405020304" pitchFamily="18" charset="0"/>
                <a:cs typeface="Times New Roman" panose="02020603050405020304" pitchFamily="18" charset="0"/>
              </a:rPr>
              <a:t>Ovaj projekt, na kojem radimo već 4 godine, na kojem su se udružile Turističke zajednice otoka Paga, ima za cilj objediniti ponudu u domeni outdoor turizma (osobito ciklo i pješačko-trkački turizam).          </a:t>
            </a:r>
          </a:p>
          <a:p>
            <a:pPr marL="0" indent="0">
              <a:buNone/>
            </a:pPr>
            <a:r>
              <a:rPr lang="hr-HR" sz="1100" b="1" dirty="0" smtClean="0">
                <a:latin typeface="Times New Roman" panose="02020603050405020304" pitchFamily="18" charset="0"/>
                <a:cs typeface="Times New Roman" panose="02020603050405020304" pitchFamily="18" charset="0"/>
              </a:rPr>
              <a:t>Ostvareni cilj aktivnosti: </a:t>
            </a:r>
          </a:p>
          <a:p>
            <a:pPr marL="0" indent="0">
              <a:buNone/>
            </a:pPr>
            <a:r>
              <a:rPr lang="hr-HR" sz="1100" dirty="0" smtClean="0">
                <a:latin typeface="Times New Roman" panose="02020603050405020304" pitchFamily="18" charset="0"/>
                <a:cs typeface="Times New Roman" panose="02020603050405020304" pitchFamily="18" charset="0"/>
              </a:rPr>
              <a:t>Početkom 2022. godine završeno je postavljanje tabli na obje staze, napravljena je web stranica sa svim informacijama za otočke staze (www-pag-outdoor.com) i tiskana je brošura. </a:t>
            </a:r>
          </a:p>
          <a:p>
            <a:pPr marL="0" indent="0">
              <a:buNone/>
            </a:pPr>
            <a:r>
              <a:rPr lang="hr-HR" sz="1100" b="1" dirty="0" smtClean="0">
                <a:latin typeface="Times New Roman" panose="02020603050405020304" pitchFamily="18" charset="0"/>
                <a:cs typeface="Times New Roman" panose="02020603050405020304" pitchFamily="18" charset="0"/>
              </a:rPr>
              <a:t>Nositelji i partneri: </a:t>
            </a:r>
            <a:r>
              <a:rPr lang="hr-HR" sz="1100" dirty="0" smtClean="0">
                <a:latin typeface="Times New Roman" panose="02020603050405020304" pitchFamily="18" charset="0"/>
                <a:cs typeface="Times New Roman" panose="02020603050405020304" pitchFamily="18" charset="0"/>
              </a:rPr>
              <a:t>Turističke </a:t>
            </a:r>
            <a:r>
              <a:rPr lang="hr-HR" sz="1100" dirty="0">
                <a:latin typeface="Times New Roman" panose="02020603050405020304" pitchFamily="18" charset="0"/>
                <a:cs typeface="Times New Roman" panose="02020603050405020304" pitchFamily="18" charset="0"/>
              </a:rPr>
              <a:t>zajednice </a:t>
            </a:r>
            <a:r>
              <a:rPr lang="hr-HR" sz="1100" dirty="0" smtClean="0">
                <a:latin typeface="Times New Roman" panose="02020603050405020304" pitchFamily="18" charset="0"/>
                <a:cs typeface="Times New Roman" panose="02020603050405020304" pitchFamily="18" charset="0"/>
              </a:rPr>
              <a:t>Gradova </a:t>
            </a:r>
            <a:r>
              <a:rPr lang="hr-HR" sz="1100" dirty="0">
                <a:latin typeface="Times New Roman" panose="02020603050405020304" pitchFamily="18" charset="0"/>
                <a:cs typeface="Times New Roman" panose="02020603050405020304" pitchFamily="18" charset="0"/>
              </a:rPr>
              <a:t>Novalja i Pag, </a:t>
            </a:r>
            <a:r>
              <a:rPr lang="hr-HR" sz="1100" dirty="0" smtClean="0">
                <a:latin typeface="Times New Roman" panose="02020603050405020304" pitchFamily="18" charset="0"/>
                <a:cs typeface="Times New Roman" panose="02020603050405020304" pitchFamily="18" charset="0"/>
              </a:rPr>
              <a:t>Općina </a:t>
            </a:r>
            <a:r>
              <a:rPr lang="hr-HR" sz="1100" dirty="0">
                <a:latin typeface="Times New Roman" panose="02020603050405020304" pitchFamily="18" charset="0"/>
                <a:cs typeface="Times New Roman" panose="02020603050405020304" pitchFamily="18" charset="0"/>
              </a:rPr>
              <a:t>Povljana i Kolan i mjesta Stara </a:t>
            </a:r>
            <a:r>
              <a:rPr lang="hr-HR" sz="1100" dirty="0" smtClean="0">
                <a:latin typeface="Times New Roman" panose="02020603050405020304" pitchFamily="18" charset="0"/>
                <a:cs typeface="Times New Roman" panose="02020603050405020304" pitchFamily="18" charset="0"/>
              </a:rPr>
              <a:t>Novalja.</a:t>
            </a:r>
          </a:p>
          <a:p>
            <a:pPr marL="0" indent="0">
              <a:buNone/>
            </a:pPr>
            <a:r>
              <a:rPr lang="hr-HR" sz="1100" b="1" dirty="0" smtClean="0">
                <a:latin typeface="Times New Roman" panose="02020603050405020304" pitchFamily="18" charset="0"/>
                <a:cs typeface="Times New Roman" panose="02020603050405020304" pitchFamily="18" charset="0"/>
              </a:rPr>
              <a:t>Realizacija: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a:t>
            </a:r>
            <a:r>
              <a:rPr lang="hr-HR" sz="1100" dirty="0" smtClean="0">
                <a:latin typeface="Times New Roman" panose="02020603050405020304" pitchFamily="18" charset="0"/>
                <a:cs typeface="Times New Roman" panose="02020603050405020304" pitchFamily="18" charset="0"/>
              </a:rPr>
              <a:t>17.000 </a:t>
            </a:r>
            <a:r>
              <a:rPr lang="hr-HR" sz="1100" dirty="0">
                <a:latin typeface="Times New Roman" panose="02020603050405020304" pitchFamily="18" charset="0"/>
                <a:cs typeface="Times New Roman" panose="02020603050405020304" pitchFamily="18" charset="0"/>
              </a:rPr>
              <a:t>kuna                  REBALANS:    </a:t>
            </a:r>
            <a:r>
              <a:rPr lang="hr-HR" sz="1100" dirty="0" smtClean="0">
                <a:latin typeface="Times New Roman" panose="02020603050405020304" pitchFamily="18" charset="0"/>
                <a:cs typeface="Times New Roman" panose="02020603050405020304" pitchFamily="18" charset="0"/>
              </a:rPr>
              <a:t>8.000 </a:t>
            </a:r>
            <a:r>
              <a:rPr lang="hr-HR" sz="1100" dirty="0">
                <a:latin typeface="Times New Roman" panose="02020603050405020304" pitchFamily="18" charset="0"/>
                <a:cs typeface="Times New Roman" panose="02020603050405020304" pitchFamily="18" charset="0"/>
              </a:rPr>
              <a:t>0 kuna             </a:t>
            </a:r>
            <a:r>
              <a:rPr lang="hr-HR" sz="1100" dirty="0" smtClean="0">
                <a:latin typeface="Times New Roman" panose="02020603050405020304" pitchFamily="18" charset="0"/>
                <a:cs typeface="Times New Roman" panose="02020603050405020304" pitchFamily="18" charset="0"/>
              </a:rPr>
              <a:t>OSTVARENO:    11.237,81 kuna</a:t>
            </a: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r>
              <a:rPr lang="hr-HR" sz="1200" dirty="0">
                <a:latin typeface="Times New Roman" panose="02020603050405020304" pitchFamily="18" charset="0"/>
                <a:cs typeface="Times New Roman" panose="02020603050405020304" pitchFamily="18" charset="0"/>
              </a:rPr>
              <a:t> </a:t>
            </a:r>
            <a:r>
              <a:rPr lang="hr-HR" sz="1200" dirty="0" smtClean="0">
                <a:latin typeface="Times New Roman" panose="02020603050405020304" pitchFamily="18" charset="0"/>
                <a:cs typeface="Times New Roman" panose="02020603050405020304" pitchFamily="18" charset="0"/>
              </a:rPr>
              <a:t>                                    </a:t>
            </a:r>
            <a:endParaRPr lang="hr-HR" sz="1100" b="1" dirty="0">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2.2  </a:t>
            </a:r>
            <a:r>
              <a:rPr lang="hr-HR" sz="1100" dirty="0">
                <a:latin typeface="Times New Roman" panose="02020603050405020304" pitchFamily="18" charset="0"/>
                <a:cs typeface="Times New Roman" panose="02020603050405020304" pitchFamily="18" charset="0"/>
              </a:rPr>
              <a:t>Sustavi označavanja kvalitete turističkog proizvoda</a:t>
            </a:r>
          </a:p>
          <a:p>
            <a:pPr marL="0" indent="0">
              <a:buNone/>
            </a:pPr>
            <a:r>
              <a:rPr lang="hr-HR" sz="1100" dirty="0">
                <a:latin typeface="Times New Roman" panose="02020603050405020304" pitchFamily="18" charset="0"/>
                <a:cs typeface="Times New Roman" panose="02020603050405020304" pitchFamily="18" charset="0"/>
              </a:rPr>
              <a:t>                          </a:t>
            </a:r>
          </a:p>
          <a:p>
            <a:pPr marL="0" indent="0">
              <a:buNone/>
            </a:pPr>
            <a:r>
              <a:rPr lang="hr-HR" sz="1100" dirty="0">
                <a:latin typeface="Times New Roman" panose="02020603050405020304" pitchFamily="18" charset="0"/>
                <a:cs typeface="Times New Roman" panose="02020603050405020304" pitchFamily="18" charset="0"/>
              </a:rPr>
              <a:t>                                                             2.2.1        Suradnja s predstavnicima turističke ponude po proizvodima  radi podizanja kvalitete ponude u destinaciji</a:t>
            </a: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619" t="44130" r="128619" b="-9193"/>
          <a:stretch/>
        </p:blipFill>
        <p:spPr>
          <a:xfrm>
            <a:off x="6402046" y="4469450"/>
            <a:ext cx="2265704" cy="196553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4050" b="17383"/>
          <a:stretch/>
        </p:blipFill>
        <p:spPr>
          <a:xfrm>
            <a:off x="564022" y="2934211"/>
            <a:ext cx="3804481" cy="229966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771" y="2934211"/>
            <a:ext cx="2693529" cy="22996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569" y="2934211"/>
            <a:ext cx="2582433" cy="2299665"/>
          </a:xfrm>
          <a:prstGeom prst="rect">
            <a:avLst/>
          </a:prstGeom>
        </p:spPr>
      </p:pic>
    </p:spTree>
    <p:extLst>
      <p:ext uri="{BB962C8B-B14F-4D97-AF65-F5344CB8AC3E}">
        <p14:creationId xmlns:p14="http://schemas.microsoft.com/office/powerpoint/2010/main" val="225600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5442" y="638328"/>
            <a:ext cx="10835384" cy="5617193"/>
          </a:xfrm>
        </p:spPr>
        <p:txBody>
          <a:bodyPr>
            <a:normAutofit/>
          </a:bodyPr>
          <a:lstStyle/>
          <a:p>
            <a:pPr marL="0" lvl="0" indent="0" algn="ctr">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'PAG NA MENIJU</a:t>
            </a: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a:t>
            </a: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Opis aktivnosti: </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Prikupljanje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recepata autohtone kuhinje sa otoka Paga i tiskanje knjižice recepata sa prijevodom na nekoliko jezika. Inicijator aktivnosti je Srednja škola ''Bartul Kašić''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iz Paga</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 uključile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su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se Udruge obrtnika Paga i Novalje te sve otočke TZ. </a:t>
            </a: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Ostvareni cilj aktivnosti: </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Krajnji cilj je očuvanjem gastro baštine doprinijeti očuvanju identiteta. Gastro baština otoka je značajan segment ponude. Kao i prvih godina ovog projekta problem je motivacija ugostitelja. Uobičajeni izgovori su kratka sezona i manjak radne snage; smatraju da ovakva ponuda zahtijeva dodatnu organizaciju i napore.</a:t>
            </a: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Nositelji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i partneri: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TZ Povljana, TZ Pag, TZ Novalja, TZ Kolan, Srednja škola ''Bartul Kašić'' iz Paga, Udruga obrtnika Pag, Udruga obrtnika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Novalja.</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Realizacija</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PLAN</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0 kuna                  REBALANS:     0 kuna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OSTVARENO: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0 kuna</a:t>
            </a: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2.3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Podrška razvoju turističkih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događanja                       </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2.3.1   Organizacija i suorganizacija događanja,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kulturno-zabavnih sportskih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i sl. manifestacija u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destinaciji</a:t>
            </a:r>
          </a:p>
          <a:p>
            <a:pPr marL="0" lvl="0" indent="0" algn="ctr">
              <a:buClr>
                <a:srgbClr val="9BAFB5"/>
              </a:buClr>
              <a:buNone/>
            </a:pP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lgn="ctr">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SUSRET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KLAPA ''Povljana u pismi''</a:t>
            </a: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Opis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aktivnosti:</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Nakon dvije godine pauze susret klapa ‘’Povljana u pismi’’ nastavljen je po 19. put. Osim otočkih klapa u programu su sudjelovale i gostujuće klape.</a:t>
            </a: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Ostvareni cilj </a:t>
            </a: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aktivnosti:</a:t>
            </a:r>
          </a:p>
          <a:p>
            <a:pPr marL="0" lvl="0" indent="0">
              <a:buClr>
                <a:srgbClr val="9BAFB5"/>
              </a:buClr>
              <a:buNone/>
            </a:pP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Očuvanje kulturne baštine, prezentacija iste pred posjetiteljima, obogaćivanje ponude, zadovoljstvo lokalnog stanovništva samo su neke od koristi koju imamo događanjem ove manifestacije.</a:t>
            </a:r>
          </a:p>
          <a:p>
            <a:pPr marL="0" lvl="0" indent="0">
              <a:buClr>
                <a:srgbClr val="9BAFB5"/>
              </a:buClr>
              <a:buNone/>
            </a:pPr>
            <a:r>
              <a:rPr lang="hr-HR" sz="1100" b="1" dirty="0" smtClean="0">
                <a:solidFill>
                  <a:srgbClr val="000000">
                    <a:lumMod val="85000"/>
                    <a:lumOff val="15000"/>
                  </a:srgbClr>
                </a:solidFill>
                <a:latin typeface="Times New Roman" panose="02020603050405020304" pitchFamily="18" charset="0"/>
                <a:cs typeface="Times New Roman" panose="02020603050405020304" pitchFamily="18" charset="0"/>
              </a:rPr>
              <a:t>Nositelji i partneri</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 Turistička zajednica Općine Povljana, Općina Povljana, Čistoća Povljana d.o.o.</a:t>
            </a:r>
          </a:p>
          <a:p>
            <a:pPr marL="0" indent="0">
              <a:buClr>
                <a:srgbClr val="9BAFB5"/>
              </a:buClr>
              <a:buNone/>
            </a:pPr>
            <a:r>
              <a:rPr lang="hr-HR" sz="1100" b="1" dirty="0">
                <a:latin typeface="Times New Roman" panose="02020603050405020304" pitchFamily="18" charset="0"/>
                <a:cs typeface="Times New Roman" panose="02020603050405020304" pitchFamily="18" charset="0"/>
              </a:rPr>
              <a:t>Realizacija:      </a:t>
            </a:r>
            <a:r>
              <a:rPr lang="hr-HR" sz="1100" dirty="0">
                <a:latin typeface="Times New Roman" panose="02020603050405020304" pitchFamily="18" charset="0"/>
                <a:cs typeface="Times New Roman" panose="02020603050405020304" pitchFamily="18" charset="0"/>
              </a:rPr>
              <a:t>PLAN   0 kuna            REBALANS     35.000  kuna          OSTVARENO    34.380,57 kuna</a:t>
            </a: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endParaRPr lang="hr-HR" sz="1100" dirty="0"/>
          </a:p>
        </p:txBody>
      </p:sp>
    </p:spTree>
    <p:extLst>
      <p:ext uri="{BB962C8B-B14F-4D97-AF65-F5344CB8AC3E}">
        <p14:creationId xmlns:p14="http://schemas.microsoft.com/office/powerpoint/2010/main" val="101064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710" y="552870"/>
            <a:ext cx="10963570" cy="5753926"/>
          </a:xfrm>
        </p:spPr>
        <p:txBody>
          <a:bodyPr>
            <a:normAutofit fontScale="92500" lnSpcReduction="20000"/>
          </a:bodyPr>
          <a:lstStyle/>
          <a:p>
            <a:pPr marL="0" indent="0" algn="ctr">
              <a:buNone/>
            </a:pPr>
            <a:r>
              <a:rPr lang="hr-HR" sz="1200" dirty="0" smtClean="0">
                <a:latin typeface="Times New Roman" panose="02020603050405020304" pitchFamily="18" charset="0"/>
                <a:cs typeface="Times New Roman" panose="02020603050405020304" pitchFamily="18" charset="0"/>
              </a:rPr>
              <a:t>        </a:t>
            </a:r>
            <a:r>
              <a:rPr lang="hr-HR" sz="1200" b="1" dirty="0">
                <a:latin typeface="Times New Roman" panose="02020603050405020304" pitchFamily="18" charset="0"/>
                <a:cs typeface="Times New Roman" panose="02020603050405020304" pitchFamily="18" charset="0"/>
              </a:rPr>
              <a:t>SUORGANIZACIJA ZABAVNIH </a:t>
            </a:r>
            <a:r>
              <a:rPr lang="hr-HR" sz="1200" b="1" dirty="0" smtClean="0">
                <a:latin typeface="Times New Roman" panose="02020603050405020304" pitchFamily="18" charset="0"/>
                <a:cs typeface="Times New Roman" panose="02020603050405020304" pitchFamily="18" charset="0"/>
              </a:rPr>
              <a:t>DOGAĐANJA</a:t>
            </a:r>
            <a:endParaRPr lang="hr-HR" sz="1200" dirty="0">
              <a:latin typeface="Times New Roman" panose="02020603050405020304" pitchFamily="18" charset="0"/>
              <a:cs typeface="Times New Roman" panose="02020603050405020304" pitchFamily="18" charset="0"/>
            </a:endParaRPr>
          </a:p>
          <a:p>
            <a:pPr marL="0" indent="0">
              <a:buNone/>
            </a:pPr>
            <a:r>
              <a:rPr lang="hr-HR" sz="1200" b="1" dirty="0">
                <a:latin typeface="Times New Roman" panose="02020603050405020304" pitchFamily="18" charset="0"/>
                <a:cs typeface="Times New Roman" panose="02020603050405020304" pitchFamily="18" charset="0"/>
              </a:rPr>
              <a:t>Opis aktivnosti:</a:t>
            </a:r>
          </a:p>
          <a:p>
            <a:pPr marL="0" indent="0">
              <a:buNone/>
            </a:pPr>
            <a:r>
              <a:rPr lang="hr-HR" sz="1200" dirty="0" smtClean="0">
                <a:latin typeface="Times New Roman" panose="02020603050405020304" pitchFamily="18" charset="0"/>
                <a:cs typeface="Times New Roman" panose="02020603050405020304" pitchFamily="18" charset="0"/>
              </a:rPr>
              <a:t>S obzirom da su suradnja sa subjektima javnog i privatnog sektora u destinaciji radi podizanja kvalitete turističkog iskustva, funkcioniranja, dostupnosti i kvalitete javnih usluga, servisa i komunalnih službi na području turističke </a:t>
            </a:r>
            <a:r>
              <a:rPr lang="hr-HR" sz="1200" dirty="0">
                <a:latin typeface="Times New Roman" panose="02020603050405020304" pitchFamily="18" charset="0"/>
                <a:cs typeface="Times New Roman" panose="02020603050405020304" pitchFamily="18" charset="0"/>
              </a:rPr>
              <a:t>destinacije </a:t>
            </a:r>
            <a:r>
              <a:rPr lang="hr-HR" sz="1200" dirty="0" smtClean="0">
                <a:latin typeface="Times New Roman" panose="02020603050405020304" pitchFamily="18" charset="0"/>
                <a:cs typeface="Times New Roman" panose="02020603050405020304" pitchFamily="18" charset="0"/>
              </a:rPr>
              <a:t>te razvoj </a:t>
            </a:r>
            <a:r>
              <a:rPr lang="hr-HR" sz="1200" dirty="0">
                <a:latin typeface="Times New Roman" panose="02020603050405020304" pitchFamily="18" charset="0"/>
                <a:cs typeface="Times New Roman" panose="02020603050405020304" pitchFamily="18" charset="0"/>
              </a:rPr>
              <a:t>događanja u destinaciji i drugih motiva dolaska u destinaciju za individualne i grupne goste </a:t>
            </a:r>
            <a:r>
              <a:rPr lang="hr-HR" sz="1200" dirty="0" smtClean="0">
                <a:latin typeface="Times New Roman" panose="02020603050405020304" pitchFamily="18" charset="0"/>
                <a:cs typeface="Times New Roman" panose="02020603050405020304" pitchFamily="18" charset="0"/>
              </a:rPr>
              <a:t>zadaće Turističke zajednice (čl. 9. st. 1. Statuta), Zajednica organizira i dijelom financira javna zabavna događanja. </a:t>
            </a:r>
            <a:endParaRPr lang="hr-HR" sz="1200" dirty="0">
              <a:latin typeface="Times New Roman" panose="02020603050405020304" pitchFamily="18" charset="0"/>
              <a:cs typeface="Times New Roman" panose="02020603050405020304" pitchFamily="18" charset="0"/>
            </a:endParaRPr>
          </a:p>
          <a:p>
            <a:pPr marL="0" indent="0">
              <a:buNone/>
            </a:pPr>
            <a:r>
              <a:rPr lang="hr-HR" sz="1200" b="1" dirty="0" smtClean="0">
                <a:latin typeface="Times New Roman" panose="02020603050405020304" pitchFamily="18" charset="0"/>
                <a:cs typeface="Times New Roman" panose="02020603050405020304" pitchFamily="18" charset="0"/>
              </a:rPr>
              <a:t>Ostvareni cilj </a:t>
            </a:r>
            <a:r>
              <a:rPr lang="hr-HR" sz="1200" b="1" dirty="0">
                <a:latin typeface="Times New Roman" panose="02020603050405020304" pitchFamily="18" charset="0"/>
                <a:cs typeface="Times New Roman" panose="02020603050405020304" pitchFamily="18" charset="0"/>
              </a:rPr>
              <a:t>aktivnosti:</a:t>
            </a:r>
          </a:p>
          <a:p>
            <a:pPr marL="0" indent="0">
              <a:buNone/>
            </a:pPr>
            <a:r>
              <a:rPr lang="hr-HR" sz="1200" dirty="0">
                <a:latin typeface="Times New Roman" panose="02020603050405020304" pitchFamily="18" charset="0"/>
                <a:cs typeface="Times New Roman" panose="02020603050405020304" pitchFamily="18" charset="0"/>
              </a:rPr>
              <a:t>Ova aktivnost sigurno utječe na odredbu Zakona o poboljšanju uvjeta boravka turista, osim toga suradnja sa </a:t>
            </a:r>
            <a:r>
              <a:rPr lang="hr-HR" sz="1200" dirty="0" smtClean="0">
                <a:latin typeface="Times New Roman" panose="02020603050405020304" pitchFamily="18" charset="0"/>
                <a:cs typeface="Times New Roman" panose="02020603050405020304" pitchFamily="18" charset="0"/>
              </a:rPr>
              <a:t>drugim subjektima </a:t>
            </a:r>
            <a:r>
              <a:rPr lang="hr-HR" sz="1200" dirty="0">
                <a:latin typeface="Times New Roman" panose="02020603050405020304" pitchFamily="18" charset="0"/>
                <a:cs typeface="Times New Roman" panose="02020603050405020304" pitchFamily="18" charset="0"/>
              </a:rPr>
              <a:t>na zajedničkim ciljevima je poželjna.</a:t>
            </a:r>
          </a:p>
          <a:p>
            <a:pPr marL="0" indent="0">
              <a:buNone/>
            </a:pPr>
            <a:r>
              <a:rPr lang="hr-HR" sz="1200" b="1" dirty="0" smtClean="0">
                <a:latin typeface="Times New Roman" panose="02020603050405020304" pitchFamily="18" charset="0"/>
                <a:cs typeface="Times New Roman" panose="02020603050405020304" pitchFamily="18" charset="0"/>
              </a:rPr>
              <a:t>Nositelji </a:t>
            </a:r>
            <a:r>
              <a:rPr lang="hr-HR" sz="1200" b="1" dirty="0">
                <a:latin typeface="Times New Roman" panose="02020603050405020304" pitchFamily="18" charset="0"/>
                <a:cs typeface="Times New Roman" panose="02020603050405020304" pitchFamily="18" charset="0"/>
              </a:rPr>
              <a:t>i partneri</a:t>
            </a:r>
            <a:r>
              <a:rPr lang="hr-HR" sz="1200" b="1" dirty="0" smtClean="0">
                <a:latin typeface="Times New Roman" panose="02020603050405020304" pitchFamily="18" charset="0"/>
                <a:cs typeface="Times New Roman" panose="02020603050405020304" pitchFamily="18" charset="0"/>
              </a:rPr>
              <a:t>: </a:t>
            </a:r>
            <a:r>
              <a:rPr lang="hr-HR" sz="1200" dirty="0" smtClean="0">
                <a:latin typeface="Times New Roman" panose="02020603050405020304" pitchFamily="18" charset="0"/>
                <a:cs typeface="Times New Roman" panose="02020603050405020304" pitchFamily="18" charset="0"/>
              </a:rPr>
              <a:t>Turistička zajednica Općine Povljana, Općina Povljana, Čistoća Povljana d.o.o.</a:t>
            </a:r>
            <a:endParaRPr lang="hr-HR" sz="1200" dirty="0">
              <a:latin typeface="Times New Roman" panose="02020603050405020304" pitchFamily="18" charset="0"/>
              <a:cs typeface="Times New Roman" panose="02020603050405020304" pitchFamily="18" charset="0"/>
            </a:endParaRPr>
          </a:p>
          <a:p>
            <a:pPr marL="0" indent="0">
              <a:buNone/>
            </a:pPr>
            <a:r>
              <a:rPr lang="hr-HR" sz="1200" b="1" dirty="0" smtClean="0">
                <a:latin typeface="Times New Roman" panose="02020603050405020304" pitchFamily="18" charset="0"/>
                <a:cs typeface="Times New Roman" panose="02020603050405020304" pitchFamily="18" charset="0"/>
              </a:rPr>
              <a:t>Realizacija:      </a:t>
            </a:r>
            <a:r>
              <a:rPr lang="hr-HR" sz="1200" dirty="0" smtClean="0">
                <a:latin typeface="Times New Roman" panose="02020603050405020304" pitchFamily="18" charset="0"/>
                <a:cs typeface="Times New Roman" panose="02020603050405020304" pitchFamily="18" charset="0"/>
              </a:rPr>
              <a:t>PLAN:  4.000 kuna             REBALANS:    140.000 kuna        OSTVARENO:  130.868,67   </a:t>
            </a:r>
            <a:endParaRPr lang="hr-HR" sz="1200" b="1" dirty="0">
              <a:latin typeface="Times New Roman" panose="02020603050405020304" pitchFamily="18" charset="0"/>
              <a:cs typeface="Times New Roman" panose="02020603050405020304" pitchFamily="18" charset="0"/>
            </a:endParaRPr>
          </a:p>
          <a:p>
            <a:pPr marL="0" indent="0" algn="ctr">
              <a:buNone/>
            </a:pPr>
            <a:endParaRPr lang="hr-HR" sz="1200" dirty="0" smtClean="0">
              <a:latin typeface="Times New Roman" panose="02020603050405020304" pitchFamily="18" charset="0"/>
              <a:cs typeface="Times New Roman" panose="02020603050405020304" pitchFamily="18" charset="0"/>
            </a:endParaRPr>
          </a:p>
          <a:p>
            <a:pPr marL="0" indent="0" algn="ctr">
              <a:buNone/>
            </a:pPr>
            <a:r>
              <a:rPr lang="hr-HR" sz="1200" b="1" dirty="0" smtClean="0">
                <a:latin typeface="Times New Roman" panose="02020603050405020304" pitchFamily="18" charset="0"/>
                <a:cs typeface="Times New Roman" panose="02020603050405020304" pitchFamily="18" charset="0"/>
              </a:rPr>
              <a:t>PAG </a:t>
            </a:r>
            <a:r>
              <a:rPr lang="hr-HR" sz="1200" b="1" dirty="0">
                <a:latin typeface="Times New Roman" panose="02020603050405020304" pitchFamily="18" charset="0"/>
                <a:cs typeface="Times New Roman" panose="02020603050405020304" pitchFamily="18" charset="0"/>
              </a:rPr>
              <a:t>OUTDOOR SUMMER </a:t>
            </a:r>
            <a:r>
              <a:rPr lang="hr-HR" sz="1200" b="1" dirty="0" smtClean="0">
                <a:latin typeface="Times New Roman" panose="02020603050405020304" pitchFamily="18" charset="0"/>
                <a:cs typeface="Times New Roman" panose="02020603050405020304" pitchFamily="18" charset="0"/>
              </a:rPr>
              <a:t>WEEKEND</a:t>
            </a:r>
            <a:endParaRPr lang="hr-HR" sz="1200" dirty="0">
              <a:latin typeface="Times New Roman" panose="02020603050405020304" pitchFamily="18" charset="0"/>
              <a:cs typeface="Times New Roman" panose="02020603050405020304" pitchFamily="18" charset="0"/>
            </a:endParaRPr>
          </a:p>
          <a:p>
            <a:pPr marL="0" indent="0">
              <a:buNone/>
            </a:pPr>
            <a:r>
              <a:rPr lang="hr-HR" sz="1200" b="1" dirty="0">
                <a:latin typeface="Times New Roman" panose="02020603050405020304" pitchFamily="18" charset="0"/>
                <a:cs typeface="Times New Roman" panose="02020603050405020304" pitchFamily="18" charset="0"/>
              </a:rPr>
              <a:t>Opis aktivnosti:</a:t>
            </a:r>
          </a:p>
          <a:p>
            <a:pPr marL="0" indent="0">
              <a:buNone/>
            </a:pPr>
            <a:r>
              <a:rPr lang="hr-HR" sz="1200" dirty="0" smtClean="0">
                <a:latin typeface="Times New Roman" panose="02020603050405020304" pitchFamily="18" charset="0"/>
                <a:cs typeface="Times New Roman" panose="02020603050405020304" pitchFamily="18" charset="0"/>
              </a:rPr>
              <a:t>SUP, trail, nordijsko hodanje i nogomet su sportske aktivnosti čiju smo organizaciju sufinancirali. Iako nemamo ponudu rekvizita za SUP aktivnosti, ponudili smo agenciji SUNTURIST iz Novalje da u dva navrata tijekom lipnja i srpnja ponudi na našem području tu mogućnost uz sportskog voditelja. Odaziv je bio zanemariv. Donekle bolja posjećenost postignuta je u aktivnostima nordijskog hodanja.</a:t>
            </a:r>
            <a:endParaRPr lang="hr-HR" sz="1200" dirty="0">
              <a:latin typeface="Times New Roman" panose="02020603050405020304" pitchFamily="18" charset="0"/>
              <a:cs typeface="Times New Roman" panose="02020603050405020304" pitchFamily="18" charset="0"/>
            </a:endParaRPr>
          </a:p>
          <a:p>
            <a:pPr marL="0" indent="0">
              <a:buNone/>
            </a:pPr>
            <a:r>
              <a:rPr lang="hr-HR" sz="1200" b="1" dirty="0" smtClean="0">
                <a:latin typeface="Times New Roman" panose="02020603050405020304" pitchFamily="18" charset="0"/>
                <a:cs typeface="Times New Roman" panose="02020603050405020304" pitchFamily="18" charset="0"/>
              </a:rPr>
              <a:t>Ostvareni cilj aktivnosti:</a:t>
            </a:r>
            <a:endParaRPr lang="hr-HR" sz="1200" b="1" dirty="0">
              <a:latin typeface="Times New Roman" panose="02020603050405020304" pitchFamily="18" charset="0"/>
              <a:cs typeface="Times New Roman" panose="02020603050405020304" pitchFamily="18" charset="0"/>
            </a:endParaRPr>
          </a:p>
          <a:p>
            <a:pPr marL="0" indent="0">
              <a:buNone/>
            </a:pPr>
            <a:r>
              <a:rPr lang="hr-HR" sz="1200" dirty="0" smtClean="0">
                <a:latin typeface="Times New Roman" panose="02020603050405020304" pitchFamily="18" charset="0"/>
                <a:cs typeface="Times New Roman" panose="02020603050405020304" pitchFamily="18" charset="0"/>
              </a:rPr>
              <a:t>Financijski pomoći dodatnu ponudu organiziranih sportskih aktivnosti. Nismo zadovoljni ostvarenim rezultatima jer nismo postigli očekivanu posjećenost.</a:t>
            </a:r>
          </a:p>
          <a:p>
            <a:pPr marL="0" indent="0">
              <a:buNone/>
            </a:pPr>
            <a:r>
              <a:rPr lang="hr-HR" sz="1200" b="1" dirty="0" smtClean="0">
                <a:latin typeface="Times New Roman" panose="02020603050405020304" pitchFamily="18" charset="0"/>
                <a:cs typeface="Times New Roman" panose="02020603050405020304" pitchFamily="18" charset="0"/>
              </a:rPr>
              <a:t>Nositelji i partneri</a:t>
            </a:r>
            <a:r>
              <a:rPr lang="hr-HR" sz="1200" dirty="0" smtClean="0">
                <a:latin typeface="Times New Roman" panose="02020603050405020304" pitchFamily="18" charset="0"/>
                <a:cs typeface="Times New Roman" panose="02020603050405020304" pitchFamily="18" charset="0"/>
              </a:rPr>
              <a:t>: Turistička zajednica Općine Povljana, Općina Povljana </a:t>
            </a:r>
          </a:p>
          <a:p>
            <a:pPr marL="0" indent="0">
              <a:buNone/>
            </a:pPr>
            <a:r>
              <a:rPr lang="hr-HR" sz="1200" b="1" dirty="0" smtClean="0">
                <a:latin typeface="Times New Roman" panose="02020603050405020304" pitchFamily="18" charset="0"/>
                <a:cs typeface="Times New Roman" panose="02020603050405020304" pitchFamily="18" charset="0"/>
              </a:rPr>
              <a:t>Realizacija:       </a:t>
            </a:r>
            <a:r>
              <a:rPr lang="hr-HR" sz="1200" dirty="0" smtClean="0">
                <a:latin typeface="Times New Roman" panose="02020603050405020304" pitchFamily="18" charset="0"/>
                <a:cs typeface="Times New Roman" panose="02020603050405020304" pitchFamily="18" charset="0"/>
              </a:rPr>
              <a:t>PLAN   4.000 kuna          REBALANS      15.016  kuna      OSTVARENO:      15.016,75 kuna</a:t>
            </a:r>
            <a:endParaRPr lang="hr-HR" sz="1200" dirty="0">
              <a:latin typeface="Times New Roman" panose="02020603050405020304" pitchFamily="18" charset="0"/>
              <a:cs typeface="Times New Roman" panose="02020603050405020304" pitchFamily="18" charset="0"/>
            </a:endParaRPr>
          </a:p>
          <a:p>
            <a:pPr marL="0" indent="0">
              <a:buNone/>
            </a:pPr>
            <a:r>
              <a:rPr lang="hr-HR" sz="1200" dirty="0" smtClean="0">
                <a:latin typeface="Times New Roman" panose="02020603050405020304" pitchFamily="18" charset="0"/>
                <a:cs typeface="Times New Roman" panose="02020603050405020304" pitchFamily="18" charset="0"/>
              </a:rPr>
              <a:t>                                                 </a:t>
            </a:r>
          </a:p>
          <a:p>
            <a:pPr marL="0" indent="0">
              <a:buNone/>
            </a:pPr>
            <a:r>
              <a:rPr lang="hr-HR" sz="1200" dirty="0">
                <a:latin typeface="Times New Roman" panose="02020603050405020304" pitchFamily="18" charset="0"/>
                <a:cs typeface="Times New Roman" panose="02020603050405020304" pitchFamily="18" charset="0"/>
              </a:rPr>
              <a:t> </a:t>
            </a:r>
            <a:r>
              <a:rPr lang="hr-HR" sz="1200" dirty="0" smtClean="0">
                <a:latin typeface="Times New Roman" panose="02020603050405020304" pitchFamily="18" charset="0"/>
                <a:cs typeface="Times New Roman" panose="02020603050405020304" pitchFamily="18" charset="0"/>
              </a:rPr>
              <a:t>                                          </a:t>
            </a:r>
            <a:r>
              <a:rPr lang="hr-HR" sz="1200" dirty="0">
                <a:latin typeface="Times New Roman" panose="02020603050405020304" pitchFamily="18" charset="0"/>
                <a:cs typeface="Times New Roman" panose="02020603050405020304" pitchFamily="18" charset="0"/>
              </a:rPr>
              <a:t>2.4  Turistička infrastruktura</a:t>
            </a:r>
          </a:p>
          <a:p>
            <a:pPr marL="0" indent="0">
              <a:buNone/>
            </a:pPr>
            <a:endParaRPr lang="hr-HR" sz="1200" b="1" dirty="0" smtClean="0">
              <a:latin typeface="Times New Roman" panose="02020603050405020304" pitchFamily="18" charset="0"/>
              <a:cs typeface="Times New Roman" panose="02020603050405020304" pitchFamily="18" charset="0"/>
            </a:endParaRPr>
          </a:p>
          <a:p>
            <a:pPr marL="0" indent="0">
              <a:buNone/>
            </a:pPr>
            <a:r>
              <a:rPr lang="hr-HR" sz="1200" b="1" dirty="0" smtClean="0">
                <a:latin typeface="Times New Roman" panose="02020603050405020304" pitchFamily="18" charset="0"/>
                <a:cs typeface="Times New Roman" panose="02020603050405020304" pitchFamily="18" charset="0"/>
              </a:rPr>
              <a:t>Opis </a:t>
            </a:r>
            <a:r>
              <a:rPr lang="hr-HR" sz="1200" b="1" dirty="0">
                <a:latin typeface="Times New Roman" panose="02020603050405020304" pitchFamily="18" charset="0"/>
                <a:cs typeface="Times New Roman" panose="02020603050405020304" pitchFamily="18" charset="0"/>
              </a:rPr>
              <a:t>aktivnosti:   </a:t>
            </a:r>
            <a:r>
              <a:rPr lang="hr-HR" sz="1200" dirty="0">
                <a:latin typeface="Times New Roman" panose="02020603050405020304" pitchFamily="18" charset="0"/>
                <a:cs typeface="Times New Roman" panose="02020603050405020304" pitchFamily="18" charset="0"/>
              </a:rPr>
              <a:t>Zamjena oštećenih tabli smeđe signalizacije i nabavka novih te izrada obavjesnih tabli za javne plaže.</a:t>
            </a:r>
          </a:p>
          <a:p>
            <a:pPr marL="0" indent="0">
              <a:buNone/>
            </a:pPr>
            <a:r>
              <a:rPr lang="hr-HR" sz="1100" dirty="0" smtClean="0">
                <a:latin typeface="Times New Roman" panose="02020603050405020304" pitchFamily="18" charset="0"/>
                <a:cs typeface="Times New Roman" panose="02020603050405020304" pitchFamily="18" charset="0"/>
              </a:rPr>
              <a:t> </a:t>
            </a:r>
            <a:endParaRPr lang="hr-HR" sz="1100" dirty="0">
              <a:latin typeface="Times New Roman" panose="02020603050405020304" pitchFamily="18" charset="0"/>
              <a:cs typeface="Times New Roman" panose="02020603050405020304" pitchFamily="18" charset="0"/>
            </a:endParaRPr>
          </a:p>
          <a:p>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42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209" y="692209"/>
            <a:ext cx="10784793" cy="5494945"/>
          </a:xfrm>
        </p:spPr>
        <p:txBody>
          <a:bodyPr>
            <a:normAutofit/>
          </a:bodyPr>
          <a:lstStyle/>
          <a:p>
            <a:pPr marL="0" indent="0">
              <a:buNone/>
            </a:pPr>
            <a:r>
              <a:rPr lang="hr-HR" sz="1100" dirty="0" smtClean="0">
                <a:latin typeface="Times New Roman" panose="02020603050405020304" pitchFamily="18" charset="0"/>
                <a:cs typeface="Times New Roman" panose="02020603050405020304" pitchFamily="18" charset="0"/>
              </a:rPr>
              <a:t>  </a:t>
            </a:r>
            <a:r>
              <a:rPr lang="hr-HR" sz="1100" b="1" dirty="0">
                <a:latin typeface="Times New Roman" panose="02020603050405020304" pitchFamily="18" charset="0"/>
                <a:cs typeface="Times New Roman" panose="02020603050405020304" pitchFamily="18" charset="0"/>
              </a:rPr>
              <a:t>Ostvareni cilj aktivnosti: </a:t>
            </a:r>
            <a:r>
              <a:rPr lang="hr-HR" sz="1100" b="1" dirty="0" smtClean="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Općina </a:t>
            </a:r>
            <a:r>
              <a:rPr lang="hr-HR" sz="1100" dirty="0">
                <a:latin typeface="Times New Roman" panose="02020603050405020304" pitchFamily="18" charset="0"/>
                <a:cs typeface="Times New Roman" panose="02020603050405020304" pitchFamily="18" charset="0"/>
              </a:rPr>
              <a:t>Povljana je u toku godine u potpunosti promijenila sve table smeđe signalizacije tj. postavila potpuno nove. Stoga, cilj je ostvaren bez utroška sredstava</a:t>
            </a:r>
            <a:r>
              <a:rPr lang="hr-HR" sz="1100" dirty="0" smtClean="0">
                <a:latin typeface="Times New Roman" panose="02020603050405020304" pitchFamily="18" charset="0"/>
                <a:cs typeface="Times New Roman" panose="02020603050405020304" pitchFamily="18" charset="0"/>
              </a:rPr>
              <a:t>.</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TZO Povljana pomagala je u pripremi podataka prije same izrade tabli tj. promjeni podataka na web stranici s ciljem usklađivanja sa oznakama</a:t>
            </a:r>
            <a:r>
              <a:rPr lang="hr-HR" sz="1100" dirty="0" smtClean="0">
                <a:latin typeface="Times New Roman" panose="02020603050405020304" pitchFamily="18" charset="0"/>
                <a:cs typeface="Times New Roman" panose="02020603050405020304" pitchFamily="18" charset="0"/>
              </a:rPr>
              <a:t>.                                                       </a:t>
            </a:r>
            <a:endParaRPr lang="hr-HR" sz="1100" dirty="0">
              <a:latin typeface="Times New Roman" panose="02020603050405020304" pitchFamily="18" charset="0"/>
              <a:cs typeface="Times New Roman" panose="02020603050405020304" pitchFamily="18" charset="0"/>
            </a:endParaRPr>
          </a:p>
          <a:p>
            <a:pPr marL="0" indent="0">
              <a:buNone/>
            </a:pPr>
            <a:r>
              <a:rPr lang="hr-HR" sz="1100" b="1" dirty="0" smtClean="0">
                <a:latin typeface="Times New Roman" panose="02020603050405020304" pitchFamily="18" charset="0"/>
                <a:cs typeface="Times New Roman" panose="02020603050405020304" pitchFamily="18" charset="0"/>
              </a:rPr>
              <a:t>Nositelji aktivnosti i partneri:   </a:t>
            </a:r>
            <a:r>
              <a:rPr lang="hr-HR" sz="1100" dirty="0" smtClean="0">
                <a:latin typeface="Times New Roman" panose="02020603050405020304" pitchFamily="18" charset="0"/>
                <a:cs typeface="Times New Roman" panose="02020603050405020304" pitchFamily="18" charset="0"/>
              </a:rPr>
              <a:t>Općina Povljana, TZO Povljana</a:t>
            </a:r>
          </a:p>
          <a:p>
            <a:pPr marL="0" lvl="0" indent="0">
              <a:buClr>
                <a:srgbClr val="9BAFB5"/>
              </a:buClr>
              <a:buNone/>
            </a:pPr>
            <a:r>
              <a:rPr lang="hr-HR" sz="1100" b="1" dirty="0">
                <a:solidFill>
                  <a:srgbClr val="000000">
                    <a:lumMod val="85000"/>
                    <a:lumOff val="15000"/>
                  </a:srgbClr>
                </a:solidFill>
                <a:latin typeface="Times New Roman" panose="02020603050405020304" pitchFamily="18" charset="0"/>
                <a:cs typeface="Times New Roman" panose="02020603050405020304" pitchFamily="18" charset="0"/>
              </a:rPr>
              <a:t>Realizacija: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PLAN: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1.000 kuna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REBALANS: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kuna        </a:t>
            </a:r>
            <a:r>
              <a:rPr lang="hr-HR" sz="1100" dirty="0">
                <a:solidFill>
                  <a:srgbClr val="000000">
                    <a:lumMod val="85000"/>
                    <a:lumOff val="15000"/>
                  </a:srgbClr>
                </a:solidFill>
                <a:latin typeface="Times New Roman" panose="02020603050405020304" pitchFamily="18" charset="0"/>
                <a:cs typeface="Times New Roman" panose="02020603050405020304" pitchFamily="18" charset="0"/>
              </a:rPr>
              <a:t>OSTVARENO:  </a:t>
            </a:r>
            <a:r>
              <a:rPr lang="hr-HR" sz="1100" dirty="0" smtClean="0">
                <a:solidFill>
                  <a:srgbClr val="000000">
                    <a:lumMod val="85000"/>
                    <a:lumOff val="15000"/>
                  </a:srgbClr>
                </a:solidFill>
                <a:latin typeface="Times New Roman" panose="02020603050405020304" pitchFamily="18" charset="0"/>
                <a:cs typeface="Times New Roman" panose="02020603050405020304" pitchFamily="18" charset="0"/>
              </a:rPr>
              <a:t>0 kuna  </a:t>
            </a: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lvl="0" indent="0">
              <a:buClr>
                <a:srgbClr val="9BAFB5"/>
              </a:buClr>
              <a:buNone/>
            </a:pPr>
            <a:endParaRPr lang="hr-HR" sz="1100"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                                      2.5    Podrška turističkoj industriji</a:t>
            </a:r>
          </a:p>
          <a:p>
            <a:pPr marL="0" indent="0">
              <a:buNone/>
            </a:pP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PLAN:    0 kuna                  REBALANS:     0 kuna             REALIZACIJA:     0 kuna</a:t>
            </a:r>
          </a:p>
          <a:p>
            <a:pPr marL="0" indent="0">
              <a:buNone/>
            </a:pPr>
            <a:endParaRPr lang="hr-HR" sz="1100" dirty="0" smtClean="0">
              <a:latin typeface="Times New Roman" panose="02020603050405020304" pitchFamily="18" charset="0"/>
              <a:cs typeface="Times New Roman" panose="02020603050405020304" pitchFamily="18" charset="0"/>
            </a:endParaRPr>
          </a:p>
          <a:p>
            <a:pPr marL="0" indent="0">
              <a:buNone/>
            </a:pPr>
            <a:r>
              <a:rPr lang="hr-HR" sz="1100" dirty="0" smtClean="0">
                <a:latin typeface="Times New Roman" panose="02020603050405020304" pitchFamily="18" charset="0"/>
                <a:cs typeface="Times New Roman" panose="02020603050405020304" pitchFamily="18" charset="0"/>
              </a:rPr>
              <a:t>3.</a:t>
            </a:r>
            <a:r>
              <a:rPr lang="hr-HR" sz="1100" dirty="0">
                <a:latin typeface="Times New Roman" panose="02020603050405020304" pitchFamily="18" charset="0"/>
                <a:cs typeface="Times New Roman" panose="02020603050405020304" pitchFamily="18" charset="0"/>
              </a:rPr>
              <a:t>	RAZVOJ TURISTIČKOG PROIZVODA</a:t>
            </a:r>
          </a:p>
          <a:p>
            <a:pPr marL="0" indent="0">
              <a:buNone/>
            </a:pPr>
            <a:r>
              <a:rPr lang="hr-HR" sz="1100" dirty="0" smtClean="0">
                <a:latin typeface="Times New Roman" panose="02020603050405020304" pitchFamily="18" charset="0"/>
                <a:cs typeface="Times New Roman" panose="02020603050405020304" pitchFamily="18" charset="0"/>
              </a:rPr>
              <a:t>                      3.1  </a:t>
            </a:r>
            <a:r>
              <a:rPr lang="hr-HR" sz="1100" dirty="0">
                <a:latin typeface="Times New Roman" panose="02020603050405020304" pitchFamily="18" charset="0"/>
                <a:cs typeface="Times New Roman" panose="02020603050405020304" pitchFamily="18" charset="0"/>
              </a:rPr>
              <a:t>Definiranje brending sustava i brend arhitekture        </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PLAN</a:t>
            </a:r>
            <a:r>
              <a:rPr lang="hr-HR" sz="1100" dirty="0">
                <a:latin typeface="Times New Roman" panose="02020603050405020304" pitchFamily="18" charset="0"/>
                <a:cs typeface="Times New Roman" panose="02020603050405020304" pitchFamily="18" charset="0"/>
              </a:rPr>
              <a:t>:    0 kuna                  REBALANS:     0 kuna             REALIZACIJA:     0 kuna</a:t>
            </a: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3.2    </a:t>
            </a:r>
            <a:r>
              <a:rPr lang="hr-HR" sz="1100" dirty="0">
                <a:latin typeface="Times New Roman" panose="02020603050405020304" pitchFamily="18" charset="0"/>
                <a:cs typeface="Times New Roman" panose="02020603050405020304" pitchFamily="18" charset="0"/>
              </a:rPr>
              <a:t>Oglašavanje destinacijskog brenda, turističke ponude i proizvoda</a:t>
            </a:r>
          </a:p>
          <a:p>
            <a:pPr marL="0" indent="0">
              <a:buNone/>
            </a:pPr>
            <a:r>
              <a:rPr lang="hr-HR" sz="1100" dirty="0" smtClean="0">
                <a:latin typeface="Times New Roman" panose="02020603050405020304" pitchFamily="18" charset="0"/>
                <a:cs typeface="Times New Roman" panose="02020603050405020304" pitchFamily="18" charset="0"/>
              </a:rPr>
              <a:t>                               PLAN</a:t>
            </a:r>
            <a:r>
              <a:rPr lang="hr-HR" sz="1100" dirty="0">
                <a:latin typeface="Times New Roman" panose="02020603050405020304" pitchFamily="18" charset="0"/>
                <a:cs typeface="Times New Roman" panose="02020603050405020304" pitchFamily="18" charset="0"/>
              </a:rPr>
              <a:t>:    0 kuna                  REBALANS:     0 kuna             REALIZACIJA:     0 kuna</a:t>
            </a:r>
          </a:p>
          <a:p>
            <a:pPr marL="0" indent="0">
              <a:buNone/>
            </a:pPr>
            <a:endParaRPr lang="hr-HR" sz="1100" dirty="0">
              <a:latin typeface="Times New Roman" panose="02020603050405020304" pitchFamily="18" charset="0"/>
              <a:cs typeface="Times New Roman" panose="02020603050405020304" pitchFamily="18" charset="0"/>
            </a:endParaRP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3.3   Odnosi s javnošću, globalni i domaći PR</a:t>
            </a:r>
          </a:p>
          <a:p>
            <a:pPr marL="0" indent="0">
              <a:buNone/>
            </a:pPr>
            <a:r>
              <a:rPr lang="hr-HR" sz="1100" dirty="0" smtClean="0">
                <a:latin typeface="Times New Roman" panose="02020603050405020304" pitchFamily="18" charset="0"/>
                <a:cs typeface="Times New Roman" panose="02020603050405020304" pitchFamily="18" charset="0"/>
              </a:rPr>
              <a:t>                             PLAN</a:t>
            </a:r>
            <a:r>
              <a:rPr lang="hr-HR" sz="1100" dirty="0">
                <a:latin typeface="Times New Roman" panose="02020603050405020304" pitchFamily="18" charset="0"/>
                <a:cs typeface="Times New Roman" panose="02020603050405020304" pitchFamily="18" charset="0"/>
              </a:rPr>
              <a:t>:    0 kuna                  REBALANS:     0 kuna             REALIZACIJA:     0 kuna</a:t>
            </a:r>
          </a:p>
          <a:p>
            <a:pPr marL="0" indent="0">
              <a:buNone/>
            </a:pPr>
            <a:r>
              <a:rPr lang="hr-HR" sz="1100" dirty="0">
                <a:latin typeface="Times New Roman" panose="02020603050405020304" pitchFamily="18" charset="0"/>
                <a:cs typeface="Times New Roman" panose="02020603050405020304" pitchFamily="18" charset="0"/>
              </a:rPr>
              <a:t>       </a:t>
            </a:r>
            <a:r>
              <a:rPr lang="hr-HR" sz="1100" dirty="0" smtClean="0">
                <a:latin typeface="Times New Roman" panose="02020603050405020304" pitchFamily="18" charset="0"/>
                <a:cs typeface="Times New Roman" panose="02020603050405020304" pitchFamily="18" charset="0"/>
              </a:rPr>
              <a:t>      </a:t>
            </a:r>
          </a:p>
          <a:p>
            <a:pPr marL="0" indent="0">
              <a:buNone/>
            </a:pPr>
            <a:endParaRPr lang="hr-HR" sz="1100" b="1" dirty="0">
              <a:solidFill>
                <a:srgbClr val="000000">
                  <a:lumMod val="85000"/>
                  <a:lumOff val="15000"/>
                </a:srgbClr>
              </a:solidFill>
              <a:latin typeface="Times New Roman" panose="02020603050405020304" pitchFamily="18" charset="0"/>
              <a:cs typeface="Times New Roman" panose="02020603050405020304" pitchFamily="18" charset="0"/>
            </a:endParaRPr>
          </a:p>
          <a:p>
            <a:pPr marL="0" indent="0">
              <a:buNone/>
            </a:pPr>
            <a:endParaRPr lang="hr-H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24144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docProps/app.xml><?xml version="1.0" encoding="utf-8"?>
<Properties xmlns="http://schemas.openxmlformats.org/officeDocument/2006/extended-properties" xmlns:vt="http://schemas.openxmlformats.org/officeDocument/2006/docPropsVTypes">
  <Template>TM10001115[[fn=Parcel]]</Template>
  <TotalTime>2898</TotalTime>
  <Words>4982</Words>
  <Application>Microsoft Office PowerPoint</Application>
  <PresentationFormat>Widescreen</PresentationFormat>
  <Paragraphs>969</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SimSun</vt:lpstr>
      <vt:lpstr>Arial</vt:lpstr>
      <vt:lpstr>Calibri</vt:lpstr>
      <vt:lpstr>Gill Sans MT</vt:lpstr>
      <vt:lpstr>Tahoma</vt:lpstr>
      <vt:lpstr>Times</vt:lpstr>
      <vt:lpstr>Times New Roman</vt:lpstr>
      <vt:lpstr>Parcel</vt:lpstr>
      <vt:lpstr>TURISTIČKA ZAJEDNICA OPĆINE POVLJANA</vt:lpstr>
      <vt:lpstr>Sadržaj</vt:lpstr>
      <vt:lpstr>Izvršenje i izdaci Programa rada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TURISTIČKA ZAJEDNICA OPĆINE POVLJANA</dc:title>
  <dc:creator>TZ_POVLJANA</dc:creator>
  <cp:lastModifiedBy>TZ_POVLJANA</cp:lastModifiedBy>
  <cp:revision>126</cp:revision>
  <dcterms:created xsi:type="dcterms:W3CDTF">2023-02-28T07:25:26Z</dcterms:created>
  <dcterms:modified xsi:type="dcterms:W3CDTF">2023-04-07T09:35:23Z</dcterms:modified>
</cp:coreProperties>
</file>