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Dolasci</a:t>
            </a:r>
            <a:r>
              <a:rPr lang="hr-HR" baseline="0" dirty="0" smtClean="0"/>
              <a:t> turista 2018 - 2020</a:t>
            </a:r>
            <a:endParaRPr lang="hr-HR" dirty="0"/>
          </a:p>
        </c:rich>
      </c:tx>
      <c:layout>
        <c:manualLayout>
          <c:xMode val="edge"/>
          <c:yMode val="edge"/>
          <c:x val="0.44764787553729696"/>
          <c:y val="1.361702005990774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cat>
            <c:strRef>
              <c:f>Sheet1!$A$2:$A$11</c:f>
              <c:strCache>
                <c:ptCount val="10"/>
                <c:pt idx="0">
                  <c:v>Slovenija</c:v>
                </c:pt>
                <c:pt idx="1">
                  <c:v>Češka</c:v>
                </c:pt>
                <c:pt idx="2">
                  <c:v>Slovačka</c:v>
                </c:pt>
                <c:pt idx="3">
                  <c:v>Njemačka</c:v>
                </c:pt>
                <c:pt idx="4">
                  <c:v>Poljska</c:v>
                </c:pt>
                <c:pt idx="5">
                  <c:v>Italija</c:v>
                </c:pt>
                <c:pt idx="6">
                  <c:v>Austrija</c:v>
                </c:pt>
                <c:pt idx="7">
                  <c:v>Bosna i Hercegovina</c:v>
                </c:pt>
                <c:pt idx="8">
                  <c:v>Mađarska</c:v>
                </c:pt>
                <c:pt idx="9">
                  <c:v>Hrvatska</c:v>
                </c:pt>
              </c:strCache>
            </c:strRef>
          </c:cat>
          <c:val>
            <c:numRef>
              <c:f>Sheet1!$B$2:$B$11</c:f>
              <c:numCache>
                <c:formatCode>General</c:formatCode>
                <c:ptCount val="10"/>
                <c:pt idx="0">
                  <c:v>3731</c:v>
                </c:pt>
                <c:pt idx="1">
                  <c:v>3953</c:v>
                </c:pt>
                <c:pt idx="2">
                  <c:v>2634</c:v>
                </c:pt>
                <c:pt idx="3">
                  <c:v>1933</c:v>
                </c:pt>
                <c:pt idx="4">
                  <c:v>1815</c:v>
                </c:pt>
                <c:pt idx="5">
                  <c:v>840</c:v>
                </c:pt>
                <c:pt idx="6">
                  <c:v>891</c:v>
                </c:pt>
                <c:pt idx="7">
                  <c:v>235</c:v>
                </c:pt>
                <c:pt idx="8">
                  <c:v>677</c:v>
                </c:pt>
                <c:pt idx="9">
                  <c:v>2284</c:v>
                </c:pt>
              </c:numCache>
            </c:numRef>
          </c:val>
          <c:extLst>
            <c:ext xmlns:c16="http://schemas.microsoft.com/office/drawing/2014/chart" uri="{C3380CC4-5D6E-409C-BE32-E72D297353CC}">
              <c16:uniqueId val="{00000000-C8D0-4E29-B4B5-3D27AD4E728E}"/>
            </c:ext>
          </c:extLst>
        </c:ser>
        <c:ser>
          <c:idx val="1"/>
          <c:order val="1"/>
          <c:tx>
            <c:strRef>
              <c:f>Sheet1!$C$1</c:f>
              <c:strCache>
                <c:ptCount val="1"/>
                <c:pt idx="0">
                  <c:v>2019</c:v>
                </c:pt>
              </c:strCache>
            </c:strRef>
          </c:tx>
          <c:spPr>
            <a:solidFill>
              <a:schemeClr val="accent2"/>
            </a:solidFill>
            <a:ln>
              <a:noFill/>
            </a:ln>
            <a:effectLst/>
          </c:spPr>
          <c:invertIfNegative val="0"/>
          <c:cat>
            <c:strRef>
              <c:f>Sheet1!$A$2:$A$11</c:f>
              <c:strCache>
                <c:ptCount val="10"/>
                <c:pt idx="0">
                  <c:v>Slovenija</c:v>
                </c:pt>
                <c:pt idx="1">
                  <c:v>Češka</c:v>
                </c:pt>
                <c:pt idx="2">
                  <c:v>Slovačka</c:v>
                </c:pt>
                <c:pt idx="3">
                  <c:v>Njemačka</c:v>
                </c:pt>
                <c:pt idx="4">
                  <c:v>Poljska</c:v>
                </c:pt>
                <c:pt idx="5">
                  <c:v>Italija</c:v>
                </c:pt>
                <c:pt idx="6">
                  <c:v>Austrija</c:v>
                </c:pt>
                <c:pt idx="7">
                  <c:v>Bosna i Hercegovina</c:v>
                </c:pt>
                <c:pt idx="8">
                  <c:v>Mađarska</c:v>
                </c:pt>
                <c:pt idx="9">
                  <c:v>Hrvatska</c:v>
                </c:pt>
              </c:strCache>
            </c:strRef>
          </c:cat>
          <c:val>
            <c:numRef>
              <c:f>Sheet1!$C$2:$C$11</c:f>
              <c:numCache>
                <c:formatCode>General</c:formatCode>
                <c:ptCount val="10"/>
                <c:pt idx="0">
                  <c:v>3684</c:v>
                </c:pt>
                <c:pt idx="1">
                  <c:v>3952</c:v>
                </c:pt>
                <c:pt idx="2">
                  <c:v>2306</c:v>
                </c:pt>
                <c:pt idx="3">
                  <c:v>1729</c:v>
                </c:pt>
                <c:pt idx="4">
                  <c:v>1809</c:v>
                </c:pt>
                <c:pt idx="5">
                  <c:v>989</c:v>
                </c:pt>
                <c:pt idx="6">
                  <c:v>761</c:v>
                </c:pt>
                <c:pt idx="7">
                  <c:v>197</c:v>
                </c:pt>
                <c:pt idx="8">
                  <c:v>750</c:v>
                </c:pt>
                <c:pt idx="9">
                  <c:v>2809</c:v>
                </c:pt>
              </c:numCache>
            </c:numRef>
          </c:val>
          <c:extLst>
            <c:ext xmlns:c16="http://schemas.microsoft.com/office/drawing/2014/chart" uri="{C3380CC4-5D6E-409C-BE32-E72D297353CC}">
              <c16:uniqueId val="{00000001-C8D0-4E29-B4B5-3D27AD4E728E}"/>
            </c:ext>
          </c:extLst>
        </c:ser>
        <c:ser>
          <c:idx val="2"/>
          <c:order val="2"/>
          <c:tx>
            <c:strRef>
              <c:f>Sheet1!$D$1</c:f>
              <c:strCache>
                <c:ptCount val="1"/>
                <c:pt idx="0">
                  <c:v>2020</c:v>
                </c:pt>
              </c:strCache>
            </c:strRef>
          </c:tx>
          <c:spPr>
            <a:solidFill>
              <a:schemeClr val="accent3"/>
            </a:solidFill>
            <a:ln>
              <a:noFill/>
            </a:ln>
            <a:effectLst/>
          </c:spPr>
          <c:invertIfNegative val="0"/>
          <c:cat>
            <c:strRef>
              <c:f>Sheet1!$A$2:$A$11</c:f>
              <c:strCache>
                <c:ptCount val="10"/>
                <c:pt idx="0">
                  <c:v>Slovenija</c:v>
                </c:pt>
                <c:pt idx="1">
                  <c:v>Češka</c:v>
                </c:pt>
                <c:pt idx="2">
                  <c:v>Slovačka</c:v>
                </c:pt>
                <c:pt idx="3">
                  <c:v>Njemačka</c:v>
                </c:pt>
                <c:pt idx="4">
                  <c:v>Poljska</c:v>
                </c:pt>
                <c:pt idx="5">
                  <c:v>Italija</c:v>
                </c:pt>
                <c:pt idx="6">
                  <c:v>Austrija</c:v>
                </c:pt>
                <c:pt idx="7">
                  <c:v>Bosna i Hercegovina</c:v>
                </c:pt>
                <c:pt idx="8">
                  <c:v>Mađarska</c:v>
                </c:pt>
                <c:pt idx="9">
                  <c:v>Hrvatska</c:v>
                </c:pt>
              </c:strCache>
            </c:strRef>
          </c:cat>
          <c:val>
            <c:numRef>
              <c:f>Sheet1!$D$2:$D$11</c:f>
              <c:numCache>
                <c:formatCode>General</c:formatCode>
                <c:ptCount val="10"/>
                <c:pt idx="0">
                  <c:v>2700</c:v>
                </c:pt>
                <c:pt idx="1">
                  <c:v>1723</c:v>
                </c:pt>
                <c:pt idx="2">
                  <c:v>744</c:v>
                </c:pt>
                <c:pt idx="3">
                  <c:v>1222</c:v>
                </c:pt>
                <c:pt idx="4">
                  <c:v>1358</c:v>
                </c:pt>
                <c:pt idx="5">
                  <c:v>115</c:v>
                </c:pt>
                <c:pt idx="6">
                  <c:v>241</c:v>
                </c:pt>
                <c:pt idx="7">
                  <c:v>44</c:v>
                </c:pt>
                <c:pt idx="8">
                  <c:v>227</c:v>
                </c:pt>
                <c:pt idx="9">
                  <c:v>2902</c:v>
                </c:pt>
              </c:numCache>
            </c:numRef>
          </c:val>
          <c:extLst>
            <c:ext xmlns:c16="http://schemas.microsoft.com/office/drawing/2014/chart" uri="{C3380CC4-5D6E-409C-BE32-E72D297353CC}">
              <c16:uniqueId val="{00000002-C8D0-4E29-B4B5-3D27AD4E728E}"/>
            </c:ext>
          </c:extLst>
        </c:ser>
        <c:dLbls>
          <c:showLegendKey val="0"/>
          <c:showVal val="0"/>
          <c:showCatName val="0"/>
          <c:showSerName val="0"/>
          <c:showPercent val="0"/>
          <c:showBubbleSize val="0"/>
        </c:dLbls>
        <c:gapWidth val="219"/>
        <c:overlap val="-27"/>
        <c:axId val="1661108415"/>
        <c:axId val="1661115071"/>
      </c:barChart>
      <c:catAx>
        <c:axId val="1661108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61115071"/>
        <c:crosses val="autoZero"/>
        <c:auto val="1"/>
        <c:lblAlgn val="ctr"/>
        <c:lblOffset val="100"/>
        <c:noMultiLvlLbl val="0"/>
      </c:catAx>
      <c:valAx>
        <c:axId val="16611150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6110841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Dolasci</a:t>
            </a:r>
            <a:r>
              <a:rPr lang="hr-HR" baseline="0" dirty="0" smtClean="0"/>
              <a:t> turista 2018 – 2020 po vrsti smještaja</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2018</c:v>
                </c:pt>
              </c:strCache>
            </c:strRef>
          </c:tx>
          <c:spPr>
            <a:solidFill>
              <a:schemeClr val="accent1"/>
            </a:solidFill>
            <a:ln>
              <a:noFill/>
            </a:ln>
            <a:effectLst/>
            <a:sp3d/>
          </c:spPr>
          <c:invertIfNegative val="0"/>
          <c:cat>
            <c:strRef>
              <c:f>Sheet1!$A$2:$A$5</c:f>
              <c:strCache>
                <c:ptCount val="4"/>
                <c:pt idx="0">
                  <c:v>iznajmljivači</c:v>
                </c:pt>
                <c:pt idx="1">
                  <c:v>kampovi</c:v>
                </c:pt>
                <c:pt idx="2">
                  <c:v>Hoteli - vila Kaštel</c:v>
                </c:pt>
                <c:pt idx="3">
                  <c:v>nekomercijalni smještaj</c:v>
                </c:pt>
              </c:strCache>
            </c:strRef>
          </c:cat>
          <c:val>
            <c:numRef>
              <c:f>Sheet1!$B$2:$B$5</c:f>
              <c:numCache>
                <c:formatCode>General</c:formatCode>
                <c:ptCount val="4"/>
                <c:pt idx="0">
                  <c:v>12731</c:v>
                </c:pt>
                <c:pt idx="1">
                  <c:v>6531</c:v>
                </c:pt>
                <c:pt idx="2">
                  <c:v>720</c:v>
                </c:pt>
                <c:pt idx="3">
                  <c:v>3872</c:v>
                </c:pt>
              </c:numCache>
            </c:numRef>
          </c:val>
          <c:extLst>
            <c:ext xmlns:c16="http://schemas.microsoft.com/office/drawing/2014/chart" uri="{C3380CC4-5D6E-409C-BE32-E72D297353CC}">
              <c16:uniqueId val="{00000000-070B-4724-B1DD-5F990FB5AF45}"/>
            </c:ext>
          </c:extLst>
        </c:ser>
        <c:ser>
          <c:idx val="1"/>
          <c:order val="1"/>
          <c:tx>
            <c:strRef>
              <c:f>Sheet1!$C$1</c:f>
              <c:strCache>
                <c:ptCount val="1"/>
                <c:pt idx="0">
                  <c:v>2019</c:v>
                </c:pt>
              </c:strCache>
            </c:strRef>
          </c:tx>
          <c:spPr>
            <a:solidFill>
              <a:schemeClr val="accent2"/>
            </a:solidFill>
            <a:ln>
              <a:noFill/>
            </a:ln>
            <a:effectLst/>
            <a:sp3d/>
          </c:spPr>
          <c:invertIfNegative val="0"/>
          <c:cat>
            <c:strRef>
              <c:f>Sheet1!$A$2:$A$5</c:f>
              <c:strCache>
                <c:ptCount val="4"/>
                <c:pt idx="0">
                  <c:v>iznajmljivači</c:v>
                </c:pt>
                <c:pt idx="1">
                  <c:v>kampovi</c:v>
                </c:pt>
                <c:pt idx="2">
                  <c:v>Hoteli - vila Kaštel</c:v>
                </c:pt>
                <c:pt idx="3">
                  <c:v>nekomercijalni smještaj</c:v>
                </c:pt>
              </c:strCache>
            </c:strRef>
          </c:cat>
          <c:val>
            <c:numRef>
              <c:f>Sheet1!$C$2:$C$5</c:f>
              <c:numCache>
                <c:formatCode>General</c:formatCode>
                <c:ptCount val="4"/>
                <c:pt idx="0">
                  <c:v>13334</c:v>
                </c:pt>
                <c:pt idx="1">
                  <c:v>5963</c:v>
                </c:pt>
                <c:pt idx="2">
                  <c:v>911</c:v>
                </c:pt>
                <c:pt idx="3">
                  <c:v>3926</c:v>
                </c:pt>
              </c:numCache>
            </c:numRef>
          </c:val>
          <c:extLst>
            <c:ext xmlns:c16="http://schemas.microsoft.com/office/drawing/2014/chart" uri="{C3380CC4-5D6E-409C-BE32-E72D297353CC}">
              <c16:uniqueId val="{00000001-070B-4724-B1DD-5F990FB5AF45}"/>
            </c:ext>
          </c:extLst>
        </c:ser>
        <c:ser>
          <c:idx val="2"/>
          <c:order val="2"/>
          <c:tx>
            <c:strRef>
              <c:f>Sheet1!$D$1</c:f>
              <c:strCache>
                <c:ptCount val="1"/>
                <c:pt idx="0">
                  <c:v>2020</c:v>
                </c:pt>
              </c:strCache>
            </c:strRef>
          </c:tx>
          <c:spPr>
            <a:solidFill>
              <a:schemeClr val="accent3"/>
            </a:solidFill>
            <a:ln>
              <a:noFill/>
            </a:ln>
            <a:effectLst/>
            <a:sp3d/>
          </c:spPr>
          <c:invertIfNegative val="0"/>
          <c:cat>
            <c:strRef>
              <c:f>Sheet1!$A$2:$A$5</c:f>
              <c:strCache>
                <c:ptCount val="4"/>
                <c:pt idx="0">
                  <c:v>iznajmljivači</c:v>
                </c:pt>
                <c:pt idx="1">
                  <c:v>kampovi</c:v>
                </c:pt>
                <c:pt idx="2">
                  <c:v>Hoteli - vila Kaštel</c:v>
                </c:pt>
                <c:pt idx="3">
                  <c:v>nekomercijalni smještaj</c:v>
                </c:pt>
              </c:strCache>
            </c:strRef>
          </c:cat>
          <c:val>
            <c:numRef>
              <c:f>Sheet1!$D$2:$D$5</c:f>
              <c:numCache>
                <c:formatCode>General</c:formatCode>
                <c:ptCount val="4"/>
                <c:pt idx="0">
                  <c:v>8384</c:v>
                </c:pt>
                <c:pt idx="1">
                  <c:v>2667</c:v>
                </c:pt>
                <c:pt idx="2">
                  <c:v>545</c:v>
                </c:pt>
                <c:pt idx="3">
                  <c:v>3421</c:v>
                </c:pt>
              </c:numCache>
            </c:numRef>
          </c:val>
          <c:extLst>
            <c:ext xmlns:c16="http://schemas.microsoft.com/office/drawing/2014/chart" uri="{C3380CC4-5D6E-409C-BE32-E72D297353CC}">
              <c16:uniqueId val="{00000002-070B-4724-B1DD-5F990FB5AF45}"/>
            </c:ext>
          </c:extLst>
        </c:ser>
        <c:dLbls>
          <c:showLegendKey val="0"/>
          <c:showVal val="0"/>
          <c:showCatName val="0"/>
          <c:showSerName val="0"/>
          <c:showPercent val="0"/>
          <c:showBubbleSize val="0"/>
        </c:dLbls>
        <c:gapWidth val="150"/>
        <c:shape val="box"/>
        <c:axId val="1615423775"/>
        <c:axId val="1615424191"/>
        <c:axId val="0"/>
      </c:bar3DChart>
      <c:catAx>
        <c:axId val="161542377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15424191"/>
        <c:crosses val="autoZero"/>
        <c:auto val="1"/>
        <c:lblAlgn val="ctr"/>
        <c:lblOffset val="100"/>
        <c:noMultiLvlLbl val="0"/>
      </c:catAx>
      <c:valAx>
        <c:axId val="16154241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1542377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Dolasci domaći – strani po godinama </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Domaći</c:v>
                </c:pt>
              </c:strCache>
            </c:strRef>
          </c:tx>
          <c:spPr>
            <a:solidFill>
              <a:schemeClr val="accent1"/>
            </a:solidFill>
            <a:ln>
              <a:noFill/>
            </a:ln>
            <a:effectLst/>
            <a:sp3d/>
          </c:spPr>
          <c:invertIfNegative val="0"/>
          <c:cat>
            <c:numRef>
              <c:f>Sheet1!$A$2:$A$7</c:f>
              <c:numCache>
                <c:formatCode>General</c:formatCode>
                <c:ptCount val="6"/>
                <c:pt idx="0">
                  <c:v>2015</c:v>
                </c:pt>
                <c:pt idx="1">
                  <c:v>2016</c:v>
                </c:pt>
                <c:pt idx="2">
                  <c:v>2017</c:v>
                </c:pt>
                <c:pt idx="3">
                  <c:v>2018</c:v>
                </c:pt>
                <c:pt idx="4">
                  <c:v>2019</c:v>
                </c:pt>
                <c:pt idx="5">
                  <c:v>2020</c:v>
                </c:pt>
              </c:numCache>
            </c:numRef>
          </c:cat>
          <c:val>
            <c:numRef>
              <c:f>Sheet1!$B$2:$B$7</c:f>
              <c:numCache>
                <c:formatCode>General</c:formatCode>
                <c:ptCount val="6"/>
                <c:pt idx="0">
                  <c:v>1644</c:v>
                </c:pt>
                <c:pt idx="1">
                  <c:v>2086</c:v>
                </c:pt>
                <c:pt idx="2">
                  <c:v>2086</c:v>
                </c:pt>
                <c:pt idx="3">
                  <c:v>2284</c:v>
                </c:pt>
                <c:pt idx="4">
                  <c:v>2809</c:v>
                </c:pt>
                <c:pt idx="5">
                  <c:v>2902</c:v>
                </c:pt>
              </c:numCache>
            </c:numRef>
          </c:val>
          <c:extLst>
            <c:ext xmlns:c16="http://schemas.microsoft.com/office/drawing/2014/chart" uri="{C3380CC4-5D6E-409C-BE32-E72D297353CC}">
              <c16:uniqueId val="{00000000-E178-40B0-990F-84FA45E136E9}"/>
            </c:ext>
          </c:extLst>
        </c:ser>
        <c:ser>
          <c:idx val="1"/>
          <c:order val="1"/>
          <c:tx>
            <c:strRef>
              <c:f>Sheet1!$C$1</c:f>
              <c:strCache>
                <c:ptCount val="1"/>
                <c:pt idx="0">
                  <c:v>Strani</c:v>
                </c:pt>
              </c:strCache>
            </c:strRef>
          </c:tx>
          <c:spPr>
            <a:solidFill>
              <a:schemeClr val="accent2"/>
            </a:solidFill>
            <a:ln>
              <a:noFill/>
            </a:ln>
            <a:effectLst/>
            <a:sp3d/>
          </c:spPr>
          <c:invertIfNegative val="0"/>
          <c:cat>
            <c:numRef>
              <c:f>Sheet1!$A$2:$A$7</c:f>
              <c:numCache>
                <c:formatCode>General</c:formatCode>
                <c:ptCount val="6"/>
                <c:pt idx="0">
                  <c:v>2015</c:v>
                </c:pt>
                <c:pt idx="1">
                  <c:v>2016</c:v>
                </c:pt>
                <c:pt idx="2">
                  <c:v>2017</c:v>
                </c:pt>
                <c:pt idx="3">
                  <c:v>2018</c:v>
                </c:pt>
                <c:pt idx="4">
                  <c:v>2019</c:v>
                </c:pt>
                <c:pt idx="5">
                  <c:v>2020</c:v>
                </c:pt>
              </c:numCache>
            </c:numRef>
          </c:cat>
          <c:val>
            <c:numRef>
              <c:f>Sheet1!$C$2:$C$7</c:f>
              <c:numCache>
                <c:formatCode>General</c:formatCode>
                <c:ptCount val="6"/>
                <c:pt idx="0">
                  <c:v>15786</c:v>
                </c:pt>
                <c:pt idx="1">
                  <c:v>17394</c:v>
                </c:pt>
                <c:pt idx="2">
                  <c:v>18726</c:v>
                </c:pt>
                <c:pt idx="3">
                  <c:v>17698</c:v>
                </c:pt>
                <c:pt idx="4">
                  <c:v>17406</c:v>
                </c:pt>
                <c:pt idx="5">
                  <c:v>8732</c:v>
                </c:pt>
              </c:numCache>
            </c:numRef>
          </c:val>
          <c:extLst>
            <c:ext xmlns:c16="http://schemas.microsoft.com/office/drawing/2014/chart" uri="{C3380CC4-5D6E-409C-BE32-E72D297353CC}">
              <c16:uniqueId val="{00000001-E178-40B0-990F-84FA45E136E9}"/>
            </c:ext>
          </c:extLst>
        </c:ser>
        <c:ser>
          <c:idx val="2"/>
          <c:order val="2"/>
          <c:tx>
            <c:strRef>
              <c:f>Sheet1!$D$1</c:f>
              <c:strCache>
                <c:ptCount val="1"/>
                <c:pt idx="0">
                  <c:v>Column1</c:v>
                </c:pt>
              </c:strCache>
            </c:strRef>
          </c:tx>
          <c:spPr>
            <a:solidFill>
              <a:schemeClr val="accent3"/>
            </a:solidFill>
            <a:ln>
              <a:noFill/>
            </a:ln>
            <a:effectLst/>
            <a:sp3d/>
          </c:spPr>
          <c:invertIfNegative val="0"/>
          <c:cat>
            <c:numRef>
              <c:f>Sheet1!$A$2:$A$7</c:f>
              <c:numCache>
                <c:formatCode>General</c:formatCode>
                <c:ptCount val="6"/>
                <c:pt idx="0">
                  <c:v>2015</c:v>
                </c:pt>
                <c:pt idx="1">
                  <c:v>2016</c:v>
                </c:pt>
                <c:pt idx="2">
                  <c:v>2017</c:v>
                </c:pt>
                <c:pt idx="3">
                  <c:v>2018</c:v>
                </c:pt>
                <c:pt idx="4">
                  <c:v>2019</c:v>
                </c:pt>
                <c:pt idx="5">
                  <c:v>2020</c:v>
                </c:pt>
              </c:numCache>
            </c:numRef>
          </c:cat>
          <c:val>
            <c:numRef>
              <c:f>Sheet1!$D$2:$D$7</c:f>
              <c:numCache>
                <c:formatCode>General</c:formatCode>
                <c:ptCount val="6"/>
              </c:numCache>
            </c:numRef>
          </c:val>
          <c:extLst>
            <c:ext xmlns:c16="http://schemas.microsoft.com/office/drawing/2014/chart" uri="{C3380CC4-5D6E-409C-BE32-E72D297353CC}">
              <c16:uniqueId val="{00000002-E178-40B0-990F-84FA45E136E9}"/>
            </c:ext>
          </c:extLst>
        </c:ser>
        <c:dLbls>
          <c:showLegendKey val="0"/>
          <c:showVal val="0"/>
          <c:showCatName val="0"/>
          <c:showSerName val="0"/>
          <c:showPercent val="0"/>
          <c:showBubbleSize val="0"/>
        </c:dLbls>
        <c:gapWidth val="150"/>
        <c:shape val="box"/>
        <c:axId val="1619642591"/>
        <c:axId val="1619626367"/>
        <c:axId val="0"/>
      </c:bar3DChart>
      <c:catAx>
        <c:axId val="16196425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19626367"/>
        <c:crosses val="autoZero"/>
        <c:auto val="1"/>
        <c:lblAlgn val="ctr"/>
        <c:lblOffset val="100"/>
        <c:noMultiLvlLbl val="0"/>
      </c:catAx>
      <c:valAx>
        <c:axId val="16196263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1964259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Struktura dolazaka</a:t>
            </a:r>
            <a:r>
              <a:rPr lang="hr-HR" baseline="0" dirty="0" smtClean="0"/>
              <a:t> turista po državama u 2020</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1B-4F27-87BF-1A6D77D280A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D1B-4F27-87BF-1A6D77D280A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D1B-4F27-87BF-1A6D77D280A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D1B-4F27-87BF-1A6D77D280A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D1B-4F27-87BF-1A6D77D280A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D1B-4F27-87BF-1A6D77D280A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1B-4F27-87BF-1A6D77D280A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1B-4F27-87BF-1A6D77D280A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1B-4F27-87BF-1A6D77D280AD}"/>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DD1B-4F27-87BF-1A6D77D280AD}"/>
              </c:ext>
            </c:extLst>
          </c:dPt>
          <c:cat>
            <c:strRef>
              <c:f>Sheet1!$A$2:$A$11</c:f>
              <c:strCache>
                <c:ptCount val="10"/>
                <c:pt idx="0">
                  <c:v>Slovenija</c:v>
                </c:pt>
                <c:pt idx="1">
                  <c:v>Češka</c:v>
                </c:pt>
                <c:pt idx="2">
                  <c:v>Poljska</c:v>
                </c:pt>
                <c:pt idx="3">
                  <c:v>Njemačka</c:v>
                </c:pt>
                <c:pt idx="4">
                  <c:v>Hrvatska</c:v>
                </c:pt>
                <c:pt idx="5">
                  <c:v>Slovačka</c:v>
                </c:pt>
                <c:pt idx="6">
                  <c:v>Austrija</c:v>
                </c:pt>
                <c:pt idx="7">
                  <c:v>Mađarska</c:v>
                </c:pt>
                <c:pt idx="8">
                  <c:v>Italija</c:v>
                </c:pt>
                <c:pt idx="9">
                  <c:v>ostali</c:v>
                </c:pt>
              </c:strCache>
            </c:strRef>
          </c:cat>
          <c:val>
            <c:numRef>
              <c:f>Sheet1!$B$2:$B$11</c:f>
              <c:numCache>
                <c:formatCode>General</c:formatCode>
                <c:ptCount val="10"/>
                <c:pt idx="0">
                  <c:v>2700</c:v>
                </c:pt>
                <c:pt idx="1">
                  <c:v>1723</c:v>
                </c:pt>
                <c:pt idx="2">
                  <c:v>1358</c:v>
                </c:pt>
                <c:pt idx="3">
                  <c:v>1222</c:v>
                </c:pt>
                <c:pt idx="4">
                  <c:v>2902</c:v>
                </c:pt>
                <c:pt idx="5">
                  <c:v>744</c:v>
                </c:pt>
                <c:pt idx="6">
                  <c:v>241</c:v>
                </c:pt>
                <c:pt idx="7">
                  <c:v>227</c:v>
                </c:pt>
                <c:pt idx="8">
                  <c:v>115</c:v>
                </c:pt>
                <c:pt idx="9">
                  <c:v>422</c:v>
                </c:pt>
              </c:numCache>
            </c:numRef>
          </c:val>
          <c:extLst>
            <c:ext xmlns:c16="http://schemas.microsoft.com/office/drawing/2014/chart" uri="{C3380CC4-5D6E-409C-BE32-E72D297353CC}">
              <c16:uniqueId val="{00000000-B05A-4D3A-BA87-A6389C9CF36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62B687D7-F51F-4CE5-A9D7-9C34B7941AA2}" type="datetimeFigureOut">
              <a:rPr lang="hr-HR" smtClean="0"/>
              <a:t>26.3.2021.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304496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2B687D7-F51F-4CE5-A9D7-9C34B7941AA2}" type="datetimeFigureOut">
              <a:rPr lang="hr-HR" smtClean="0"/>
              <a:t>26.3.2021.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210767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2B687D7-F51F-4CE5-A9D7-9C34B7941AA2}" type="datetimeFigureOut">
              <a:rPr lang="hr-HR" smtClean="0"/>
              <a:t>26.3.2021.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401391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2B687D7-F51F-4CE5-A9D7-9C34B7941AA2}" type="datetimeFigureOut">
              <a:rPr lang="hr-HR" smtClean="0"/>
              <a:t>26.3.2021.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58977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687D7-F51F-4CE5-A9D7-9C34B7941AA2}" type="datetimeFigureOut">
              <a:rPr lang="hr-HR" smtClean="0"/>
              <a:t>26.3.2021.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375012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62B687D7-F51F-4CE5-A9D7-9C34B7941AA2}" type="datetimeFigureOut">
              <a:rPr lang="hr-HR" smtClean="0"/>
              <a:t>26.3.2021.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15192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62B687D7-F51F-4CE5-A9D7-9C34B7941AA2}" type="datetimeFigureOut">
              <a:rPr lang="hr-HR" smtClean="0"/>
              <a:t>26.3.2021.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95220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62B687D7-F51F-4CE5-A9D7-9C34B7941AA2}" type="datetimeFigureOut">
              <a:rPr lang="hr-HR" smtClean="0"/>
              <a:t>26.3.2021.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311248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687D7-F51F-4CE5-A9D7-9C34B7941AA2}" type="datetimeFigureOut">
              <a:rPr lang="hr-HR" smtClean="0"/>
              <a:t>26.3.2021.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253480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B687D7-F51F-4CE5-A9D7-9C34B7941AA2}" type="datetimeFigureOut">
              <a:rPr lang="hr-HR" smtClean="0"/>
              <a:t>26.3.2021.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62959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B687D7-F51F-4CE5-A9D7-9C34B7941AA2}" type="datetimeFigureOut">
              <a:rPr lang="hr-HR" smtClean="0"/>
              <a:t>26.3.2021.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115420F-143A-448C-B8A4-E914AF84DEAC}" type="slidenum">
              <a:rPr lang="hr-HR" smtClean="0"/>
              <a:t>‹#›</a:t>
            </a:fld>
            <a:endParaRPr lang="hr-HR"/>
          </a:p>
        </p:txBody>
      </p:sp>
    </p:spTree>
    <p:extLst>
      <p:ext uri="{BB962C8B-B14F-4D97-AF65-F5344CB8AC3E}">
        <p14:creationId xmlns:p14="http://schemas.microsoft.com/office/powerpoint/2010/main" val="203196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687D7-F51F-4CE5-A9D7-9C34B7941AA2}" type="datetimeFigureOut">
              <a:rPr lang="hr-HR" smtClean="0"/>
              <a:t>26.3.2021.</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5420F-143A-448C-B8A4-E914AF84DEAC}" type="slidenum">
              <a:rPr lang="hr-HR" smtClean="0"/>
              <a:t>‹#›</a:t>
            </a:fld>
            <a:endParaRPr lang="hr-HR"/>
          </a:p>
        </p:txBody>
      </p:sp>
    </p:spTree>
    <p:extLst>
      <p:ext uri="{BB962C8B-B14F-4D97-AF65-F5344CB8AC3E}">
        <p14:creationId xmlns:p14="http://schemas.microsoft.com/office/powerpoint/2010/main" val="658331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isitpovljana.e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vrtke.h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Turistička zajednica </a:t>
            </a:r>
            <a:br>
              <a:rPr lang="hr-HR" dirty="0" smtClean="0"/>
            </a:br>
            <a:r>
              <a:rPr lang="hr-HR" dirty="0" smtClean="0"/>
              <a:t>općinePovljana</a:t>
            </a:r>
            <a:endParaRPr lang="hr-HR" dirty="0"/>
          </a:p>
        </p:txBody>
      </p:sp>
      <p:sp>
        <p:nvSpPr>
          <p:cNvPr id="3" name="Subtitle 2"/>
          <p:cNvSpPr>
            <a:spLocks noGrp="1"/>
          </p:cNvSpPr>
          <p:nvPr>
            <p:ph type="subTitle" idx="1"/>
          </p:nvPr>
        </p:nvSpPr>
        <p:spPr/>
        <p:txBody>
          <a:bodyPr>
            <a:normAutofit/>
          </a:bodyPr>
          <a:lstStyle/>
          <a:p>
            <a:r>
              <a:rPr lang="hr-HR" sz="2800" dirty="0" smtClean="0">
                <a:latin typeface="Century" panose="02040604050505020304" pitchFamily="18" charset="0"/>
              </a:rPr>
              <a:t>Izvješće o izvršenju Programa rada za 2020. godinu</a:t>
            </a:r>
            <a:endParaRPr lang="hr-HR" sz="2800" dirty="0">
              <a:latin typeface="Century" panose="02040604050505020304" pitchFamily="18" charset="0"/>
            </a:endParaRPr>
          </a:p>
        </p:txBody>
      </p:sp>
    </p:spTree>
    <p:extLst>
      <p:ext uri="{BB962C8B-B14F-4D97-AF65-F5344CB8AC3E}">
        <p14:creationId xmlns:p14="http://schemas.microsoft.com/office/powerpoint/2010/main" val="282646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202"/>
            <a:ext cx="10515600" cy="5556761"/>
          </a:xfrm>
        </p:spPr>
        <p:txBody>
          <a:bodyPr>
            <a:normAutofit/>
          </a:bodyPr>
          <a:lstStyle/>
          <a:p>
            <a:pPr marL="0" indent="0">
              <a:buNone/>
            </a:pPr>
            <a:r>
              <a:rPr lang="hr-HR" sz="1200" u="sng" dirty="0"/>
              <a:t>NOSITELJ AKTIVNOSTI I PARTNERI:</a:t>
            </a:r>
          </a:p>
          <a:p>
            <a:pPr marL="0" indent="0">
              <a:buNone/>
            </a:pPr>
            <a:r>
              <a:rPr lang="hr-HR" sz="1200" dirty="0"/>
              <a:t>Turistička zajednica Povljana, </a:t>
            </a:r>
            <a:r>
              <a:rPr lang="hr-HR" sz="1200" dirty="0" smtClean="0"/>
              <a:t>Turistička zajednica Pag, Grad Pag, udruga ‘’Volim Vlašići’’, Županija zadarska</a:t>
            </a:r>
            <a:endParaRPr lang="hr-HR" sz="1200" dirty="0"/>
          </a:p>
          <a:p>
            <a:pPr marL="0" indent="0">
              <a:buNone/>
            </a:pPr>
            <a:r>
              <a:rPr lang="hr-HR" sz="1200" u="sng" dirty="0"/>
              <a:t>REALIZACIJA:</a:t>
            </a:r>
          </a:p>
          <a:p>
            <a:pPr marL="0" indent="0">
              <a:buNone/>
            </a:pPr>
            <a:r>
              <a:rPr lang="hr-HR" sz="1200" dirty="0"/>
              <a:t>Planirano:   </a:t>
            </a:r>
            <a:r>
              <a:rPr lang="hr-HR" sz="1200" dirty="0" smtClean="0"/>
              <a:t>6.000,00  </a:t>
            </a:r>
            <a:r>
              <a:rPr lang="hr-HR" sz="1200" dirty="0"/>
              <a:t>kn          Rebalans:   </a:t>
            </a:r>
            <a:r>
              <a:rPr lang="hr-HR" sz="1200" dirty="0" smtClean="0"/>
              <a:t>0 </a:t>
            </a:r>
            <a:r>
              <a:rPr lang="hr-HR" sz="1200" dirty="0"/>
              <a:t>kn     Ostvareno: </a:t>
            </a:r>
            <a:r>
              <a:rPr lang="hr-HR" sz="1200" dirty="0" smtClean="0"/>
              <a:t>0 </a:t>
            </a:r>
            <a:r>
              <a:rPr lang="hr-HR" sz="1200" dirty="0"/>
              <a:t>kn </a:t>
            </a:r>
            <a:endParaRPr lang="hr-HR" sz="1200" dirty="0" smtClean="0"/>
          </a:p>
          <a:p>
            <a:pPr marL="0" indent="0">
              <a:buNone/>
            </a:pPr>
            <a:endParaRPr lang="hr-HR" sz="1200" dirty="0"/>
          </a:p>
          <a:p>
            <a:pPr marL="0" indent="0">
              <a:buNone/>
            </a:pPr>
            <a:r>
              <a:rPr lang="hr-HR" sz="1200" dirty="0" smtClean="0"/>
              <a:t>1.7  </a:t>
            </a:r>
            <a:r>
              <a:rPr lang="hr-HR" sz="1200" dirty="0" smtClean="0">
                <a:solidFill>
                  <a:schemeClr val="accent5">
                    <a:lumMod val="75000"/>
                  </a:schemeClr>
                </a:solidFill>
              </a:rPr>
              <a:t>Arheološka istraživanja</a:t>
            </a:r>
          </a:p>
          <a:p>
            <a:pPr marL="0" indent="0">
              <a:buNone/>
            </a:pPr>
            <a:r>
              <a:rPr lang="hr-HR" sz="1200" u="sng" dirty="0"/>
              <a:t>OPIS AKTIVNOSTI:</a:t>
            </a:r>
          </a:p>
          <a:p>
            <a:pPr marL="0" indent="0">
              <a:buNone/>
            </a:pPr>
            <a:r>
              <a:rPr lang="hr-HR" sz="1200" dirty="0" smtClean="0"/>
              <a:t>Tijekom 2007. i 2008. godine Arheološki muzej je obavljao radove rekognosciranja na našem području. Radovi nisu završeni i već jako dugo planiramo financirati nastavak. Nastavak radova se nije dogodio 2020.g. a sigurno se neće dogoditi ni 2021.g. Ovaj plan do daljnjega se neće moći realizirati.</a:t>
            </a:r>
          </a:p>
          <a:p>
            <a:pPr marL="0" indent="0">
              <a:buNone/>
            </a:pPr>
            <a:r>
              <a:rPr lang="hr-HR" sz="1200" u="sng" dirty="0" smtClean="0"/>
              <a:t>OSTVARENI </a:t>
            </a:r>
            <a:r>
              <a:rPr lang="hr-HR" sz="1200" u="sng" dirty="0"/>
              <a:t>CILJ:</a:t>
            </a:r>
          </a:p>
          <a:p>
            <a:pPr marL="0" indent="0">
              <a:buNone/>
            </a:pPr>
            <a:r>
              <a:rPr lang="hr-HR" sz="1200" dirty="0" smtClean="0"/>
              <a:t>Svjesni smo da ovakva istraživanja iziskivaju puno sredstava. Također, prezentacija nalaza u prikladnom prostoru treba još više sredstava ali jasno da je to projekt na duge staze koji je nemoguće realizirati sa proračunskim sredstvima. Cilj je bio ponuditi sadržaj koji bio obogatio izvansezonsku ponudu.</a:t>
            </a:r>
          </a:p>
          <a:p>
            <a:pPr marL="0" indent="0">
              <a:buNone/>
            </a:pPr>
            <a:r>
              <a:rPr lang="hr-HR" sz="1200" u="sng" dirty="0" smtClean="0"/>
              <a:t>NOSITELJ </a:t>
            </a:r>
            <a:r>
              <a:rPr lang="hr-HR" sz="1200" u="sng" dirty="0"/>
              <a:t>AKTIVNOSTI I PARTNERI:</a:t>
            </a:r>
          </a:p>
          <a:p>
            <a:pPr marL="0" indent="0">
              <a:buNone/>
            </a:pPr>
            <a:r>
              <a:rPr lang="hr-HR" sz="1200" dirty="0"/>
              <a:t>Turistička zajednica Povljana, </a:t>
            </a:r>
            <a:r>
              <a:rPr lang="hr-HR" sz="1200" dirty="0" smtClean="0"/>
              <a:t>Općina Povljana, Arheološki muzej Zadar</a:t>
            </a:r>
            <a:endParaRPr lang="hr-HR" sz="1200" dirty="0"/>
          </a:p>
          <a:p>
            <a:pPr marL="0" indent="0">
              <a:buNone/>
            </a:pPr>
            <a:r>
              <a:rPr lang="hr-HR" sz="1200" u="sng" dirty="0"/>
              <a:t>REALIZACIJA:</a:t>
            </a:r>
          </a:p>
          <a:p>
            <a:pPr marL="0" indent="0">
              <a:buNone/>
            </a:pPr>
            <a:r>
              <a:rPr lang="hr-HR" sz="1200" dirty="0"/>
              <a:t>Planirano:   </a:t>
            </a:r>
            <a:r>
              <a:rPr lang="hr-HR" sz="1200" dirty="0" smtClean="0"/>
              <a:t>40.000,00  </a:t>
            </a:r>
            <a:r>
              <a:rPr lang="hr-HR" sz="1200" dirty="0"/>
              <a:t>kn          Rebalans:   </a:t>
            </a:r>
            <a:r>
              <a:rPr lang="hr-HR" sz="1200" dirty="0" smtClean="0"/>
              <a:t>0 </a:t>
            </a:r>
            <a:r>
              <a:rPr lang="hr-HR" sz="1200" dirty="0"/>
              <a:t>kn     Ostvareno: </a:t>
            </a:r>
            <a:r>
              <a:rPr lang="hr-HR" sz="1200" dirty="0" smtClean="0"/>
              <a:t>0 </a:t>
            </a:r>
            <a:r>
              <a:rPr lang="hr-HR" sz="1200" dirty="0"/>
              <a:t>kn </a:t>
            </a:r>
            <a:endParaRPr lang="hr-HR" sz="1200" dirty="0" smtClean="0"/>
          </a:p>
          <a:p>
            <a:pPr marL="0" indent="0">
              <a:buNone/>
            </a:pPr>
            <a:endParaRPr lang="hr-HR" sz="1200" dirty="0"/>
          </a:p>
          <a:p>
            <a:pPr marL="0" indent="0">
              <a:buNone/>
            </a:pPr>
            <a:r>
              <a:rPr lang="hr-HR" sz="1200" dirty="0" smtClean="0"/>
              <a:t>1.8  </a:t>
            </a:r>
            <a:r>
              <a:rPr lang="hr-HR" sz="1200" dirty="0" smtClean="0">
                <a:solidFill>
                  <a:schemeClr val="accent5">
                    <a:lumMod val="75000"/>
                  </a:schemeClr>
                </a:solidFill>
              </a:rPr>
              <a:t>Projekt ‘’POINTERS PAG’’</a:t>
            </a:r>
          </a:p>
          <a:p>
            <a:pPr marL="0" indent="0">
              <a:buNone/>
            </a:pPr>
            <a:r>
              <a:rPr lang="hr-HR" sz="1200" dirty="0"/>
              <a:t>OPIS AKTIVNOSTI:</a:t>
            </a:r>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42326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1763"/>
            <a:ext cx="10515600" cy="5485200"/>
          </a:xfrm>
        </p:spPr>
        <p:txBody>
          <a:bodyPr>
            <a:normAutofit/>
          </a:bodyPr>
          <a:lstStyle/>
          <a:p>
            <a:pPr marL="0" indent="0">
              <a:buNone/>
            </a:pPr>
            <a:r>
              <a:rPr lang="hr-HR" sz="1200" dirty="0"/>
              <a:t>Izrada promotivnih materijala i njihova distribucija na na digitalnim medijima: video materijal na Youtube kanalu Pointers Travel TV, izrada kompilacijskih video materijala, </a:t>
            </a:r>
            <a:r>
              <a:rPr lang="hr-HR" sz="1200" dirty="0" smtClean="0"/>
              <a:t>facebook </a:t>
            </a:r>
            <a:r>
              <a:rPr lang="hr-HR" sz="1200" dirty="0"/>
              <a:t>objave, Instagram objave, IGTV objave, mailChimp – komunikacije prema agencijama, video produkcija za Njemačko i tržište zapadne </a:t>
            </a:r>
            <a:r>
              <a:rPr lang="hr-HR" sz="1200" dirty="0" smtClean="0"/>
              <a:t>Europe. </a:t>
            </a:r>
            <a:endParaRPr lang="hr-HR" sz="1200" dirty="0"/>
          </a:p>
          <a:p>
            <a:pPr marL="0" indent="0">
              <a:buNone/>
            </a:pPr>
            <a:r>
              <a:rPr lang="hr-HR" sz="1200" u="sng" dirty="0"/>
              <a:t>OSTVARENI CILJ:</a:t>
            </a:r>
          </a:p>
          <a:p>
            <a:pPr marL="0" indent="0">
              <a:buNone/>
            </a:pPr>
            <a:r>
              <a:rPr lang="hr-HR" sz="1200" dirty="0"/>
              <a:t>Osigurati nove profesionalno napravljene promotivne materijale i biti prisutan u digitalnim medijima. </a:t>
            </a:r>
            <a:endParaRPr lang="hr-HR" sz="1200" dirty="0" smtClean="0"/>
          </a:p>
          <a:p>
            <a:pPr marL="0" indent="0">
              <a:buNone/>
            </a:pPr>
            <a:r>
              <a:rPr lang="hr-HR" sz="1200" u="sng" dirty="0"/>
              <a:t>NOSITELJ AKTIVNOSTI I PARTNERI:</a:t>
            </a:r>
          </a:p>
          <a:p>
            <a:pPr marL="0" indent="0">
              <a:buNone/>
            </a:pPr>
            <a:r>
              <a:rPr lang="hr-HR" sz="1200" dirty="0" smtClean="0"/>
              <a:t>TZ Povljana, TZ Novalja, TZ Pag, TZ Kolan</a:t>
            </a:r>
          </a:p>
          <a:p>
            <a:pPr marL="0" indent="0">
              <a:buNone/>
            </a:pPr>
            <a:r>
              <a:rPr lang="hr-HR" sz="1200" u="sng" dirty="0"/>
              <a:t>REALIZACIJA:</a:t>
            </a:r>
          </a:p>
          <a:p>
            <a:pPr marL="0" indent="0">
              <a:buNone/>
            </a:pPr>
            <a:r>
              <a:rPr lang="hr-HR" sz="1200" dirty="0"/>
              <a:t>Planirano:   3</a:t>
            </a:r>
            <a:r>
              <a:rPr lang="hr-HR" sz="1200" dirty="0" smtClean="0"/>
              <a:t>.000,00  </a:t>
            </a:r>
            <a:r>
              <a:rPr lang="hr-HR" sz="1200" dirty="0"/>
              <a:t>kn          Rebalans:   </a:t>
            </a:r>
            <a:r>
              <a:rPr lang="hr-HR" sz="1200" dirty="0" smtClean="0"/>
              <a:t>2.600,00 </a:t>
            </a:r>
            <a:r>
              <a:rPr lang="hr-HR" sz="1200" dirty="0"/>
              <a:t>kn     Ostvareno: </a:t>
            </a:r>
            <a:r>
              <a:rPr lang="hr-HR" sz="1200" dirty="0" smtClean="0"/>
              <a:t>2.600,00 </a:t>
            </a:r>
            <a:r>
              <a:rPr lang="hr-HR" sz="1200" dirty="0"/>
              <a:t>kn </a:t>
            </a:r>
            <a:endParaRPr lang="hr-HR" sz="1200" dirty="0" smtClean="0"/>
          </a:p>
          <a:p>
            <a:pPr marL="0" indent="0">
              <a:buNone/>
            </a:pPr>
            <a:endParaRPr lang="hr-HR" sz="1200" dirty="0"/>
          </a:p>
          <a:p>
            <a:pPr marL="0" indent="0">
              <a:buNone/>
            </a:pPr>
            <a:r>
              <a:rPr lang="hr-HR" sz="1200" dirty="0" smtClean="0"/>
              <a:t>1.9   </a:t>
            </a:r>
            <a:r>
              <a:rPr lang="hr-HR" sz="1200" dirty="0" smtClean="0">
                <a:solidFill>
                  <a:schemeClr val="accent5">
                    <a:lumMod val="75000"/>
                  </a:schemeClr>
                </a:solidFill>
              </a:rPr>
              <a:t>Turističko-informativni centar (TIC)</a:t>
            </a:r>
          </a:p>
          <a:p>
            <a:pPr marL="0" indent="0">
              <a:buNone/>
            </a:pPr>
            <a:r>
              <a:rPr lang="hr-HR" sz="1200" u="sng" dirty="0"/>
              <a:t>OPIS AKTIVNOSTI:</a:t>
            </a:r>
          </a:p>
          <a:p>
            <a:pPr marL="0" indent="0">
              <a:buNone/>
            </a:pPr>
            <a:r>
              <a:rPr lang="hr-HR" sz="1200" dirty="0"/>
              <a:t>Turističko informativni centar (TIC) bitan je dio našeg posla. Pružanje turističkih informacija svim posjetiteljima ali i ne samo njima i ne samo tur. nego informacija od značaja npr. funkcioniranje lokalnih institucija: ambulanta, ljekarna, trgovina, info o obrtničkim uslugama, prikupljanje informacija o dolascima i noćenjima, kontaktiranje sa ''sedmom silom</a:t>
            </a:r>
            <a:r>
              <a:rPr lang="hr-HR" sz="1200" dirty="0" smtClean="0"/>
              <a:t>''....Zbog </a:t>
            </a:r>
            <a:r>
              <a:rPr lang="hr-HR" sz="1200" dirty="0"/>
              <a:t>smanjenja </a:t>
            </a:r>
            <a:r>
              <a:rPr lang="hr-HR" sz="1200" dirty="0" smtClean="0"/>
              <a:t>prihoda imali smo manje </a:t>
            </a:r>
            <a:r>
              <a:rPr lang="hr-HR" sz="1200" dirty="0"/>
              <a:t>djelatnika nego što su potrebe.</a:t>
            </a:r>
          </a:p>
          <a:p>
            <a:pPr marL="0" indent="0">
              <a:buNone/>
            </a:pPr>
            <a:r>
              <a:rPr lang="hr-HR" sz="1200" u="sng" dirty="0"/>
              <a:t>OSTVARENI CILJ:</a:t>
            </a:r>
          </a:p>
          <a:p>
            <a:pPr marL="0" indent="0">
              <a:buNone/>
            </a:pPr>
            <a:r>
              <a:rPr lang="hr-HR" sz="1200" dirty="0" smtClean="0"/>
              <a:t>Ured je obavljao poslove definirane Zakonom na korist posjetitelja i iznajmljivača (cijele Zajednice)..</a:t>
            </a:r>
            <a:endParaRPr lang="hr-HR" sz="1200" dirty="0"/>
          </a:p>
          <a:p>
            <a:pPr marL="0" indent="0">
              <a:buNone/>
            </a:pPr>
            <a:r>
              <a:rPr lang="hr-HR" sz="1200" u="sng" dirty="0"/>
              <a:t>NOSITELJ AKTIVNOSTI </a:t>
            </a:r>
            <a:r>
              <a:rPr lang="hr-HR" sz="1200" u="sng" dirty="0" smtClean="0"/>
              <a:t>:</a:t>
            </a:r>
          </a:p>
          <a:p>
            <a:pPr marL="0" indent="0">
              <a:buNone/>
            </a:pPr>
            <a:r>
              <a:rPr lang="hr-HR" sz="1200" dirty="0" smtClean="0"/>
              <a:t>TZ Povljana</a:t>
            </a:r>
            <a:endParaRPr lang="hr-HR" sz="1200" dirty="0"/>
          </a:p>
          <a:p>
            <a:pPr marL="0" indent="0">
              <a:buNone/>
            </a:pPr>
            <a:r>
              <a:rPr lang="hr-HR" sz="1200" u="sng" dirty="0"/>
              <a:t>REALIZACIJA:</a:t>
            </a:r>
          </a:p>
          <a:p>
            <a:pPr marL="0" indent="0">
              <a:buNone/>
            </a:pPr>
            <a:r>
              <a:rPr lang="hr-HR" sz="1200" dirty="0"/>
              <a:t>Planirano:   </a:t>
            </a:r>
            <a:r>
              <a:rPr lang="hr-HR" sz="1200" dirty="0" smtClean="0"/>
              <a:t>138.000,00  </a:t>
            </a:r>
            <a:r>
              <a:rPr lang="hr-HR" sz="1200" dirty="0"/>
              <a:t>kn          Rebalans:   </a:t>
            </a:r>
            <a:r>
              <a:rPr lang="hr-HR" sz="1200" dirty="0" smtClean="0"/>
              <a:t>94.000,00 </a:t>
            </a:r>
            <a:r>
              <a:rPr lang="hr-HR" sz="1200" dirty="0"/>
              <a:t>kn     Ostvareno: </a:t>
            </a:r>
            <a:r>
              <a:rPr lang="hr-HR" sz="1200" dirty="0" smtClean="0"/>
              <a:t>101.728,18 </a:t>
            </a:r>
            <a:r>
              <a:rPr lang="hr-HR" sz="1200" dirty="0"/>
              <a:t>kn </a:t>
            </a:r>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94555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6104"/>
            <a:ext cx="10515600" cy="5540859"/>
          </a:xfrm>
        </p:spPr>
        <p:txBody>
          <a:bodyPr>
            <a:normAutofit/>
          </a:bodyPr>
          <a:lstStyle/>
          <a:p>
            <a:pPr marL="0" indent="0">
              <a:buNone/>
            </a:pPr>
            <a:r>
              <a:rPr lang="hr-HR" sz="1200" dirty="0" smtClean="0"/>
              <a:t>1.10</a:t>
            </a:r>
            <a:r>
              <a:rPr lang="hr-HR" sz="1200" dirty="0" smtClean="0">
                <a:solidFill>
                  <a:schemeClr val="accent5">
                    <a:lumMod val="75000"/>
                  </a:schemeClr>
                </a:solidFill>
              </a:rPr>
              <a:t>   Ispitivanje mora</a:t>
            </a:r>
          </a:p>
          <a:p>
            <a:pPr marL="0" indent="0">
              <a:buNone/>
            </a:pPr>
            <a:r>
              <a:rPr lang="hr-HR" sz="1200" u="sng" dirty="0" smtClean="0"/>
              <a:t>OPIS AKTIVNOSTI:</a:t>
            </a:r>
          </a:p>
          <a:p>
            <a:pPr marL="0" indent="0">
              <a:buNone/>
            </a:pPr>
            <a:r>
              <a:rPr lang="hr-HR" sz="1200" dirty="0" smtClean="0"/>
              <a:t>Uzimanje uzorka mora na jednoj lokaciji i potom laboratorijska analiza je potrebna radnja kako bi spriječili potencijalne dezinformacije (kojih uvijek ima) ili se poduzele potrebne radnje da se problem otkloni (ako se ustanovi da je stvaran). </a:t>
            </a:r>
            <a:r>
              <a:rPr lang="hr-HR" sz="1200" dirty="0"/>
              <a:t>N</a:t>
            </a:r>
            <a:r>
              <a:rPr lang="hr-HR" sz="1200" dirty="0" smtClean="0"/>
              <a:t>ije provedena aktivnost zbog nedostatka sredstava.</a:t>
            </a:r>
          </a:p>
          <a:p>
            <a:pPr marL="0" indent="0">
              <a:buNone/>
            </a:pPr>
            <a:r>
              <a:rPr lang="hr-HR" sz="1200" u="sng" dirty="0" smtClean="0"/>
              <a:t>OSTVARENI CILJ:</a:t>
            </a:r>
          </a:p>
          <a:p>
            <a:pPr marL="0" indent="0">
              <a:buNone/>
            </a:pPr>
            <a:r>
              <a:rPr lang="hr-HR" sz="1200" dirty="0" smtClean="0"/>
              <a:t>Ured uvijek treba imati točnu informaciju o kvaliteti mora jer je on prvi do kojega dolaze informacije ovakve ili onakve prirode. Kada se imaju točne, ažurne informacije, onda nije problem komunicirati sa posjetiteljima. </a:t>
            </a:r>
          </a:p>
          <a:p>
            <a:pPr marL="0" indent="0">
              <a:buNone/>
            </a:pPr>
            <a:r>
              <a:rPr lang="hr-HR" sz="1200" u="sng" dirty="0" smtClean="0"/>
              <a:t>NOSITELJ AKTIVNOSTI:</a:t>
            </a:r>
          </a:p>
          <a:p>
            <a:pPr marL="0" indent="0">
              <a:buNone/>
            </a:pPr>
            <a:r>
              <a:rPr lang="hr-HR" sz="1200" dirty="0" smtClean="0"/>
              <a:t>TZ Povljana</a:t>
            </a:r>
            <a:endParaRPr lang="hr-HR" sz="1200" dirty="0"/>
          </a:p>
          <a:p>
            <a:pPr marL="0" indent="0">
              <a:buNone/>
            </a:pPr>
            <a:r>
              <a:rPr lang="hr-HR" sz="1200" u="sng" dirty="0" smtClean="0"/>
              <a:t>REALIZACIJA:</a:t>
            </a:r>
          </a:p>
          <a:p>
            <a:pPr marL="0" indent="0">
              <a:buNone/>
            </a:pPr>
            <a:r>
              <a:rPr lang="hr-HR" sz="1200" dirty="0"/>
              <a:t>Planirano:   4</a:t>
            </a:r>
            <a:r>
              <a:rPr lang="hr-HR" sz="1200" dirty="0" smtClean="0"/>
              <a:t>.500,00  </a:t>
            </a:r>
            <a:r>
              <a:rPr lang="hr-HR" sz="1200" dirty="0"/>
              <a:t>kn          Rebalans:   </a:t>
            </a:r>
            <a:r>
              <a:rPr lang="hr-HR" sz="1200" dirty="0" smtClean="0"/>
              <a:t>0 </a:t>
            </a:r>
            <a:r>
              <a:rPr lang="hr-HR" sz="1200" dirty="0"/>
              <a:t>kn     Ostvareno: </a:t>
            </a:r>
            <a:r>
              <a:rPr lang="hr-HR" sz="1200" dirty="0" smtClean="0"/>
              <a:t>0 </a:t>
            </a:r>
            <a:r>
              <a:rPr lang="hr-HR" sz="1200" dirty="0"/>
              <a:t>kn </a:t>
            </a:r>
          </a:p>
          <a:p>
            <a:pPr marL="0" indent="0">
              <a:buNone/>
            </a:pPr>
            <a:endParaRPr lang="hr-HR" sz="1200" dirty="0" smtClean="0"/>
          </a:p>
          <a:p>
            <a:pPr marL="0" indent="0">
              <a:buNone/>
            </a:pPr>
            <a:r>
              <a:rPr lang="hr-HR" sz="1200" dirty="0" smtClean="0"/>
              <a:t>1.11   </a:t>
            </a:r>
            <a:r>
              <a:rPr lang="hr-HR" sz="1200" dirty="0" smtClean="0">
                <a:solidFill>
                  <a:schemeClr val="accent5">
                    <a:lumMod val="75000"/>
                  </a:schemeClr>
                </a:solidFill>
              </a:rPr>
              <a:t> Priručnik za promatranje ptica – MULJATORICE PTICE MULJEVITIH PODRUČJA ZADARSKE ŽUPANIJE</a:t>
            </a:r>
          </a:p>
          <a:p>
            <a:pPr marL="0" indent="0">
              <a:buNone/>
            </a:pPr>
            <a:r>
              <a:rPr lang="hr-HR" sz="1200" u="sng" dirty="0" smtClean="0"/>
              <a:t>OPIS AKTIVNOSTI:</a:t>
            </a:r>
          </a:p>
          <a:p>
            <a:pPr marL="0" indent="0">
              <a:buNone/>
            </a:pPr>
            <a:r>
              <a:rPr lang="hr-HR" sz="1200" dirty="0" smtClean="0"/>
              <a:t>Mr.sc. Morana Bačić, dipl.ing.biol. </a:t>
            </a:r>
            <a:r>
              <a:rPr lang="hr-HR" sz="1200" dirty="0"/>
              <a:t>j</a:t>
            </a:r>
            <a:r>
              <a:rPr lang="hr-HR" sz="1200" dirty="0" smtClean="0"/>
              <a:t>e autorica gore spomenute knjižice a nakladnici su Natura Jadera (javna ustanova za upravljanje zaštićenim dijelovima prirode Zadarske županije) i Zadarska županija. Knjižica će biti odličan vodič na područjima Paških blata koje će, nadamo se, posjećivati ljubitelji promatranja ptica (birdwatcher). Prema planu, TZ Povljana i Pag su trebali financirati prijevod knjižice na engleski jezik.</a:t>
            </a:r>
          </a:p>
          <a:p>
            <a:pPr marL="0" indent="0">
              <a:buNone/>
            </a:pPr>
            <a:r>
              <a:rPr lang="hr-HR" sz="1200" u="sng" dirty="0"/>
              <a:t>OSTVARENI CILJ:</a:t>
            </a:r>
          </a:p>
          <a:p>
            <a:pPr marL="0" indent="0">
              <a:buNone/>
            </a:pPr>
            <a:r>
              <a:rPr lang="hr-HR" sz="1200" dirty="0" smtClean="0"/>
              <a:t>Literaura za posjetitelje Blata je manjkava tako da će knjižica biti od velike koristi. Ovo je investicija u aktivnosti pred i posezone. Sredstva nisu utrošena u 2020. ali će biti u 2021.g.</a:t>
            </a:r>
          </a:p>
          <a:p>
            <a:pPr marL="0" indent="0">
              <a:buNone/>
            </a:pPr>
            <a:endParaRPr lang="hr-HR" sz="1200" dirty="0" smtClean="0"/>
          </a:p>
          <a:p>
            <a:pPr marL="0" indent="0">
              <a:buNone/>
            </a:pPr>
            <a:endParaRPr lang="hr-HR" sz="1200" dirty="0"/>
          </a:p>
        </p:txBody>
      </p:sp>
    </p:spTree>
    <p:extLst>
      <p:ext uri="{BB962C8B-B14F-4D97-AF65-F5344CB8AC3E}">
        <p14:creationId xmlns:p14="http://schemas.microsoft.com/office/powerpoint/2010/main" val="207341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7666"/>
            <a:ext cx="10515600" cy="5469297"/>
          </a:xfrm>
        </p:spPr>
        <p:txBody>
          <a:bodyPr>
            <a:normAutofit fontScale="92500" lnSpcReduction="20000"/>
          </a:bodyPr>
          <a:lstStyle/>
          <a:p>
            <a:pPr marL="0" indent="0">
              <a:buNone/>
            </a:pPr>
            <a:r>
              <a:rPr lang="hr-HR" sz="1200" u="sng" dirty="0" smtClean="0"/>
              <a:t>NOSITELJ AKTIVNOSTI I PARTNERI:</a:t>
            </a:r>
          </a:p>
          <a:p>
            <a:pPr marL="0" indent="0">
              <a:buNone/>
            </a:pPr>
            <a:r>
              <a:rPr lang="hr-HR" sz="1200" dirty="0" smtClean="0"/>
              <a:t>Natura Jadera, Zadarska županija, TZ Povljana, TZ Pag</a:t>
            </a:r>
          </a:p>
          <a:p>
            <a:pPr marL="0" indent="0">
              <a:buNone/>
            </a:pPr>
            <a:endParaRPr lang="hr-HR" sz="1200" dirty="0"/>
          </a:p>
          <a:p>
            <a:pPr marL="0" indent="0">
              <a:buNone/>
            </a:pPr>
            <a:r>
              <a:rPr lang="hr-HR" sz="1200" u="sng" dirty="0" smtClean="0"/>
              <a:t>REALIZACIJA:</a:t>
            </a:r>
          </a:p>
          <a:p>
            <a:pPr marL="0" indent="0">
              <a:buNone/>
            </a:pPr>
            <a:r>
              <a:rPr lang="hr-HR" sz="1200" dirty="0" smtClean="0"/>
              <a:t>Planirano:  10.000,00                Rebalans:     0 kn          Ostvareno:  0 kn</a:t>
            </a:r>
          </a:p>
          <a:p>
            <a:pPr marL="0" indent="0">
              <a:buNone/>
            </a:pPr>
            <a:endParaRPr lang="hr-HR" sz="1200" dirty="0"/>
          </a:p>
          <a:p>
            <a:pPr marL="0" indent="0">
              <a:buNone/>
            </a:pPr>
            <a:r>
              <a:rPr lang="hr-HR" sz="1200" dirty="0" smtClean="0"/>
              <a:t>1.12     </a:t>
            </a:r>
            <a:r>
              <a:rPr lang="hr-HR" sz="1200" dirty="0" smtClean="0">
                <a:solidFill>
                  <a:schemeClr val="accent5">
                    <a:lumMod val="75000"/>
                  </a:schemeClr>
                </a:solidFill>
              </a:rPr>
              <a:t>Projekt PAG OUTDOOR</a:t>
            </a:r>
          </a:p>
          <a:p>
            <a:pPr marL="0" indent="0">
              <a:buNone/>
            </a:pPr>
            <a:r>
              <a:rPr lang="hr-HR" sz="1200" u="sng" dirty="0" smtClean="0"/>
              <a:t>OPIS AKTIVNOSTI:</a:t>
            </a:r>
          </a:p>
          <a:p>
            <a:pPr marL="0" indent="0">
              <a:buNone/>
            </a:pPr>
            <a:r>
              <a:rPr lang="hr-HR" sz="1200" dirty="0" smtClean="0"/>
              <a:t>Ovo je projekt još od 2019. godine. Na njemu se i dalje radi. Ministarstvo turizma je prošle godine odobrilo određena sredstva iz fonda: ‘’udruženi projekti’’. Turističke zajednice otoka su u 2020. godini utrošile manji iznos sredstava ali će glavna sredstva biti utrošena u 2021.g. </a:t>
            </a:r>
            <a:r>
              <a:rPr lang="hr-HR" sz="1200" dirty="0" smtClean="0"/>
              <a:t>Cijeli </a:t>
            </a:r>
            <a:r>
              <a:rPr lang="hr-HR" sz="1200" dirty="0" smtClean="0"/>
              <a:t>projekt je vrijedan oko 1.500.000,00 kuna. Sastoji se od više aktivnosti koje trebaju dovesti do toga da otok Pag postane sinonim za sportske aktivnosti izvan i u sezoni. Osim probijanja novih staza, nove signalizacije postojećih i novih staza, marketinške prezentacije projekta, u planu su i brojne druge aktivnosti.</a:t>
            </a:r>
          </a:p>
          <a:p>
            <a:pPr marL="0" indent="0">
              <a:buNone/>
            </a:pPr>
            <a:r>
              <a:rPr lang="hr-HR" sz="1200" dirty="0" smtClean="0"/>
              <a:t>Analiza staza  -    2.100,00 kn</a:t>
            </a:r>
          </a:p>
          <a:p>
            <a:pPr marL="0" indent="0">
              <a:buNone/>
            </a:pPr>
            <a:r>
              <a:rPr lang="hr-HR" sz="1200" dirty="0" smtClean="0"/>
              <a:t>Logo projekta -   1.825,00 kn</a:t>
            </a:r>
          </a:p>
          <a:p>
            <a:pPr marL="0" indent="0">
              <a:buNone/>
            </a:pPr>
            <a:r>
              <a:rPr lang="hr-HR" sz="1200" u="sng" dirty="0"/>
              <a:t>OSTVARENI CILJ:</a:t>
            </a:r>
          </a:p>
          <a:p>
            <a:pPr marL="0" indent="0">
              <a:buNone/>
            </a:pPr>
            <a:r>
              <a:rPr lang="hr-HR" sz="1200" dirty="0" smtClean="0"/>
              <a:t>Započeti sa projektom i tijekom 2021.g. nastaviti prema zacrtanim i dogovorenim planovima. Rezultat će biti ponuda koja jača našu turističku konkurentnost van sezone.</a:t>
            </a:r>
          </a:p>
          <a:p>
            <a:pPr marL="0" indent="0">
              <a:buNone/>
            </a:pPr>
            <a:r>
              <a:rPr lang="hr-HR" sz="1200" u="sng" dirty="0"/>
              <a:t>NOSITELJ AKTIVNOSTI I PARTNERI:</a:t>
            </a:r>
          </a:p>
          <a:p>
            <a:pPr marL="0" indent="0">
              <a:buNone/>
            </a:pPr>
            <a:r>
              <a:rPr lang="hr-HR" sz="1200" dirty="0" smtClean="0"/>
              <a:t>TZ </a:t>
            </a:r>
            <a:r>
              <a:rPr lang="hr-HR" sz="1200" dirty="0"/>
              <a:t>Povljana, TZ </a:t>
            </a:r>
            <a:r>
              <a:rPr lang="hr-HR" sz="1200" dirty="0" smtClean="0"/>
              <a:t>Pag, TZ Novalja, TZ Kolan, TZ Stara Novalja</a:t>
            </a:r>
            <a:endParaRPr lang="hr-HR" sz="1200" dirty="0"/>
          </a:p>
          <a:p>
            <a:pPr marL="0" indent="0">
              <a:buNone/>
            </a:pPr>
            <a:endParaRPr lang="hr-HR" sz="1200" dirty="0"/>
          </a:p>
          <a:p>
            <a:pPr marL="0" indent="0">
              <a:buNone/>
            </a:pPr>
            <a:r>
              <a:rPr lang="hr-HR" sz="1200" u="sng" dirty="0"/>
              <a:t>REALIZACIJA:</a:t>
            </a:r>
          </a:p>
          <a:p>
            <a:pPr marL="0" indent="0">
              <a:buNone/>
            </a:pPr>
            <a:r>
              <a:rPr lang="hr-HR" sz="1200" dirty="0"/>
              <a:t>Planirano:  </a:t>
            </a:r>
            <a:r>
              <a:rPr lang="hr-HR" sz="1200" dirty="0" smtClean="0"/>
              <a:t>21.000,00                </a:t>
            </a:r>
            <a:r>
              <a:rPr lang="hr-HR" sz="1200" dirty="0"/>
              <a:t>Rebalans:     </a:t>
            </a:r>
            <a:r>
              <a:rPr lang="hr-HR" sz="1200" dirty="0" smtClean="0"/>
              <a:t>2.100,00 </a:t>
            </a:r>
            <a:r>
              <a:rPr lang="hr-HR" sz="1200" dirty="0"/>
              <a:t>kn          Ostvareno:  </a:t>
            </a:r>
            <a:r>
              <a:rPr lang="hr-HR" sz="1200" dirty="0" smtClean="0"/>
              <a:t>3.925,00 </a:t>
            </a:r>
            <a:r>
              <a:rPr lang="hr-HR" sz="1200" dirty="0"/>
              <a:t>kn</a:t>
            </a:r>
          </a:p>
          <a:p>
            <a:pPr marL="0" indent="0">
              <a:buNone/>
            </a:pPr>
            <a:endParaRPr lang="hr-HR" sz="1200" dirty="0"/>
          </a:p>
          <a:p>
            <a:pPr marL="0" indent="0">
              <a:buNone/>
            </a:pPr>
            <a:endParaRPr lang="hr-HR" sz="1200" dirty="0"/>
          </a:p>
          <a:p>
            <a:pPr marL="0" indent="0">
              <a:buNone/>
            </a:pPr>
            <a:r>
              <a:rPr lang="hr-HR" sz="1200" dirty="0" smtClean="0"/>
              <a:t> </a:t>
            </a:r>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1420184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7423"/>
            <a:ext cx="10515600" cy="5429540"/>
          </a:xfrm>
        </p:spPr>
        <p:txBody>
          <a:bodyPr>
            <a:normAutofit lnSpcReduction="10000"/>
          </a:bodyPr>
          <a:lstStyle/>
          <a:p>
            <a:pPr>
              <a:buAutoNum type="arabicPeriod" startAt="2"/>
            </a:pPr>
            <a:r>
              <a:rPr lang="hr-HR" sz="1200" dirty="0" smtClean="0"/>
              <a:t>KOMUNIKACIJA VRIJEDNOSTI</a:t>
            </a:r>
          </a:p>
          <a:p>
            <a:pPr marL="0" indent="0">
              <a:buNone/>
            </a:pPr>
            <a:endParaRPr lang="hr-HR" sz="1200" dirty="0"/>
          </a:p>
          <a:p>
            <a:pPr marL="0" indent="0">
              <a:buNone/>
            </a:pPr>
            <a:r>
              <a:rPr lang="hr-HR" sz="1200" dirty="0" smtClean="0"/>
              <a:t>2.1   </a:t>
            </a:r>
            <a:r>
              <a:rPr lang="hr-HR" sz="1200" dirty="0" smtClean="0">
                <a:solidFill>
                  <a:schemeClr val="accent5">
                    <a:lumMod val="75000"/>
                  </a:schemeClr>
                </a:solidFill>
              </a:rPr>
              <a:t>Udruženo oglašavanje</a:t>
            </a:r>
          </a:p>
          <a:p>
            <a:pPr marL="0" indent="0">
              <a:buNone/>
            </a:pPr>
            <a:r>
              <a:rPr lang="hr-HR" sz="1200" u="sng" dirty="0" smtClean="0"/>
              <a:t>OPIS AKTIVNOSTI:</a:t>
            </a:r>
            <a:r>
              <a:rPr lang="hr-HR" sz="1200" dirty="0" smtClean="0"/>
              <a:t/>
            </a:r>
            <a:br>
              <a:rPr lang="hr-HR" sz="1200" dirty="0" smtClean="0"/>
            </a:br>
            <a:r>
              <a:rPr lang="hr-HR" sz="1200" dirty="0" smtClean="0"/>
              <a:t>Zbog </a:t>
            </a:r>
            <a:r>
              <a:rPr lang="hr-HR" sz="1200" dirty="0"/>
              <a:t>pritiska konkurencije, potrebno je pametno oglašavati. Iz tog razloga smo mišljenja da će zajedničko oglašavanje brenda Otok Pag na mrežnim stranicama Tz Županije doprinijeti većoj prepoznatljivosti brenda. </a:t>
            </a:r>
          </a:p>
          <a:p>
            <a:pPr marL="0" indent="0">
              <a:buNone/>
            </a:pPr>
            <a:r>
              <a:rPr lang="hr-HR" sz="1200" u="sng" dirty="0"/>
              <a:t>OSTVARENI CILJ:</a:t>
            </a:r>
          </a:p>
          <a:p>
            <a:pPr marL="0" indent="0">
              <a:buNone/>
            </a:pPr>
            <a:r>
              <a:rPr lang="hr-HR" sz="1200" dirty="0" smtClean="0"/>
              <a:t>Otok Pag se svakako mora predstavljati na stranicama TZ Županije zadarske jer je na istoj stranici oglašena cijela turistička ponuda na ovim prostorima, koja je u biti jedna priča, turisti ih posjećuju neovisno gdje su smješteni npr. Nacionalni parkovi Kornati i Paklenica,  Krka, Gradovi Zadar i Nin, zadarski otoci (nautički turizam), Ravni kotari sa sve boljom ponudom seoskog turizma. Mi smo na taj način dio ponude ovih prostora, nismo isključeni! Stranica ima solidnu posjećenost...</a:t>
            </a:r>
          </a:p>
          <a:p>
            <a:pPr marL="0" indent="0">
              <a:buNone/>
            </a:pPr>
            <a:r>
              <a:rPr lang="hr-HR" sz="1200" u="sng" dirty="0"/>
              <a:t>NOSITELJ AKTIVNOSTI I PARTNERI:</a:t>
            </a:r>
          </a:p>
          <a:p>
            <a:pPr marL="0" indent="0">
              <a:buNone/>
            </a:pPr>
            <a:r>
              <a:rPr lang="hr-HR" sz="1200" dirty="0"/>
              <a:t>TZ Povljana, TZ Pag, TZ Novalja, TZ </a:t>
            </a:r>
            <a:r>
              <a:rPr lang="hr-HR" sz="1200" dirty="0" smtClean="0"/>
              <a:t>Kolan</a:t>
            </a:r>
          </a:p>
          <a:p>
            <a:pPr marL="0" indent="0">
              <a:buNone/>
            </a:pPr>
            <a:r>
              <a:rPr lang="hr-HR" sz="1200" u="sng" dirty="0" smtClean="0"/>
              <a:t>REALIZACIJA:</a:t>
            </a:r>
          </a:p>
          <a:p>
            <a:pPr marL="0" indent="0">
              <a:buNone/>
            </a:pPr>
            <a:r>
              <a:rPr lang="hr-HR" sz="1200" dirty="0" smtClean="0"/>
              <a:t>Planirano:     15.000,00 kn        Rebalans:    15.000,00 kn      Ostvareno: 15.000,00</a:t>
            </a:r>
          </a:p>
          <a:p>
            <a:pPr marL="0" indent="0">
              <a:buNone/>
            </a:pPr>
            <a:endParaRPr lang="hr-HR" sz="1200" dirty="0"/>
          </a:p>
          <a:p>
            <a:pPr marL="0" indent="0">
              <a:buNone/>
            </a:pPr>
            <a:r>
              <a:rPr lang="hr-HR" sz="1200" dirty="0" smtClean="0"/>
              <a:t>2.2     </a:t>
            </a:r>
            <a:r>
              <a:rPr lang="hr-HR" sz="1200" dirty="0" smtClean="0">
                <a:solidFill>
                  <a:schemeClr val="accent5">
                    <a:lumMod val="75000"/>
                  </a:schemeClr>
                </a:solidFill>
              </a:rPr>
              <a:t>Internet stranice i upravljanje internet stranicama</a:t>
            </a:r>
          </a:p>
          <a:p>
            <a:pPr marL="0" indent="0">
              <a:buNone/>
            </a:pPr>
            <a:r>
              <a:rPr lang="hr-HR" sz="1200" dirty="0"/>
              <a:t>  </a:t>
            </a:r>
            <a:r>
              <a:rPr lang="hr-HR" sz="1200" u="sng" dirty="0"/>
              <a:t>OPIS AKTIVNOSTI:   </a:t>
            </a:r>
            <a:endParaRPr lang="hr-HR" sz="1200" u="sng" dirty="0" smtClean="0"/>
          </a:p>
          <a:p>
            <a:pPr>
              <a:buAutoNum type="arabicPeriod"/>
            </a:pPr>
            <a:r>
              <a:rPr lang="hr-HR" sz="1200" dirty="0" smtClean="0"/>
              <a:t>Godišnji zakup domene </a:t>
            </a:r>
            <a:r>
              <a:rPr lang="hr-HR" sz="1200" dirty="0" smtClean="0">
                <a:hlinkClick r:id="rId2"/>
              </a:rPr>
              <a:t>www.visitpovljana.eu</a:t>
            </a:r>
            <a:r>
              <a:rPr lang="hr-HR" sz="1200" dirty="0" smtClean="0"/>
              <a:t>   1.250,00 kn</a:t>
            </a:r>
          </a:p>
          <a:p>
            <a:pPr>
              <a:buAutoNum type="arabicPeriod"/>
            </a:pPr>
            <a:r>
              <a:rPr lang="hr-HR" sz="1200" dirty="0" smtClean="0"/>
              <a:t>Preostali dug za izradu novog dizajna mrežne stranice   6.000,00 kn</a:t>
            </a:r>
          </a:p>
          <a:p>
            <a:pPr marL="0" indent="0">
              <a:buNone/>
            </a:pPr>
            <a:r>
              <a:rPr lang="hr-HR" sz="1200" u="sng" dirty="0"/>
              <a:t>OSTVARENI CILJ:</a:t>
            </a:r>
          </a:p>
          <a:p>
            <a:pPr marL="0" indent="0">
              <a:buNone/>
            </a:pPr>
            <a:r>
              <a:rPr lang="hr-HR" sz="1200" dirty="0" smtClean="0"/>
              <a:t>Kvalitetna mrežna stranica doprinosti doživljaju destinacije prilikom planiranja turističkog boravka pogodovo kad je posjet planiran prvi put. Mrežna stranica koju trenutno imamo zadovoljava kriterije po pitanju kvalitete teksta, slika, dizajna itd...  </a:t>
            </a:r>
            <a:endParaRPr lang="hr-HR" sz="1200" dirty="0"/>
          </a:p>
        </p:txBody>
      </p:sp>
    </p:spTree>
    <p:extLst>
      <p:ext uri="{BB962C8B-B14F-4D97-AF65-F5344CB8AC3E}">
        <p14:creationId xmlns:p14="http://schemas.microsoft.com/office/powerpoint/2010/main" val="386639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569"/>
            <a:ext cx="10515600" cy="5453394"/>
          </a:xfrm>
        </p:spPr>
        <p:txBody>
          <a:bodyPr>
            <a:normAutofit/>
          </a:bodyPr>
          <a:lstStyle/>
          <a:p>
            <a:pPr marL="0" indent="0">
              <a:buNone/>
            </a:pPr>
            <a:r>
              <a:rPr lang="hr-HR" sz="1200" u="sng" dirty="0"/>
              <a:t>NOSITELJ AKTIVNOSTI I PARTNERI:</a:t>
            </a:r>
          </a:p>
          <a:p>
            <a:pPr marL="0" indent="0">
              <a:buNone/>
            </a:pPr>
            <a:r>
              <a:rPr lang="hr-HR" sz="1200" dirty="0" smtClean="0"/>
              <a:t>TZ Povljana</a:t>
            </a:r>
          </a:p>
          <a:p>
            <a:pPr marL="0" indent="0">
              <a:buNone/>
            </a:pPr>
            <a:r>
              <a:rPr lang="hr-HR" sz="1200" u="sng" dirty="0"/>
              <a:t>REALIZACIJA:</a:t>
            </a:r>
          </a:p>
          <a:p>
            <a:pPr marL="0" indent="0">
              <a:buNone/>
            </a:pPr>
            <a:r>
              <a:rPr lang="hr-HR" sz="1200" dirty="0"/>
              <a:t>Planirano:     8</a:t>
            </a:r>
            <a:r>
              <a:rPr lang="hr-HR" sz="1200" dirty="0" smtClean="0"/>
              <a:t>.000,00 </a:t>
            </a:r>
            <a:r>
              <a:rPr lang="hr-HR" sz="1200" dirty="0"/>
              <a:t>kn        Rebalans:    </a:t>
            </a:r>
            <a:r>
              <a:rPr lang="hr-HR" sz="1200" dirty="0" smtClean="0"/>
              <a:t>7.250,00 </a:t>
            </a:r>
            <a:r>
              <a:rPr lang="hr-HR" sz="1200" dirty="0"/>
              <a:t>kn      Ostvareno: </a:t>
            </a:r>
            <a:r>
              <a:rPr lang="hr-HR" sz="1200" dirty="0" smtClean="0"/>
              <a:t>7.250,00 kn</a:t>
            </a:r>
          </a:p>
          <a:p>
            <a:pPr marL="0" indent="0">
              <a:buNone/>
            </a:pPr>
            <a:endParaRPr lang="hr-HR" sz="1200" dirty="0"/>
          </a:p>
          <a:p>
            <a:pPr marL="0" indent="0">
              <a:buNone/>
            </a:pPr>
            <a:r>
              <a:rPr lang="hr-HR" sz="1200" dirty="0" smtClean="0"/>
              <a:t>2.3   </a:t>
            </a:r>
            <a:r>
              <a:rPr lang="hr-HR" sz="1200" dirty="0" smtClean="0">
                <a:solidFill>
                  <a:schemeClr val="accent5">
                    <a:lumMod val="75000"/>
                  </a:schemeClr>
                </a:solidFill>
              </a:rPr>
              <a:t>Opće oglašavanje</a:t>
            </a:r>
          </a:p>
          <a:p>
            <a:pPr marL="0" indent="0">
              <a:buNone/>
            </a:pPr>
            <a:r>
              <a:rPr lang="hr-HR" sz="1200" u="sng" dirty="0"/>
              <a:t>OPIS AKTIVNOSTI:</a:t>
            </a:r>
            <a:r>
              <a:rPr lang="hr-HR" sz="1200" dirty="0"/>
              <a:t/>
            </a:r>
            <a:br>
              <a:rPr lang="hr-HR" sz="1200" dirty="0"/>
            </a:br>
            <a:r>
              <a:rPr lang="hr-HR" sz="1200" dirty="0" smtClean="0"/>
              <a:t>Na internet stranici </a:t>
            </a:r>
            <a:r>
              <a:rPr lang="hr-HR" sz="1200" dirty="0" smtClean="0">
                <a:hlinkClick r:id="rId2"/>
              </a:rPr>
              <a:t>www.tvrtke.hr</a:t>
            </a:r>
            <a:r>
              <a:rPr lang="hr-HR" sz="1200" dirty="0" smtClean="0"/>
              <a:t> smo objavili osnovne podatke TZ Povljana te u časopisu HOT SPOT objavili kratak prilog o Povljani uz ostale priloge o ponudi otoka Paga.</a:t>
            </a:r>
          </a:p>
          <a:p>
            <a:pPr marL="0" indent="0">
              <a:buNone/>
            </a:pPr>
            <a:r>
              <a:rPr lang="hr-HR" sz="1200" dirty="0" smtClean="0"/>
              <a:t>Oglas na tvrtke.hr    -   687,50 kn</a:t>
            </a:r>
          </a:p>
          <a:p>
            <a:pPr marL="0" indent="0">
              <a:buNone/>
            </a:pPr>
            <a:r>
              <a:rPr lang="hr-HR" sz="1200" dirty="0" smtClean="0"/>
              <a:t>Prilog u časopisu Hotspot  -  2.500,00 kn</a:t>
            </a:r>
          </a:p>
          <a:p>
            <a:pPr marL="0" indent="0">
              <a:buNone/>
            </a:pPr>
            <a:r>
              <a:rPr lang="hr-HR" sz="1200" u="sng" dirty="0" smtClean="0"/>
              <a:t>OSTVARENI CILJ:</a:t>
            </a:r>
          </a:p>
          <a:p>
            <a:pPr marL="0" indent="0">
              <a:buNone/>
            </a:pPr>
            <a:r>
              <a:rPr lang="hr-HR" sz="1200" dirty="0" smtClean="0"/>
              <a:t>Nismo u situaciji trošiti značajnija sredstva na oglašavanje ali ovdje se radi o minimalnim sredstvima samostalno. Uglavnom planiramo troškove oglašavanja zajedno sa ostalim otočkim TZ jer je ime PAG kod posjetitelja otoka ono što predstavlja očekivanje doživljaja.</a:t>
            </a:r>
          </a:p>
          <a:p>
            <a:pPr marL="0" indent="0">
              <a:buNone/>
            </a:pPr>
            <a:r>
              <a:rPr lang="hr-HR" sz="1200" u="sng" dirty="0" smtClean="0"/>
              <a:t>NOSITELJ AKTIVNOSTI:</a:t>
            </a:r>
          </a:p>
          <a:p>
            <a:pPr marL="0" indent="0">
              <a:buNone/>
            </a:pPr>
            <a:r>
              <a:rPr lang="hr-HR" sz="1200" dirty="0" smtClean="0"/>
              <a:t>TZ Povljana</a:t>
            </a:r>
          </a:p>
          <a:p>
            <a:pPr marL="0" indent="0">
              <a:buNone/>
            </a:pPr>
            <a:r>
              <a:rPr lang="hr-HR" sz="1200" u="sng" dirty="0"/>
              <a:t>REALIZACIJA:</a:t>
            </a:r>
          </a:p>
          <a:p>
            <a:pPr marL="0" indent="0">
              <a:buNone/>
            </a:pPr>
            <a:r>
              <a:rPr lang="hr-HR" sz="1200" dirty="0"/>
              <a:t>Planirano:     </a:t>
            </a:r>
            <a:r>
              <a:rPr lang="hr-HR" sz="1200" dirty="0" smtClean="0"/>
              <a:t>2.000,00 </a:t>
            </a:r>
            <a:r>
              <a:rPr lang="hr-HR" sz="1200" dirty="0"/>
              <a:t>kn        Rebalans:    </a:t>
            </a:r>
            <a:r>
              <a:rPr lang="hr-HR" sz="1200" dirty="0" smtClean="0"/>
              <a:t>687,50 </a:t>
            </a:r>
            <a:r>
              <a:rPr lang="hr-HR" sz="1200" dirty="0"/>
              <a:t>kn      Ostvareno: </a:t>
            </a:r>
            <a:r>
              <a:rPr lang="hr-HR" sz="1200" dirty="0" smtClean="0"/>
              <a:t>3.187,50 </a:t>
            </a:r>
            <a:r>
              <a:rPr lang="hr-HR" sz="1200" dirty="0"/>
              <a:t>kn</a:t>
            </a:r>
          </a:p>
          <a:p>
            <a:pPr marL="0" indent="0">
              <a:buNone/>
            </a:pPr>
            <a:endParaRPr lang="hr-HR" sz="1200" dirty="0"/>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4193942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9958"/>
            <a:ext cx="10515600" cy="5517005"/>
          </a:xfrm>
        </p:spPr>
        <p:txBody>
          <a:bodyPr>
            <a:normAutofit/>
          </a:bodyPr>
          <a:lstStyle/>
          <a:p>
            <a:pPr marL="0" indent="0">
              <a:buNone/>
            </a:pPr>
            <a:r>
              <a:rPr lang="hr-HR" sz="1200" dirty="0" smtClean="0"/>
              <a:t>2.4   </a:t>
            </a:r>
            <a:r>
              <a:rPr lang="hr-HR" sz="1200" dirty="0" smtClean="0">
                <a:solidFill>
                  <a:schemeClr val="accent5">
                    <a:lumMod val="75000"/>
                  </a:schemeClr>
                </a:solidFill>
              </a:rPr>
              <a:t>Brošure i ostali tiskani materijal</a:t>
            </a:r>
          </a:p>
          <a:p>
            <a:pPr marL="0" indent="0">
              <a:buNone/>
            </a:pPr>
            <a:r>
              <a:rPr lang="hr-HR" sz="1200" u="sng" dirty="0"/>
              <a:t>OPIS AKTIVNOSTI</a:t>
            </a:r>
            <a:r>
              <a:rPr lang="hr-HR" sz="1200" u="sng" dirty="0" smtClean="0"/>
              <a:t>:</a:t>
            </a:r>
          </a:p>
          <a:p>
            <a:pPr marL="0" indent="0">
              <a:buNone/>
            </a:pPr>
            <a:r>
              <a:rPr lang="hr-HR" sz="1200" dirty="0" smtClean="0"/>
              <a:t>Tiskani reklamni materijal je obavezan, iako živimo u digitalno doba, kvalitetna brošura je osnovni materijal koji dajemo svim posjetiteljima ureda i županijskog štanda na sajmu. Tijekom godine napravili smo reprint uz manje izmjene u dizajnu uz novije fotografije.</a:t>
            </a:r>
          </a:p>
          <a:p>
            <a:pPr marL="0" indent="0">
              <a:buNone/>
            </a:pPr>
            <a:r>
              <a:rPr lang="hr-HR" sz="1200" u="sng" dirty="0" smtClean="0"/>
              <a:t>OSTVARENI CILJ:</a:t>
            </a:r>
          </a:p>
          <a:p>
            <a:pPr marL="0" indent="0">
              <a:buNone/>
            </a:pPr>
            <a:r>
              <a:rPr lang="hr-HR" sz="1200" dirty="0" smtClean="0"/>
              <a:t>Kvalitetan turistički materijal tj. brošura je osnovno sredstvo za rad svih turističkih ureda. Naravno, uz educiran i komunikativan ljudski faktor.</a:t>
            </a:r>
          </a:p>
          <a:p>
            <a:pPr marL="0" indent="0">
              <a:buNone/>
            </a:pPr>
            <a:r>
              <a:rPr lang="hr-HR" sz="1200" u="sng" dirty="0"/>
              <a:t>NOSITELJ AKTIVNOSTI:</a:t>
            </a:r>
          </a:p>
          <a:p>
            <a:pPr marL="0" indent="0">
              <a:buNone/>
            </a:pPr>
            <a:r>
              <a:rPr lang="hr-HR" sz="1200" dirty="0"/>
              <a:t>TZ Povljana</a:t>
            </a:r>
          </a:p>
          <a:p>
            <a:pPr marL="0" indent="0">
              <a:buNone/>
            </a:pPr>
            <a:r>
              <a:rPr lang="hr-HR" sz="1200" u="sng" dirty="0"/>
              <a:t>REALIZACIJA:</a:t>
            </a:r>
          </a:p>
          <a:p>
            <a:pPr marL="0" indent="0">
              <a:buNone/>
            </a:pPr>
            <a:r>
              <a:rPr lang="hr-HR" sz="1200" dirty="0"/>
              <a:t>Planirano:     </a:t>
            </a:r>
            <a:r>
              <a:rPr lang="hr-HR" sz="1200" dirty="0" smtClean="0"/>
              <a:t>5.000,00 </a:t>
            </a:r>
            <a:r>
              <a:rPr lang="hr-HR" sz="1200" dirty="0"/>
              <a:t>kn        Rebalans:    </a:t>
            </a:r>
            <a:r>
              <a:rPr lang="hr-HR" sz="1200" dirty="0" smtClean="0"/>
              <a:t>8.556,25 </a:t>
            </a:r>
            <a:r>
              <a:rPr lang="hr-HR" sz="1200" dirty="0"/>
              <a:t>kn      Ostvareno: </a:t>
            </a:r>
            <a:r>
              <a:rPr lang="hr-HR" sz="1200" dirty="0" smtClean="0"/>
              <a:t>8.556,25 </a:t>
            </a:r>
            <a:r>
              <a:rPr lang="hr-HR" sz="1200" dirty="0"/>
              <a:t>kn</a:t>
            </a:r>
          </a:p>
          <a:p>
            <a:pPr marL="0" indent="0">
              <a:buNone/>
            </a:pPr>
            <a:endParaRPr lang="hr-HR" sz="1200" dirty="0" smtClean="0"/>
          </a:p>
          <a:p>
            <a:pPr marL="0" indent="0">
              <a:buNone/>
            </a:pPr>
            <a:r>
              <a:rPr lang="hr-HR" sz="1200" dirty="0" smtClean="0"/>
              <a:t>2.5   </a:t>
            </a:r>
            <a:r>
              <a:rPr lang="hr-HR" sz="1200" dirty="0" smtClean="0">
                <a:solidFill>
                  <a:schemeClr val="accent5">
                    <a:lumMod val="75000"/>
                  </a:schemeClr>
                </a:solidFill>
              </a:rPr>
              <a:t>Suveniri i promo materijali</a:t>
            </a:r>
          </a:p>
          <a:p>
            <a:pPr marL="0" indent="0">
              <a:buNone/>
            </a:pPr>
            <a:r>
              <a:rPr lang="hr-HR" sz="1200" u="sng" dirty="0" smtClean="0"/>
              <a:t>REALIZACIJA</a:t>
            </a:r>
            <a:r>
              <a:rPr lang="hr-HR" sz="1200" u="sng" dirty="0"/>
              <a:t>:</a:t>
            </a:r>
          </a:p>
          <a:p>
            <a:pPr marL="0" indent="0">
              <a:buNone/>
            </a:pPr>
            <a:r>
              <a:rPr lang="hr-HR" sz="1200" dirty="0"/>
              <a:t>Planirano:     </a:t>
            </a:r>
            <a:r>
              <a:rPr lang="hr-HR" sz="1200" dirty="0" smtClean="0"/>
              <a:t>500,00 </a:t>
            </a:r>
            <a:r>
              <a:rPr lang="hr-HR" sz="1200" dirty="0"/>
              <a:t>kn        Rebalans:    0</a:t>
            </a:r>
            <a:r>
              <a:rPr lang="hr-HR" sz="1200" dirty="0" smtClean="0"/>
              <a:t> </a:t>
            </a:r>
            <a:r>
              <a:rPr lang="hr-HR" sz="1200" dirty="0"/>
              <a:t>kn      Ostvareno: 0</a:t>
            </a:r>
            <a:r>
              <a:rPr lang="hr-HR" sz="1200" dirty="0" smtClean="0"/>
              <a:t> kn</a:t>
            </a:r>
          </a:p>
          <a:p>
            <a:pPr marL="0" indent="0">
              <a:buNone/>
            </a:pPr>
            <a:endParaRPr lang="hr-HR" sz="1200" dirty="0"/>
          </a:p>
          <a:p>
            <a:pPr marL="0" indent="0">
              <a:buNone/>
            </a:pPr>
            <a:r>
              <a:rPr lang="hr-HR" sz="1200" dirty="0" smtClean="0"/>
              <a:t>2.6   </a:t>
            </a:r>
            <a:r>
              <a:rPr lang="hr-HR" sz="1200" dirty="0" smtClean="0">
                <a:solidFill>
                  <a:schemeClr val="accent5">
                    <a:lumMod val="75000"/>
                  </a:schemeClr>
                </a:solidFill>
              </a:rPr>
              <a:t>Smeđa signalizacija</a:t>
            </a:r>
          </a:p>
          <a:p>
            <a:pPr marL="0" indent="0">
              <a:buNone/>
            </a:pPr>
            <a:r>
              <a:rPr lang="hr-HR" sz="1200" u="sng" dirty="0" smtClean="0"/>
              <a:t>OPIS AKTIVNOSTI:</a:t>
            </a:r>
          </a:p>
          <a:p>
            <a:pPr marL="0" indent="0">
              <a:buNone/>
            </a:pPr>
            <a:r>
              <a:rPr lang="hr-HR" sz="1200" dirty="0" smtClean="0"/>
              <a:t>Table smeđe signalizacije je potrebno nadopuniti, neke zamijeniti jer su oštećene.</a:t>
            </a:r>
          </a:p>
          <a:p>
            <a:pPr marL="0" indent="0">
              <a:buNone/>
            </a:pPr>
            <a:r>
              <a:rPr lang="hr-HR" sz="1200" u="sng" dirty="0" smtClean="0"/>
              <a:t>OSTVARENI CILJ: </a:t>
            </a:r>
          </a:p>
          <a:p>
            <a:pPr marL="0" indent="0">
              <a:buNone/>
            </a:pPr>
            <a:endParaRPr lang="hr-HR" sz="1200" u="sng" dirty="0"/>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1893203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9471"/>
            <a:ext cx="10515600" cy="5437492"/>
          </a:xfrm>
        </p:spPr>
        <p:txBody>
          <a:bodyPr>
            <a:normAutofit/>
          </a:bodyPr>
          <a:lstStyle/>
          <a:p>
            <a:pPr marL="0" indent="0">
              <a:buNone/>
            </a:pPr>
            <a:r>
              <a:rPr lang="hr-HR" sz="1200" dirty="0" smtClean="0"/>
              <a:t>Smeđa signalizacija ima jako veliku ulogu u informiranosti posjetitelja. Ova aktivnosti je ipak morala biti odgođena za iduću godinu. </a:t>
            </a:r>
          </a:p>
          <a:p>
            <a:pPr marL="0" indent="0">
              <a:buNone/>
            </a:pPr>
            <a:r>
              <a:rPr lang="hr-HR" sz="1200" u="sng" dirty="0" smtClean="0"/>
              <a:t>NOSITELJ AKTIVNOSTI:</a:t>
            </a:r>
          </a:p>
          <a:p>
            <a:pPr marL="0" indent="0">
              <a:buNone/>
            </a:pPr>
            <a:r>
              <a:rPr lang="hr-HR" sz="1200" dirty="0" smtClean="0"/>
              <a:t>TZ Povljana</a:t>
            </a:r>
          </a:p>
          <a:p>
            <a:pPr marL="0" indent="0">
              <a:buNone/>
            </a:pPr>
            <a:r>
              <a:rPr lang="hr-HR" sz="1200" u="sng" dirty="0" smtClean="0"/>
              <a:t>REALIZACIJA:</a:t>
            </a:r>
          </a:p>
          <a:p>
            <a:pPr marL="0" indent="0">
              <a:buNone/>
            </a:pPr>
            <a:r>
              <a:rPr lang="hr-HR" sz="1200" dirty="0" smtClean="0"/>
              <a:t>Planirano:  2.000,00 kn         Rebalans:  0 kn    Ostvareno:  0 kn</a:t>
            </a:r>
          </a:p>
          <a:p>
            <a:pPr marL="0" indent="0">
              <a:buNone/>
            </a:pPr>
            <a:endParaRPr lang="hr-HR" sz="1200" dirty="0"/>
          </a:p>
          <a:p>
            <a:pPr marL="0" indent="0">
              <a:buNone/>
            </a:pPr>
            <a:r>
              <a:rPr lang="hr-HR" sz="1200" dirty="0" smtClean="0"/>
              <a:t>3. DISTRIBUCIJA I PRODAJA VRIJEDNOSTI</a:t>
            </a:r>
          </a:p>
          <a:p>
            <a:pPr marL="0" indent="0">
              <a:buNone/>
            </a:pPr>
            <a:endParaRPr lang="hr-HR" sz="1200" dirty="0"/>
          </a:p>
          <a:p>
            <a:pPr marL="0" indent="0">
              <a:buNone/>
            </a:pPr>
            <a:r>
              <a:rPr lang="hr-HR" sz="1200" dirty="0" smtClean="0"/>
              <a:t>3.1   </a:t>
            </a:r>
            <a:r>
              <a:rPr lang="pl-PL" sz="1200" dirty="0">
                <a:solidFill>
                  <a:schemeClr val="accent5">
                    <a:lumMod val="75000"/>
                  </a:schemeClr>
                </a:solidFill>
              </a:rPr>
              <a:t>Sajmovi (u skladu sa zakonskim propisima za sustav TZ)</a:t>
            </a:r>
            <a:endParaRPr lang="hr-HR" sz="1200" dirty="0">
              <a:solidFill>
                <a:schemeClr val="accent5">
                  <a:lumMod val="75000"/>
                </a:schemeClr>
              </a:solidFill>
            </a:endParaRPr>
          </a:p>
          <a:p>
            <a:pPr marL="0" indent="0">
              <a:buNone/>
            </a:pPr>
            <a:r>
              <a:rPr lang="hr-HR" sz="1200" u="sng" dirty="0"/>
              <a:t>OPIS AKTIVNOSTI:</a:t>
            </a:r>
          </a:p>
          <a:p>
            <a:pPr marL="0" indent="0">
              <a:buNone/>
            </a:pPr>
            <a:r>
              <a:rPr lang="hr-HR" sz="1200" dirty="0" smtClean="0"/>
              <a:t>Tijekom godine nismo bili aktivni na sajmovima. Ovi troškovi se odnose na sajmove  iz 2019. na kojima smo sudjelovali sa ostalim otočkim TZ a to su bili: Ljubljana, Beč, Bratislava i Munchen. </a:t>
            </a:r>
          </a:p>
          <a:p>
            <a:pPr marL="0" indent="0">
              <a:buNone/>
            </a:pPr>
            <a:r>
              <a:rPr lang="hr-HR" sz="1200" u="sng" dirty="0" smtClean="0"/>
              <a:t>OSTVARENI </a:t>
            </a:r>
            <a:r>
              <a:rPr lang="hr-HR" sz="1200" u="sng" dirty="0"/>
              <a:t>CILJ:</a:t>
            </a:r>
          </a:p>
          <a:p>
            <a:pPr marL="0" indent="0">
              <a:buNone/>
            </a:pPr>
            <a:r>
              <a:rPr lang="hr-HR" sz="1200" dirty="0" smtClean="0"/>
              <a:t>Promocija otoka Paga kao turističkog branda. Nakon izmjena Zakona ovakve promocije nisu dozvoljene ukoliko prethodno ne prođu odobrenje TZ Županije. TZ Povljana ionako ne bi mogla pod jednakim uvjetima u budućnosti financijski sudjelovati u promociji na sajmovima.</a:t>
            </a:r>
            <a:endParaRPr lang="hr-HR" sz="1200" dirty="0"/>
          </a:p>
          <a:p>
            <a:pPr marL="0" indent="0">
              <a:buNone/>
            </a:pPr>
            <a:r>
              <a:rPr lang="hr-HR" sz="1200" u="sng" dirty="0"/>
              <a:t>NOSITELJ AKTIVNOSTI:</a:t>
            </a:r>
          </a:p>
          <a:p>
            <a:pPr marL="0" indent="0">
              <a:buNone/>
            </a:pPr>
            <a:r>
              <a:rPr lang="hr-HR" sz="1200" dirty="0"/>
              <a:t>TZ </a:t>
            </a:r>
            <a:r>
              <a:rPr lang="hr-HR" sz="1200" dirty="0" smtClean="0"/>
              <a:t>Povljana. TZ Novalja, TZ Pag, TZ Kolan</a:t>
            </a:r>
            <a:endParaRPr lang="hr-HR" sz="1200" dirty="0"/>
          </a:p>
          <a:p>
            <a:pPr marL="0" indent="0">
              <a:buNone/>
            </a:pPr>
            <a:r>
              <a:rPr lang="hr-HR" sz="1200" u="sng" dirty="0"/>
              <a:t>REALIZACIJA:</a:t>
            </a:r>
          </a:p>
          <a:p>
            <a:pPr marL="0" indent="0">
              <a:buNone/>
            </a:pPr>
            <a:r>
              <a:rPr lang="hr-HR" sz="1200" dirty="0"/>
              <a:t>Planirano:     </a:t>
            </a:r>
            <a:r>
              <a:rPr lang="hr-HR" sz="1200" dirty="0" smtClean="0"/>
              <a:t>20.000,00 </a:t>
            </a:r>
            <a:r>
              <a:rPr lang="hr-HR" sz="1200" dirty="0"/>
              <a:t>kn        Rebalans:    </a:t>
            </a:r>
            <a:r>
              <a:rPr lang="hr-HR" sz="1200" dirty="0" smtClean="0"/>
              <a:t>15.148,00 </a:t>
            </a:r>
            <a:r>
              <a:rPr lang="hr-HR" sz="1200" dirty="0"/>
              <a:t>kn      Ostvareno: </a:t>
            </a:r>
            <a:r>
              <a:rPr lang="hr-HR" sz="1200" dirty="0" smtClean="0"/>
              <a:t>13.245,19 </a:t>
            </a:r>
            <a:r>
              <a:rPr lang="hr-HR" sz="1200" dirty="0"/>
              <a:t>kn</a:t>
            </a:r>
          </a:p>
          <a:p>
            <a:pPr marL="0" indent="0">
              <a:buNone/>
            </a:pPr>
            <a:endParaRPr lang="hr-HR" sz="1200" dirty="0"/>
          </a:p>
        </p:txBody>
      </p:sp>
    </p:spTree>
    <p:extLst>
      <p:ext uri="{BB962C8B-B14F-4D97-AF65-F5344CB8AC3E}">
        <p14:creationId xmlns:p14="http://schemas.microsoft.com/office/powerpoint/2010/main" val="1600222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2250"/>
            <a:ext cx="10515600" cy="5564713"/>
          </a:xfrm>
        </p:spPr>
        <p:txBody>
          <a:bodyPr>
            <a:normAutofit/>
          </a:bodyPr>
          <a:lstStyle/>
          <a:p>
            <a:pPr marL="0" indent="0">
              <a:buNone/>
            </a:pPr>
            <a:r>
              <a:rPr lang="hr-HR" sz="1200" dirty="0" smtClean="0"/>
              <a:t>4. INTERNI MARKETING</a:t>
            </a:r>
          </a:p>
          <a:p>
            <a:pPr marL="0" indent="0">
              <a:buNone/>
            </a:pPr>
            <a:endParaRPr lang="hr-HR" sz="1200" dirty="0"/>
          </a:p>
          <a:p>
            <a:pPr marL="0" indent="0">
              <a:buNone/>
            </a:pPr>
            <a:r>
              <a:rPr lang="hr-HR" sz="1200" dirty="0" smtClean="0"/>
              <a:t>4.1  </a:t>
            </a:r>
            <a:r>
              <a:rPr lang="hr-HR" sz="1200" dirty="0" smtClean="0">
                <a:solidFill>
                  <a:schemeClr val="accent5">
                    <a:lumMod val="75000"/>
                  </a:schemeClr>
                </a:solidFill>
              </a:rPr>
              <a:t>Edukacija</a:t>
            </a:r>
          </a:p>
          <a:p>
            <a:pPr marL="0" indent="0">
              <a:buNone/>
            </a:pPr>
            <a:r>
              <a:rPr lang="hr-HR" sz="1200" u="sng" dirty="0" smtClean="0"/>
              <a:t>OPIS AKTIVNOSTI:</a:t>
            </a:r>
          </a:p>
          <a:p>
            <a:pPr marL="0" indent="0">
              <a:buNone/>
            </a:pPr>
            <a:r>
              <a:rPr lang="hr-HR" sz="1200" dirty="0" smtClean="0"/>
              <a:t>U posljednjih nekoliko godina organiziramo aktivnost edukacije iznajmljivača od strane educiranih predavača kako bi oni mogli dobiti kvalitetne informacije što se u vremenima koja dolaze očekuje od njih...Kako mogu zadovoljiti Zakon a ne povećati svoje troškove? Itd..Do sada nismo zadovoljni sa posjećenosti ovih predavanja pa je moguće da organiziramo edukacije zajedno sa TZ Pag.</a:t>
            </a:r>
          </a:p>
          <a:p>
            <a:pPr marL="0" indent="0">
              <a:buNone/>
            </a:pPr>
            <a:r>
              <a:rPr lang="hr-HR" sz="1200" u="sng" dirty="0" smtClean="0"/>
              <a:t>OSTVARENI CILJ:</a:t>
            </a:r>
          </a:p>
          <a:p>
            <a:pPr marL="0" indent="0">
              <a:buNone/>
            </a:pPr>
            <a:r>
              <a:rPr lang="hr-HR" sz="1200" dirty="0" smtClean="0"/>
              <a:t>Upoznavanje iznajmljivača (koji imaju 80% svih kapaciteta na području Povljane) sa Zakonom po pitanju pružanja ugostiteljske usluge, uzancama po pitanju dočeka i ispraćaja gostiju, overbooking, komunikacija sa agencijama, rješavanje problema sa gostima itd..</a:t>
            </a:r>
          </a:p>
          <a:p>
            <a:pPr marL="0" indent="0">
              <a:buNone/>
            </a:pPr>
            <a:r>
              <a:rPr lang="hr-HR" sz="1200" u="sng" dirty="0" smtClean="0"/>
              <a:t>NOSITELJ AKTIVNOSTI:</a:t>
            </a:r>
          </a:p>
          <a:p>
            <a:pPr marL="0" indent="0">
              <a:buNone/>
            </a:pPr>
            <a:r>
              <a:rPr lang="hr-HR" sz="1200" dirty="0" smtClean="0"/>
              <a:t>TZ Povljana</a:t>
            </a:r>
            <a:endParaRPr lang="hr-HR" sz="1200" dirty="0"/>
          </a:p>
          <a:p>
            <a:pPr marL="0" indent="0">
              <a:buNone/>
            </a:pPr>
            <a:r>
              <a:rPr lang="hr-HR" sz="1200" u="sng" dirty="0" smtClean="0"/>
              <a:t>REALIZACIJA:</a:t>
            </a:r>
          </a:p>
          <a:p>
            <a:pPr marL="0" indent="0">
              <a:buNone/>
            </a:pPr>
            <a:r>
              <a:rPr lang="hr-HR" sz="1200" dirty="0" smtClean="0"/>
              <a:t>Planirano:  3.000,00 kn        Rebalans:  0 kn       Ostvareno:   0 kn</a:t>
            </a:r>
          </a:p>
          <a:p>
            <a:pPr marL="0" indent="0">
              <a:buNone/>
            </a:pPr>
            <a:endParaRPr lang="hr-HR" sz="1200" dirty="0" smtClean="0"/>
          </a:p>
          <a:p>
            <a:pPr marL="0" indent="0">
              <a:buNone/>
            </a:pPr>
            <a:r>
              <a:rPr lang="hr-HR" sz="1200" dirty="0" smtClean="0"/>
              <a:t>4.2   </a:t>
            </a:r>
            <a:r>
              <a:rPr lang="hr-HR" sz="1200" dirty="0" smtClean="0">
                <a:solidFill>
                  <a:schemeClr val="accent5">
                    <a:lumMod val="75000"/>
                  </a:schemeClr>
                </a:solidFill>
              </a:rPr>
              <a:t>Nagrade i priznanja</a:t>
            </a:r>
          </a:p>
          <a:p>
            <a:pPr marL="0" indent="0">
              <a:buNone/>
            </a:pPr>
            <a:endParaRPr lang="hr-HR" sz="1200" dirty="0" smtClean="0"/>
          </a:p>
          <a:p>
            <a:pPr marL="0" indent="0">
              <a:buNone/>
            </a:pPr>
            <a:r>
              <a:rPr lang="hr-HR" sz="1200" dirty="0" smtClean="0"/>
              <a:t>REALIZACIJA:</a:t>
            </a:r>
          </a:p>
          <a:p>
            <a:pPr marL="0" indent="0">
              <a:buNone/>
            </a:pPr>
            <a:r>
              <a:rPr lang="hr-HR" sz="1200" dirty="0" smtClean="0"/>
              <a:t>Planirano:    1.000,00 kn                Rebalans:   0 kn             Ostvareno:   0 kn</a:t>
            </a:r>
          </a:p>
          <a:p>
            <a:pPr marL="0" indent="0">
              <a:buNone/>
            </a:pPr>
            <a:endParaRPr lang="hr-HR" sz="1300" dirty="0" smtClean="0"/>
          </a:p>
          <a:p>
            <a:pPr marL="0" indent="0">
              <a:buNone/>
            </a:pPr>
            <a:endParaRPr lang="hr-HR" sz="1300" dirty="0" smtClean="0"/>
          </a:p>
          <a:p>
            <a:pPr marL="0" indent="0">
              <a:buNone/>
            </a:pPr>
            <a:endParaRPr lang="hr-HR" sz="1300" dirty="0"/>
          </a:p>
          <a:p>
            <a:pPr marL="0" indent="0">
              <a:buNone/>
            </a:pPr>
            <a:endParaRPr lang="hr-HR" sz="1300" dirty="0" smtClean="0"/>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398671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2250"/>
            <a:ext cx="10515600" cy="5564713"/>
          </a:xfrm>
        </p:spPr>
        <p:txBody>
          <a:bodyPr>
            <a:normAutofit/>
          </a:bodyPr>
          <a:lstStyle/>
          <a:p>
            <a:pPr>
              <a:buAutoNum type="arabicPeriod" startAt="5"/>
            </a:pPr>
            <a:r>
              <a:rPr lang="hr-HR" sz="1200" dirty="0" smtClean="0"/>
              <a:t>MARKETINŠKA INFRASTRUKTURA</a:t>
            </a:r>
          </a:p>
          <a:p>
            <a:pPr>
              <a:buAutoNum type="arabicPeriod" startAt="5"/>
            </a:pPr>
            <a:endParaRPr lang="hr-HR" sz="1200" dirty="0"/>
          </a:p>
          <a:p>
            <a:pPr marL="0" indent="0">
              <a:buNone/>
            </a:pPr>
            <a:r>
              <a:rPr lang="hr-HR" sz="1200" dirty="0" smtClean="0"/>
              <a:t>5.1    </a:t>
            </a:r>
            <a:r>
              <a:rPr lang="hr-HR" sz="1200" dirty="0" smtClean="0">
                <a:solidFill>
                  <a:schemeClr val="accent5">
                    <a:lumMod val="75000"/>
                  </a:schemeClr>
                </a:solidFill>
              </a:rPr>
              <a:t>Multimedijalni materijali </a:t>
            </a:r>
          </a:p>
          <a:p>
            <a:pPr marL="0" indent="0">
              <a:buNone/>
            </a:pPr>
            <a:r>
              <a:rPr lang="hr-HR" sz="1200" dirty="0">
                <a:solidFill>
                  <a:schemeClr val="accent5">
                    <a:lumMod val="75000"/>
                  </a:schemeClr>
                </a:solidFill>
              </a:rPr>
              <a:t> </a:t>
            </a:r>
            <a:r>
              <a:rPr lang="hr-HR" sz="1200" u="sng" dirty="0"/>
              <a:t>OPIS AKTIVNOSTI:</a:t>
            </a:r>
          </a:p>
          <a:p>
            <a:pPr marL="0" indent="0">
              <a:buNone/>
            </a:pPr>
            <a:r>
              <a:rPr lang="hr-HR" sz="1200" dirty="0" smtClean="0"/>
              <a:t>Produkcija videa ‘’No man is an island’’  je izrada promo videa otoka Paga i za čiju proizvodnju smo planirali sredstva u Programu rada za 2020.g. Struktura aktivnosti i troškova:</a:t>
            </a:r>
          </a:p>
          <a:p>
            <a:pPr>
              <a:buFontTx/>
              <a:buChar char="-"/>
            </a:pPr>
            <a:r>
              <a:rPr lang="hr-HR" sz="1200" dirty="0" smtClean="0"/>
              <a:t>Snimanje   10.750,00 kn</a:t>
            </a:r>
          </a:p>
          <a:p>
            <a:pPr>
              <a:buFontTx/>
              <a:buChar char="-"/>
            </a:pPr>
            <a:r>
              <a:rPr lang="hr-HR" sz="1200" dirty="0" smtClean="0"/>
              <a:t>Montaža    2.160,00 kn</a:t>
            </a:r>
          </a:p>
          <a:p>
            <a:pPr>
              <a:buFontTx/>
              <a:buChar char="-"/>
            </a:pPr>
            <a:r>
              <a:rPr lang="hr-HR" sz="1200" dirty="0" smtClean="0"/>
              <a:t>Izrada koncepta  7.500,00 kn</a:t>
            </a:r>
          </a:p>
          <a:p>
            <a:pPr>
              <a:buFontTx/>
              <a:buChar char="-"/>
            </a:pPr>
            <a:r>
              <a:rPr lang="hr-HR" sz="1200" dirty="0" smtClean="0"/>
              <a:t>Reprezentacija   200,00 kn</a:t>
            </a:r>
          </a:p>
          <a:p>
            <a:pPr marL="0" indent="0">
              <a:buNone/>
            </a:pPr>
            <a:r>
              <a:rPr lang="hr-HR" sz="1200" u="sng" dirty="0"/>
              <a:t>OSTVARENI CILJ</a:t>
            </a:r>
            <a:r>
              <a:rPr lang="hr-HR" sz="1200" u="sng" dirty="0" smtClean="0"/>
              <a:t>:</a:t>
            </a:r>
          </a:p>
          <a:p>
            <a:pPr marL="0" indent="0">
              <a:buNone/>
            </a:pPr>
            <a:r>
              <a:rPr lang="hr-HR" sz="1200" dirty="0" smtClean="0"/>
              <a:t>Vrlo kvalitetan video materijal koji možemo koristiti na predstavljanju Povljane ili u prigodi predstavljanja otoka bilo na sajmu ili prezentaciji ili otvorenju novih turističkih kapaciteta ili objekta....</a:t>
            </a:r>
            <a:endParaRPr lang="hr-HR" sz="1200" dirty="0"/>
          </a:p>
          <a:p>
            <a:pPr marL="0" indent="0">
              <a:buNone/>
            </a:pPr>
            <a:r>
              <a:rPr lang="hr-HR" sz="1200" u="sng" dirty="0" smtClean="0"/>
              <a:t>NOSITELJ AKTIVNOSTI I PARTNERI:</a:t>
            </a:r>
          </a:p>
          <a:p>
            <a:pPr marL="0" indent="0">
              <a:buNone/>
            </a:pPr>
            <a:r>
              <a:rPr lang="hr-HR" sz="1200" dirty="0" smtClean="0"/>
              <a:t>TZ Povljana, TZ Novalja, TZ Kolan i TZ Pag</a:t>
            </a:r>
          </a:p>
          <a:p>
            <a:pPr marL="0" indent="0">
              <a:buNone/>
            </a:pPr>
            <a:r>
              <a:rPr lang="hr-HR" sz="1200" u="sng" dirty="0" smtClean="0"/>
              <a:t>REALIZACIJA:</a:t>
            </a:r>
          </a:p>
          <a:p>
            <a:pPr marL="0" indent="0">
              <a:buNone/>
            </a:pPr>
            <a:r>
              <a:rPr lang="hr-HR" sz="1200" dirty="0" smtClean="0"/>
              <a:t>Planirano:   2.000,00 kn       Rebalans:  20.610,00      Ostvareno: 20.610,00 kn</a:t>
            </a:r>
            <a:endParaRPr lang="hr-HR" sz="1200" dirty="0"/>
          </a:p>
          <a:p>
            <a:pPr marL="0" indent="0">
              <a:buNone/>
            </a:pPr>
            <a:endParaRPr lang="hr-HR" sz="1200" dirty="0" smtClean="0"/>
          </a:p>
          <a:p>
            <a:pPr marL="0" indent="0">
              <a:buNone/>
            </a:pPr>
            <a:r>
              <a:rPr lang="hr-HR" sz="1200" dirty="0" smtClean="0"/>
              <a:t>5.2   </a:t>
            </a:r>
            <a:r>
              <a:rPr lang="hr-HR" sz="1200" dirty="0" smtClean="0">
                <a:solidFill>
                  <a:schemeClr val="accent5">
                    <a:lumMod val="75000"/>
                  </a:schemeClr>
                </a:solidFill>
              </a:rPr>
              <a:t>Fotografije i priprema u izdavaštvu</a:t>
            </a:r>
            <a:endParaRPr lang="hr-HR" sz="1200" dirty="0" smtClean="0"/>
          </a:p>
          <a:p>
            <a:pPr marL="0" indent="0">
              <a:buNone/>
            </a:pPr>
            <a:endParaRPr lang="hr-HR" sz="1200" dirty="0"/>
          </a:p>
        </p:txBody>
      </p:sp>
    </p:spTree>
    <p:extLst>
      <p:ext uri="{BB962C8B-B14F-4D97-AF65-F5344CB8AC3E}">
        <p14:creationId xmlns:p14="http://schemas.microsoft.com/office/powerpoint/2010/main" val="289871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Sadržaj</a:t>
            </a:r>
            <a:endParaRPr lang="hr-HR" dirty="0"/>
          </a:p>
        </p:txBody>
      </p:sp>
      <p:sp>
        <p:nvSpPr>
          <p:cNvPr id="3" name="Content Placeholder 2"/>
          <p:cNvSpPr>
            <a:spLocks noGrp="1"/>
          </p:cNvSpPr>
          <p:nvPr>
            <p:ph idx="1"/>
          </p:nvPr>
        </p:nvSpPr>
        <p:spPr/>
        <p:txBody>
          <a:bodyPr>
            <a:normAutofit/>
          </a:bodyPr>
          <a:lstStyle/>
          <a:p>
            <a:pPr fontAlgn="base">
              <a:spcBef>
                <a:spcPts val="0"/>
              </a:spcBef>
              <a:buFont typeface="+mj-lt"/>
              <a:buAutoNum type="arabicPeriod"/>
            </a:pPr>
            <a:r>
              <a:rPr lang="hr-HR" sz="1400" dirty="0">
                <a:solidFill>
                  <a:srgbClr val="000000"/>
                </a:solidFill>
                <a:latin typeface="Calibri" panose="020F0502020204030204" pitchFamily="34" charset="0"/>
              </a:rPr>
              <a:t>Izvršenje i izdaci Programa rada:</a:t>
            </a:r>
            <a:endParaRPr lang="hr-HR" sz="1400" dirty="0">
              <a:solidFill>
                <a:srgbClr val="000000"/>
              </a:solidFill>
              <a:latin typeface="Arial" panose="020B0604020202020204" pitchFamily="34" charset="0"/>
            </a:endParaRPr>
          </a:p>
          <a:p>
            <a:pPr fontAlgn="base">
              <a:spcBef>
                <a:spcPts val="0"/>
              </a:spcBef>
            </a:pPr>
            <a:r>
              <a:rPr lang="hr-HR" sz="1400" dirty="0" smtClean="0">
                <a:solidFill>
                  <a:srgbClr val="000000"/>
                </a:solidFill>
                <a:latin typeface="Calibri" panose="020F0502020204030204" pitchFamily="34" charset="0"/>
              </a:rPr>
              <a:t>analiza </a:t>
            </a:r>
            <a:r>
              <a:rPr lang="hr-HR" sz="1400" dirty="0">
                <a:solidFill>
                  <a:srgbClr val="000000"/>
                </a:solidFill>
                <a:latin typeface="Calibri" panose="020F0502020204030204" pitchFamily="34" charset="0"/>
              </a:rPr>
              <a:t>po planiranim aktivnostima</a:t>
            </a:r>
            <a:endParaRPr lang="hr-HR" sz="1400" dirty="0">
              <a:solidFill>
                <a:srgbClr val="000000"/>
              </a:solidFill>
              <a:latin typeface="Arial" panose="020B0604020202020204" pitchFamily="34" charset="0"/>
            </a:endParaRPr>
          </a:p>
          <a:p>
            <a:pPr fontAlgn="base">
              <a:spcBef>
                <a:spcPts val="0"/>
              </a:spcBef>
            </a:pPr>
            <a:r>
              <a:rPr lang="hr-HR" sz="1400" dirty="0">
                <a:solidFill>
                  <a:srgbClr val="000000"/>
                </a:solidFill>
                <a:latin typeface="Calibri" panose="020F0502020204030204" pitchFamily="34" charset="0"/>
              </a:rPr>
              <a:t>i</a:t>
            </a:r>
            <a:r>
              <a:rPr lang="hr-HR" sz="1400" dirty="0" smtClean="0">
                <a:solidFill>
                  <a:srgbClr val="000000"/>
                </a:solidFill>
                <a:latin typeface="Calibri" panose="020F0502020204030204" pitchFamily="34" charset="0"/>
              </a:rPr>
              <a:t>zdaci za poslovanje turističkog ureda i rad tijela Turističke zajednice Povljana </a:t>
            </a:r>
            <a:endParaRPr lang="hr-HR" sz="1400" dirty="0">
              <a:solidFill>
                <a:srgbClr val="000000"/>
              </a:solidFill>
              <a:latin typeface="Arial" panose="020B0604020202020204" pitchFamily="34" charset="0"/>
            </a:endParaRPr>
          </a:p>
          <a:p>
            <a:pPr fontAlgn="base">
              <a:spcBef>
                <a:spcPts val="0"/>
              </a:spcBef>
            </a:pPr>
            <a:r>
              <a:rPr lang="hr-HR" sz="1400" dirty="0">
                <a:solidFill>
                  <a:srgbClr val="000000"/>
                </a:solidFill>
                <a:latin typeface="Calibri" panose="020F0502020204030204" pitchFamily="34" charset="0"/>
              </a:rPr>
              <a:t>t</a:t>
            </a:r>
            <a:r>
              <a:rPr lang="hr-HR" sz="1400" dirty="0" smtClean="0">
                <a:solidFill>
                  <a:srgbClr val="000000"/>
                </a:solidFill>
                <a:latin typeface="Calibri" panose="020F0502020204030204" pitchFamily="34" charset="0"/>
              </a:rPr>
              <a:t>ablica</a:t>
            </a:r>
          </a:p>
          <a:p>
            <a:pPr fontAlgn="base">
              <a:spcBef>
                <a:spcPts val="0"/>
              </a:spcBef>
            </a:pPr>
            <a:r>
              <a:rPr lang="hr-HR" sz="1400" dirty="0">
                <a:solidFill>
                  <a:srgbClr val="000000"/>
                </a:solidFill>
                <a:latin typeface="Calibri" panose="020F0502020204030204" pitchFamily="34" charset="0"/>
              </a:rPr>
              <a:t>o</a:t>
            </a:r>
            <a:r>
              <a:rPr lang="hr-HR" sz="1400" dirty="0" smtClean="0">
                <a:solidFill>
                  <a:srgbClr val="000000"/>
                </a:solidFill>
                <a:latin typeface="Calibri" panose="020F0502020204030204" pitchFamily="34" charset="0"/>
              </a:rPr>
              <a:t>stvareni promet</a:t>
            </a:r>
            <a:endParaRPr lang="hr-HR" sz="1400" dirty="0">
              <a:solidFill>
                <a:srgbClr val="000000"/>
              </a:solidFill>
              <a:latin typeface="Arial" panose="020B0604020202020204" pitchFamily="34" charset="0"/>
            </a:endParaRPr>
          </a:p>
          <a:p>
            <a:pPr fontAlgn="base">
              <a:spcBef>
                <a:spcPts val="0"/>
              </a:spcBef>
              <a:buFont typeface="+mj-lt"/>
              <a:buAutoNum type="arabicPeriod" startAt="2"/>
            </a:pPr>
            <a:r>
              <a:rPr lang="hr-HR" sz="1400" dirty="0" smtClean="0">
                <a:solidFill>
                  <a:srgbClr val="000000"/>
                </a:solidFill>
                <a:latin typeface="Calibri" panose="020F0502020204030204" pitchFamily="34" charset="0"/>
              </a:rPr>
              <a:t>Finacijski rezultat poslovanja</a:t>
            </a:r>
            <a:endParaRPr lang="hr-HR" sz="1400" dirty="0">
              <a:solidFill>
                <a:srgbClr val="000000"/>
              </a:solidFill>
              <a:latin typeface="Arial" panose="020B0604020202020204" pitchFamily="34" charset="0"/>
            </a:endParaRPr>
          </a:p>
          <a:p>
            <a:pPr fontAlgn="base">
              <a:spcBef>
                <a:spcPts val="0"/>
              </a:spcBef>
              <a:buFont typeface="+mj-lt"/>
              <a:buAutoNum type="arabicPeriod" startAt="2"/>
            </a:pPr>
            <a:r>
              <a:rPr lang="hr-HR" sz="1400" dirty="0" smtClean="0">
                <a:solidFill>
                  <a:srgbClr val="000000"/>
                </a:solidFill>
                <a:latin typeface="Calibri" panose="020F0502020204030204" pitchFamily="34" charset="0"/>
              </a:rPr>
              <a:t>Usporedba financijskog plana i njegova ostvarenja s obrazloženjem odstupanja</a:t>
            </a:r>
            <a:endParaRPr lang="hr-HR" sz="1400" dirty="0" smtClean="0">
              <a:solidFill>
                <a:srgbClr val="000000"/>
              </a:solidFill>
              <a:latin typeface="Arial" panose="020B0604020202020204" pitchFamily="34" charset="0"/>
            </a:endParaRPr>
          </a:p>
          <a:p>
            <a:pPr fontAlgn="base">
              <a:spcBef>
                <a:spcPts val="0"/>
              </a:spcBef>
              <a:buFont typeface="+mj-lt"/>
              <a:buAutoNum type="arabicPeriod" startAt="2"/>
            </a:pPr>
            <a:r>
              <a:rPr lang="hr-HR" sz="1400" dirty="0" smtClean="0">
                <a:solidFill>
                  <a:srgbClr val="000000"/>
                </a:solidFill>
                <a:latin typeface="Calibri" panose="020F0502020204030204" pitchFamily="34" charset="0"/>
              </a:rPr>
              <a:t>Analiza i ocjena izvršenja Programa rada</a:t>
            </a:r>
            <a:endParaRPr lang="hr-HR"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039540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9958"/>
            <a:ext cx="10515600" cy="5517005"/>
          </a:xfrm>
        </p:spPr>
        <p:txBody>
          <a:bodyPr>
            <a:normAutofit/>
          </a:bodyPr>
          <a:lstStyle/>
          <a:p>
            <a:pPr marL="0" indent="0">
              <a:buNone/>
            </a:pPr>
            <a:r>
              <a:rPr lang="hr-HR" sz="1200" u="sng" dirty="0" smtClean="0"/>
              <a:t>OPIS AKTIVNOSTI:</a:t>
            </a:r>
          </a:p>
          <a:p>
            <a:pPr marL="0" indent="0">
              <a:buNone/>
            </a:pPr>
            <a:r>
              <a:rPr lang="hr-HR" sz="1200" dirty="0" smtClean="0"/>
              <a:t>Nabavka najnovijih fotografija je jako bitna kako u slučaju pripreme novih materijala na vrijeme svi dijelovi budu spremni. U 2020. nismo bili u prilici nabaviti nove fotografije niti je bilo potrebe za novom pripremom za potrebe brošure.</a:t>
            </a:r>
          </a:p>
          <a:p>
            <a:pPr marL="0" indent="0">
              <a:buNone/>
            </a:pPr>
            <a:r>
              <a:rPr lang="hr-HR" sz="1200" u="sng" dirty="0" smtClean="0"/>
              <a:t>REALIZACIJA:</a:t>
            </a:r>
          </a:p>
          <a:p>
            <a:pPr marL="0" indent="0">
              <a:buNone/>
            </a:pPr>
            <a:r>
              <a:rPr lang="hr-HR" sz="1200" dirty="0" smtClean="0"/>
              <a:t>Planirano:    2.000,00 kn         Rebalans:   0 kn       Ostvareno:  0 kn</a:t>
            </a:r>
          </a:p>
          <a:p>
            <a:pPr marL="0" indent="0">
              <a:buNone/>
            </a:pPr>
            <a:endParaRPr lang="hr-HR" sz="1200" dirty="0"/>
          </a:p>
          <a:p>
            <a:pPr>
              <a:buAutoNum type="arabicPeriod" startAt="6"/>
            </a:pPr>
            <a:r>
              <a:rPr lang="hr-HR" sz="1200" dirty="0" smtClean="0"/>
              <a:t>POSEBNI PROGRAMI</a:t>
            </a:r>
          </a:p>
          <a:p>
            <a:pPr marL="0" indent="0">
              <a:buNone/>
            </a:pPr>
            <a:endParaRPr lang="hr-HR" sz="1200" dirty="0" smtClean="0"/>
          </a:p>
          <a:p>
            <a:pPr marL="0" indent="0">
              <a:buNone/>
            </a:pPr>
            <a:r>
              <a:rPr lang="hr-HR" sz="1200" dirty="0" smtClean="0"/>
              <a:t>6.1   </a:t>
            </a:r>
            <a:r>
              <a:rPr lang="hr-HR" sz="1200" dirty="0" smtClean="0">
                <a:solidFill>
                  <a:schemeClr val="accent5">
                    <a:lumMod val="75000"/>
                  </a:schemeClr>
                </a:solidFill>
              </a:rPr>
              <a:t>Sufinaciranje niskotarifnih zračnih letova</a:t>
            </a:r>
          </a:p>
          <a:p>
            <a:pPr marL="0" indent="0">
              <a:buNone/>
            </a:pPr>
            <a:r>
              <a:rPr lang="hr-HR" sz="1200" u="sng" dirty="0" smtClean="0"/>
              <a:t>OPIS AKTIVNOSTI:</a:t>
            </a:r>
          </a:p>
          <a:p>
            <a:pPr marL="0" indent="0">
              <a:buNone/>
            </a:pPr>
            <a:r>
              <a:rPr lang="hr-HR" sz="1200" dirty="0" smtClean="0"/>
              <a:t>Ovaj projekt omogućuje niže cijene karata niskotarifnih zračnih prijevoznika što onda znači i više putnika iz zemalja koji u pravilu više troše: UK, Nizozemska, Njemačka, skandinavske zemlje.</a:t>
            </a:r>
          </a:p>
          <a:p>
            <a:pPr marL="0" indent="0">
              <a:buNone/>
            </a:pPr>
            <a:r>
              <a:rPr lang="hr-HR" sz="1200" u="sng" dirty="0" smtClean="0"/>
              <a:t>OSTVARENI CILJ:</a:t>
            </a:r>
          </a:p>
          <a:p>
            <a:pPr marL="0" indent="0">
              <a:buNone/>
            </a:pPr>
            <a:r>
              <a:rPr lang="hr-HR" sz="1200" dirty="0" smtClean="0"/>
              <a:t>Povećanje posjetitelja iz zemalja koje nam inače nisu sklone a čiji građani, kao turisti, su dobri potrošači. 2020.g. cilj nismo ostvarili, ali zbog istih mjera zaključavanja,  nismo imali ni troška sufinanciranja. Trošak koji je nastao je na temelju ugovora o sufinanciranju za 2019.g. (zaostala rata).</a:t>
            </a:r>
          </a:p>
          <a:p>
            <a:pPr marL="0" indent="0">
              <a:buNone/>
            </a:pPr>
            <a:r>
              <a:rPr lang="hr-HR" sz="1200" u="sng" dirty="0" smtClean="0"/>
              <a:t>NOSITELJI AKTIVNOSTI I PARTNERI:</a:t>
            </a:r>
          </a:p>
          <a:p>
            <a:pPr marL="0" indent="0">
              <a:buNone/>
            </a:pPr>
            <a:r>
              <a:rPr lang="hr-HR" sz="1200" dirty="0" smtClean="0"/>
              <a:t>TZ Povljana, Zadarska županija, Zračna luka Zadar, TZ Zadarske županije, skoro sve TZ u Zadarskoj županiji</a:t>
            </a:r>
          </a:p>
          <a:p>
            <a:pPr marL="0" indent="0">
              <a:buNone/>
            </a:pPr>
            <a:r>
              <a:rPr lang="hr-HR" sz="1200" u="sng" dirty="0" smtClean="0"/>
              <a:t>REALIZACIJA:</a:t>
            </a:r>
          </a:p>
          <a:p>
            <a:pPr marL="0" indent="0">
              <a:buNone/>
            </a:pPr>
            <a:r>
              <a:rPr lang="hr-HR" sz="1200" dirty="0" smtClean="0"/>
              <a:t>Planirano:     23.500,00 kn            Rebalans:    7.833,00 kn          Ostvareno: 7.833,33 kn  </a:t>
            </a:r>
            <a:endParaRPr lang="hr-HR" sz="1200" dirty="0"/>
          </a:p>
          <a:p>
            <a:pPr marL="0" indent="0">
              <a:buNone/>
            </a:pPr>
            <a:r>
              <a:rPr lang="hr-HR" sz="1200" dirty="0" smtClean="0"/>
              <a:t> </a:t>
            </a:r>
            <a:endParaRPr lang="hr-HR" sz="1200" dirty="0"/>
          </a:p>
          <a:p>
            <a:pPr marL="0" indent="0">
              <a:buNone/>
            </a:pPr>
            <a:endParaRPr lang="hr-HR" sz="1200" dirty="0"/>
          </a:p>
        </p:txBody>
      </p:sp>
    </p:spTree>
    <p:extLst>
      <p:ext uri="{BB962C8B-B14F-4D97-AF65-F5344CB8AC3E}">
        <p14:creationId xmlns:p14="http://schemas.microsoft.com/office/powerpoint/2010/main" val="1078770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6104"/>
            <a:ext cx="10515600" cy="5540859"/>
          </a:xfrm>
        </p:spPr>
        <p:txBody>
          <a:bodyPr>
            <a:normAutofit/>
          </a:bodyPr>
          <a:lstStyle/>
          <a:p>
            <a:pPr>
              <a:buAutoNum type="arabicPeriod" startAt="7"/>
            </a:pPr>
            <a:r>
              <a:rPr lang="hr-HR" sz="1200" dirty="0" smtClean="0"/>
              <a:t>TRANSFER BORAVIŠNE PRISTOJBE OPĆINI (30%)</a:t>
            </a:r>
          </a:p>
          <a:p>
            <a:pPr marL="0" indent="0">
              <a:buNone/>
            </a:pPr>
            <a:endParaRPr lang="hr-HR" sz="1200" dirty="0" smtClean="0"/>
          </a:p>
          <a:p>
            <a:pPr marL="0" indent="0">
              <a:buNone/>
            </a:pPr>
            <a:r>
              <a:rPr lang="hr-HR" sz="1200" u="sng" dirty="0" smtClean="0"/>
              <a:t>OPIS AKTIVNOSTI:</a:t>
            </a:r>
          </a:p>
          <a:p>
            <a:pPr marL="0" indent="0">
              <a:buNone/>
            </a:pPr>
            <a:r>
              <a:rPr lang="hr-HR" sz="1200" dirty="0" smtClean="0"/>
              <a:t>Transfer je definiran odredbama Zakona o turističkojoj pristojbi i od 01.01.2020. godine transfer se izvršava automatski po uplati sredstava pristojbe na račun.</a:t>
            </a:r>
          </a:p>
          <a:p>
            <a:pPr marL="0" indent="0">
              <a:buNone/>
            </a:pPr>
            <a:r>
              <a:rPr lang="hr-HR" sz="1200" u="sng" dirty="0" smtClean="0"/>
              <a:t>OSTVARENI CILJ:</a:t>
            </a:r>
          </a:p>
          <a:p>
            <a:pPr marL="0" indent="0">
              <a:buNone/>
            </a:pPr>
            <a:r>
              <a:rPr lang="hr-HR" sz="1200" dirty="0" smtClean="0"/>
              <a:t>Financiranje dijela troškova upravljanja javnim prostorima.</a:t>
            </a:r>
          </a:p>
          <a:p>
            <a:pPr marL="0" indent="0">
              <a:buNone/>
            </a:pPr>
            <a:r>
              <a:rPr lang="hr-HR" sz="1200" u="sng" dirty="0" smtClean="0"/>
              <a:t>NOSITELJI I PARTNERI:</a:t>
            </a:r>
          </a:p>
          <a:p>
            <a:pPr marL="0" indent="0">
              <a:buNone/>
            </a:pPr>
            <a:r>
              <a:rPr lang="hr-HR" sz="1200" dirty="0" smtClean="0"/>
              <a:t>TZ Povljana i Općina Povljana</a:t>
            </a:r>
            <a:endParaRPr lang="hr-HR" sz="1200" dirty="0"/>
          </a:p>
          <a:p>
            <a:pPr marL="0" indent="0">
              <a:buNone/>
            </a:pPr>
            <a:r>
              <a:rPr lang="hr-HR" sz="1200" u="sng" dirty="0" smtClean="0"/>
              <a:t>REALIZACIJA:</a:t>
            </a:r>
          </a:p>
          <a:p>
            <a:pPr marL="0" indent="0">
              <a:buNone/>
            </a:pPr>
            <a:r>
              <a:rPr lang="hr-HR" sz="1200" dirty="0" smtClean="0"/>
              <a:t>Planirano:       198.000,00 kn           Rebalans:  0 kn                 Ostvareno:  0 kn</a:t>
            </a:r>
          </a:p>
          <a:p>
            <a:pPr marL="0" indent="0">
              <a:buNone/>
            </a:pPr>
            <a:endParaRPr lang="hr-HR" sz="1200" dirty="0"/>
          </a:p>
          <a:p>
            <a:pPr>
              <a:buAutoNum type="arabicPeriod" startAt="8"/>
            </a:pPr>
            <a:r>
              <a:rPr lang="hr-HR" sz="1200" dirty="0" smtClean="0"/>
              <a:t>IZDACI ZA POSLOVANJE TURISTIČKOG UREDA I RAD TIJELA ZAJEDNICE (ADMINISTRATIVNI IZDACI)</a:t>
            </a:r>
          </a:p>
          <a:p>
            <a:pPr marL="0" indent="0">
              <a:buNone/>
            </a:pPr>
            <a:endParaRPr lang="hr-HR" sz="1200" dirty="0" smtClean="0"/>
          </a:p>
          <a:p>
            <a:pPr marL="0" indent="0">
              <a:buNone/>
            </a:pPr>
            <a:r>
              <a:rPr lang="hr-HR" sz="1200" dirty="0" smtClean="0"/>
              <a:t>OPIS:</a:t>
            </a:r>
          </a:p>
          <a:p>
            <a:pPr marL="0" indent="0">
              <a:buNone/>
            </a:pPr>
            <a:r>
              <a:rPr lang="hr-HR" sz="1200" dirty="0" smtClean="0"/>
              <a:t>Od 1.4. do 30.9. ured TZ se bavi izvornim poslovima kako je to zamislio Zakon o turističkim zajednicama i u tom periodu ured postaje Turističko nformativni centar (TIC). </a:t>
            </a:r>
            <a:r>
              <a:rPr lang="hr-HR" sz="1200" dirty="0"/>
              <a:t>S</a:t>
            </a:r>
            <a:r>
              <a:rPr lang="hr-HR" sz="1200" dirty="0" smtClean="0"/>
              <a:t>vi troškovi nastali u tom periodu su troškovi TIC-a. Ovdje prikazujemo nastale troškove funkcioniranja ureda izvan sezone (hladni pogon ; 1.10. – 31.3.).</a:t>
            </a:r>
          </a:p>
          <a:p>
            <a:pPr marL="0" indent="0">
              <a:buNone/>
            </a:pPr>
            <a:r>
              <a:rPr lang="hr-HR" sz="1200" dirty="0" smtClean="0"/>
              <a:t>8.1      </a:t>
            </a:r>
            <a:r>
              <a:rPr lang="hr-HR" sz="1200" dirty="0" smtClean="0">
                <a:solidFill>
                  <a:schemeClr val="accent6">
                    <a:lumMod val="75000"/>
                  </a:schemeClr>
                </a:solidFill>
              </a:rPr>
              <a:t>Rashodi za zaposlene</a:t>
            </a:r>
          </a:p>
          <a:p>
            <a:pPr marL="0" indent="0">
              <a:buNone/>
            </a:pPr>
            <a:r>
              <a:rPr lang="hr-HR" sz="1200" dirty="0" smtClean="0">
                <a:solidFill>
                  <a:schemeClr val="accent6">
                    <a:lumMod val="75000"/>
                  </a:schemeClr>
                </a:solidFill>
              </a:rPr>
              <a:t> </a:t>
            </a:r>
            <a:r>
              <a:rPr lang="hr-HR" sz="1200" dirty="0" smtClean="0"/>
              <a:t>           Neto plaće -  43.955,44</a:t>
            </a:r>
          </a:p>
          <a:p>
            <a:pPr marL="0" indent="0">
              <a:buNone/>
            </a:pPr>
            <a:r>
              <a:rPr lang="hr-HR" sz="1200" dirty="0"/>
              <a:t> </a:t>
            </a:r>
            <a:r>
              <a:rPr lang="hr-HR" sz="1200" dirty="0" smtClean="0"/>
              <a:t>           Doprinosi    -  18.415,32</a:t>
            </a:r>
            <a:endParaRPr lang="hr-HR" sz="1200" dirty="0"/>
          </a:p>
        </p:txBody>
      </p:sp>
    </p:spTree>
    <p:extLst>
      <p:ext uri="{BB962C8B-B14F-4D97-AF65-F5344CB8AC3E}">
        <p14:creationId xmlns:p14="http://schemas.microsoft.com/office/powerpoint/2010/main" val="2559234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445"/>
            <a:ext cx="10515600" cy="5596518"/>
          </a:xfrm>
        </p:spPr>
        <p:txBody>
          <a:bodyPr>
            <a:normAutofit/>
          </a:bodyPr>
          <a:lstStyle/>
          <a:p>
            <a:pPr marL="0" indent="0">
              <a:buNone/>
            </a:pPr>
            <a:r>
              <a:rPr lang="hr-HR" sz="1200" dirty="0" smtClean="0"/>
              <a:t>                   Porez na dohodak (od plaće)  -  1.406,98 kn</a:t>
            </a:r>
          </a:p>
          <a:p>
            <a:pPr marL="0" indent="0">
              <a:buNone/>
            </a:pPr>
            <a:endParaRPr lang="hr-HR" sz="1200" dirty="0" smtClean="0"/>
          </a:p>
          <a:p>
            <a:pPr marL="0" indent="0">
              <a:buNone/>
            </a:pPr>
            <a:r>
              <a:rPr lang="hr-HR" sz="1200" dirty="0" smtClean="0"/>
              <a:t>         8.2   </a:t>
            </a:r>
            <a:r>
              <a:rPr lang="hr-HR" sz="1200" dirty="0" smtClean="0">
                <a:solidFill>
                  <a:schemeClr val="accent6">
                    <a:lumMod val="75000"/>
                  </a:schemeClr>
                </a:solidFill>
              </a:rPr>
              <a:t> Materijalni rashodi</a:t>
            </a:r>
          </a:p>
          <a:p>
            <a:pPr marL="0" indent="0">
              <a:buNone/>
            </a:pPr>
            <a:r>
              <a:rPr lang="hr-HR" sz="1200" dirty="0" smtClean="0"/>
              <a:t>                    Dnevnice, smještaj, putni izdaci  -  4.387,46 kn</a:t>
            </a:r>
          </a:p>
          <a:p>
            <a:pPr marL="0" indent="0">
              <a:buNone/>
            </a:pPr>
            <a:r>
              <a:rPr lang="hr-HR" sz="1200" dirty="0"/>
              <a:t> </a:t>
            </a:r>
            <a:r>
              <a:rPr lang="hr-HR" sz="1200" dirty="0" smtClean="0"/>
              <a:t>                   Rashodi za materijal i energiju   -   1.360,16 kn</a:t>
            </a:r>
          </a:p>
          <a:p>
            <a:pPr marL="0" indent="0">
              <a:buNone/>
            </a:pPr>
            <a:r>
              <a:rPr lang="hr-HR" sz="1200" dirty="0"/>
              <a:t> </a:t>
            </a:r>
            <a:r>
              <a:rPr lang="hr-HR" sz="1200" dirty="0" smtClean="0"/>
              <a:t>                   Reprezentacija – 0 kn</a:t>
            </a:r>
          </a:p>
          <a:p>
            <a:pPr marL="0" indent="0">
              <a:buNone/>
            </a:pPr>
            <a:endParaRPr lang="hr-HR" sz="1200" dirty="0"/>
          </a:p>
          <a:p>
            <a:pPr marL="0" indent="0">
              <a:buNone/>
            </a:pPr>
            <a:r>
              <a:rPr lang="hr-HR" sz="1200" dirty="0" smtClean="0"/>
              <a:t>         8.3    </a:t>
            </a:r>
            <a:r>
              <a:rPr lang="hr-HR" sz="1200" dirty="0" smtClean="0">
                <a:solidFill>
                  <a:schemeClr val="accent6">
                    <a:lumMod val="75000"/>
                  </a:schemeClr>
                </a:solidFill>
              </a:rPr>
              <a:t>Rashodi za usluge</a:t>
            </a:r>
          </a:p>
          <a:p>
            <a:pPr marL="0" indent="0">
              <a:buNone/>
            </a:pPr>
            <a:r>
              <a:rPr lang="hr-HR" sz="1200" dirty="0"/>
              <a:t> </a:t>
            </a:r>
            <a:r>
              <a:rPr lang="hr-HR" sz="1200" dirty="0" smtClean="0"/>
              <a:t>                  Računalne usluge  -  444,39 kn</a:t>
            </a:r>
          </a:p>
          <a:p>
            <a:pPr marL="0" indent="0">
              <a:buNone/>
            </a:pPr>
            <a:r>
              <a:rPr lang="hr-HR" sz="1200" dirty="0"/>
              <a:t> </a:t>
            </a:r>
            <a:r>
              <a:rPr lang="hr-HR" sz="1200" dirty="0" smtClean="0"/>
              <a:t>                  Vođenje knjigovodstva -  8.538,58 kn</a:t>
            </a:r>
          </a:p>
          <a:p>
            <a:pPr marL="0" indent="0">
              <a:buNone/>
            </a:pPr>
            <a:r>
              <a:rPr lang="hr-HR" sz="1200" dirty="0"/>
              <a:t> </a:t>
            </a:r>
            <a:r>
              <a:rPr lang="hr-HR" sz="1200" dirty="0" smtClean="0"/>
              <a:t>                  Usluge telefona, pošte  -   3.839,27 kn</a:t>
            </a:r>
          </a:p>
          <a:p>
            <a:pPr marL="0" indent="0">
              <a:buNone/>
            </a:pPr>
            <a:endParaRPr lang="hr-HR" sz="1200" dirty="0"/>
          </a:p>
          <a:p>
            <a:pPr marL="0" indent="0">
              <a:buNone/>
            </a:pPr>
            <a:r>
              <a:rPr lang="hr-HR" sz="1200" dirty="0" smtClean="0"/>
              <a:t>         8.4    </a:t>
            </a:r>
            <a:r>
              <a:rPr lang="hr-HR" sz="1200" dirty="0" smtClean="0">
                <a:solidFill>
                  <a:schemeClr val="accent6">
                    <a:lumMod val="75000"/>
                  </a:schemeClr>
                </a:solidFill>
              </a:rPr>
              <a:t>Financijski rashodi</a:t>
            </a:r>
          </a:p>
          <a:p>
            <a:pPr marL="0" indent="0">
              <a:buNone/>
            </a:pPr>
            <a:r>
              <a:rPr lang="hr-HR" sz="1200" dirty="0">
                <a:solidFill>
                  <a:schemeClr val="accent6">
                    <a:lumMod val="75000"/>
                  </a:schemeClr>
                </a:solidFill>
              </a:rPr>
              <a:t> </a:t>
            </a:r>
            <a:r>
              <a:rPr lang="hr-HR" sz="1200" dirty="0" smtClean="0">
                <a:solidFill>
                  <a:schemeClr val="accent6">
                    <a:lumMod val="75000"/>
                  </a:schemeClr>
                </a:solidFill>
              </a:rPr>
              <a:t>                  </a:t>
            </a:r>
            <a:r>
              <a:rPr lang="hr-HR" sz="1200" dirty="0" smtClean="0"/>
              <a:t>Banka i platni promet  -  584,77 kn</a:t>
            </a:r>
          </a:p>
          <a:p>
            <a:pPr marL="0" indent="0">
              <a:buNone/>
            </a:pPr>
            <a:endParaRPr lang="hr-HR" sz="1200" dirty="0"/>
          </a:p>
          <a:p>
            <a:pPr marL="0" indent="0">
              <a:buNone/>
            </a:pPr>
            <a:r>
              <a:rPr lang="hr-HR" sz="1200" dirty="0" smtClean="0"/>
              <a:t>         8.5   </a:t>
            </a:r>
            <a:r>
              <a:rPr lang="hr-HR" sz="1200" dirty="0" smtClean="0">
                <a:solidFill>
                  <a:schemeClr val="accent6">
                    <a:lumMod val="75000"/>
                  </a:schemeClr>
                </a:solidFill>
              </a:rPr>
              <a:t>Komunalne usluge</a:t>
            </a:r>
          </a:p>
          <a:p>
            <a:pPr marL="0" indent="0">
              <a:buNone/>
            </a:pPr>
            <a:r>
              <a:rPr lang="hr-HR" sz="1200" dirty="0">
                <a:solidFill>
                  <a:schemeClr val="accent6">
                    <a:lumMod val="75000"/>
                  </a:schemeClr>
                </a:solidFill>
              </a:rPr>
              <a:t> </a:t>
            </a:r>
            <a:r>
              <a:rPr lang="hr-HR" sz="1200" dirty="0" smtClean="0">
                <a:solidFill>
                  <a:schemeClr val="accent6">
                    <a:lumMod val="75000"/>
                  </a:schemeClr>
                </a:solidFill>
              </a:rPr>
              <a:t>                 </a:t>
            </a:r>
            <a:r>
              <a:rPr lang="hr-HR" sz="1200" dirty="0" smtClean="0"/>
              <a:t>Odvoz smeća  -  406,80 kn</a:t>
            </a:r>
          </a:p>
          <a:p>
            <a:pPr marL="0" indent="0">
              <a:buNone/>
            </a:pPr>
            <a:r>
              <a:rPr lang="hr-HR" sz="1200" dirty="0">
                <a:solidFill>
                  <a:schemeClr val="accent6">
                    <a:lumMod val="75000"/>
                  </a:schemeClr>
                </a:solidFill>
              </a:rPr>
              <a:t> </a:t>
            </a:r>
            <a:r>
              <a:rPr lang="hr-HR" sz="1200" dirty="0" smtClean="0">
                <a:solidFill>
                  <a:schemeClr val="accent6">
                    <a:lumMod val="75000"/>
                  </a:schemeClr>
                </a:solidFill>
              </a:rPr>
              <a:t>       </a:t>
            </a:r>
          </a:p>
          <a:p>
            <a:pPr marL="0" indent="0">
              <a:buNone/>
            </a:pPr>
            <a:endParaRPr lang="hr-HR" sz="1200" dirty="0">
              <a:solidFill>
                <a:schemeClr val="accent6">
                  <a:lumMod val="75000"/>
                </a:schemeClr>
              </a:solidFill>
            </a:endParaRPr>
          </a:p>
        </p:txBody>
      </p:sp>
    </p:spTree>
    <p:extLst>
      <p:ext uri="{BB962C8B-B14F-4D97-AF65-F5344CB8AC3E}">
        <p14:creationId xmlns:p14="http://schemas.microsoft.com/office/powerpoint/2010/main" val="3485118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202"/>
            <a:ext cx="10515600" cy="5556761"/>
          </a:xfrm>
        </p:spPr>
        <p:txBody>
          <a:bodyPr>
            <a:normAutofit/>
          </a:bodyPr>
          <a:lstStyle/>
          <a:p>
            <a:pPr marL="0" indent="0">
              <a:buNone/>
            </a:pPr>
            <a:r>
              <a:rPr lang="hr-HR" sz="1200" dirty="0" smtClean="0"/>
              <a:t>               8.6    </a:t>
            </a:r>
            <a:r>
              <a:rPr lang="hr-HR" sz="1200" dirty="0" smtClean="0">
                <a:solidFill>
                  <a:schemeClr val="accent6">
                    <a:lumMod val="75000"/>
                  </a:schemeClr>
                </a:solidFill>
              </a:rPr>
              <a:t>Ostali rashodi</a:t>
            </a:r>
          </a:p>
          <a:p>
            <a:pPr marL="0" indent="0">
              <a:buNone/>
            </a:pPr>
            <a:r>
              <a:rPr lang="hr-HR" sz="1200" dirty="0" smtClean="0"/>
              <a:t>                           Ovrha -  5.003,47 kn (ožujak 2020.)</a:t>
            </a:r>
          </a:p>
          <a:p>
            <a:pPr marL="0" indent="0">
              <a:buNone/>
            </a:pPr>
            <a:r>
              <a:rPr lang="hr-HR" sz="1200" dirty="0" smtClean="0"/>
              <a:t>                            Kriva uplata – povrat sredstava     -   313,93 kn</a:t>
            </a:r>
          </a:p>
          <a:p>
            <a:pPr marL="0" indent="0">
              <a:buNone/>
            </a:pPr>
            <a:endParaRPr lang="hr-HR" sz="1200" dirty="0"/>
          </a:p>
          <a:p>
            <a:pPr marL="0" indent="0">
              <a:buNone/>
            </a:pPr>
            <a:r>
              <a:rPr lang="hr-HR" sz="1200" dirty="0" smtClean="0"/>
              <a:t>              8.7    </a:t>
            </a:r>
            <a:r>
              <a:rPr lang="hr-HR" sz="1200" dirty="0" smtClean="0">
                <a:solidFill>
                  <a:schemeClr val="accent6">
                    <a:lumMod val="75000"/>
                  </a:schemeClr>
                </a:solidFill>
              </a:rPr>
              <a:t>Rashodi za rad tijela TZ Povljana</a:t>
            </a:r>
          </a:p>
          <a:p>
            <a:pPr marL="0" indent="0">
              <a:buNone/>
            </a:pPr>
            <a:r>
              <a:rPr lang="pl-PL" sz="1200" dirty="0"/>
              <a:t>REALIZACIJA:</a:t>
            </a:r>
          </a:p>
          <a:p>
            <a:pPr marL="0" indent="0">
              <a:buNone/>
            </a:pPr>
            <a:r>
              <a:rPr lang="pl-PL" sz="1200" dirty="0"/>
              <a:t>Planirano:   </a:t>
            </a:r>
            <a:r>
              <a:rPr lang="pl-PL" sz="1200" dirty="0" smtClean="0"/>
              <a:t>2.000,00 kn         Rebalans:   0 kn          Ostvareno:  0 kn</a:t>
            </a:r>
            <a:endParaRPr lang="pl-PL" sz="1200" dirty="0"/>
          </a:p>
          <a:p>
            <a:pPr marL="0" indent="0">
              <a:buNone/>
            </a:pPr>
            <a:endParaRPr lang="hr-HR" sz="1200" dirty="0"/>
          </a:p>
          <a:p>
            <a:pPr marL="0" indent="0">
              <a:buNone/>
            </a:pPr>
            <a:endParaRPr lang="hr-HR" sz="1200" dirty="0"/>
          </a:p>
          <a:p>
            <a:pPr marL="0" indent="0">
              <a:buNone/>
            </a:pPr>
            <a:r>
              <a:rPr lang="hr-HR" sz="1200" dirty="0" smtClean="0"/>
              <a:t>OPIS AKTIVNOSTI:</a:t>
            </a:r>
          </a:p>
          <a:p>
            <a:pPr marL="0" indent="0">
              <a:buNone/>
            </a:pPr>
            <a:r>
              <a:rPr lang="hr-HR" sz="1200" dirty="0" smtClean="0"/>
              <a:t>Uobičajeno funkcioniranje ureda izvan sezone: analiza rezultata, priprema Programa rada za iduću godinu, </a:t>
            </a:r>
            <a:r>
              <a:rPr lang="hr-HR" sz="1200" dirty="0" smtClean="0"/>
              <a:t>financijska izvješća, </a:t>
            </a:r>
            <a:r>
              <a:rPr lang="hr-HR" sz="1200" dirty="0" smtClean="0"/>
              <a:t>dostava dokumentacije u knjigovodstveni servis, priprema statistike  i komunikacija sa medijima, nastavak rada na započetim projektima, vođenje popisa dužnika, komunikacija sa Tz županije u svezi različitih tema, komunikacija sa Poreznom upravom u svezi dužnika članarine, obavijest istih i pomoć pri pripremi obrasca itd..</a:t>
            </a:r>
          </a:p>
          <a:p>
            <a:pPr marL="0" indent="0">
              <a:buNone/>
            </a:pPr>
            <a:r>
              <a:rPr lang="hr-HR" sz="1200" dirty="0" smtClean="0"/>
              <a:t>OSTVARENI CILJ:</a:t>
            </a:r>
          </a:p>
          <a:p>
            <a:pPr marL="0" indent="0">
              <a:buNone/>
            </a:pPr>
            <a:r>
              <a:rPr lang="hr-HR" sz="1200" dirty="0" smtClean="0"/>
              <a:t>Izvršavanje zadataka utvrđenih Programom rada i Financijskim planom.</a:t>
            </a:r>
          </a:p>
          <a:p>
            <a:pPr marL="0" indent="0">
              <a:buNone/>
            </a:pPr>
            <a:endParaRPr lang="hr-HR" sz="1200" dirty="0"/>
          </a:p>
          <a:p>
            <a:pPr marL="0" indent="0">
              <a:buNone/>
            </a:pPr>
            <a:r>
              <a:rPr lang="hr-HR" sz="1200" dirty="0" smtClean="0"/>
              <a:t>NOSITELJ AKTIVNOSTI:</a:t>
            </a:r>
          </a:p>
          <a:p>
            <a:pPr marL="0" indent="0">
              <a:buNone/>
            </a:pPr>
            <a:r>
              <a:rPr lang="hr-HR" sz="1200" dirty="0" smtClean="0"/>
              <a:t>TZ Povljana</a:t>
            </a:r>
          </a:p>
          <a:p>
            <a:pPr marL="0" indent="0">
              <a:buNone/>
            </a:pPr>
            <a:r>
              <a:rPr lang="hr-HR" sz="1200" dirty="0" smtClean="0"/>
              <a:t>REALIZACIJA:</a:t>
            </a:r>
          </a:p>
          <a:p>
            <a:pPr marL="0" indent="0">
              <a:buNone/>
            </a:pPr>
            <a:r>
              <a:rPr lang="hr-HR" sz="1200" dirty="0" smtClean="0"/>
              <a:t>Planirano:   84.000,00 kn          Rebalans:   72.500,00 kn       Ostvareno: 88.656,57 kn  </a:t>
            </a:r>
          </a:p>
          <a:p>
            <a:pPr marL="0" indent="0">
              <a:buNone/>
            </a:pPr>
            <a:endParaRPr lang="hr-HR" sz="1200" dirty="0"/>
          </a:p>
        </p:txBody>
      </p:sp>
    </p:spTree>
    <p:extLst>
      <p:ext uri="{BB962C8B-B14F-4D97-AF65-F5344CB8AC3E}">
        <p14:creationId xmlns:p14="http://schemas.microsoft.com/office/powerpoint/2010/main" val="3957357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4322425"/>
              </p:ext>
            </p:extLst>
          </p:nvPr>
        </p:nvGraphicFramePr>
        <p:xfrm>
          <a:off x="838200" y="644526"/>
          <a:ext cx="10515600" cy="5125288"/>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1092165680"/>
                    </a:ext>
                  </a:extLst>
                </a:gridCol>
                <a:gridCol w="1314450">
                  <a:extLst>
                    <a:ext uri="{9D8B030D-6E8A-4147-A177-3AD203B41FA5}">
                      <a16:colId xmlns:a16="http://schemas.microsoft.com/office/drawing/2014/main" val="3566317193"/>
                    </a:ext>
                  </a:extLst>
                </a:gridCol>
                <a:gridCol w="1314450">
                  <a:extLst>
                    <a:ext uri="{9D8B030D-6E8A-4147-A177-3AD203B41FA5}">
                      <a16:colId xmlns:a16="http://schemas.microsoft.com/office/drawing/2014/main" val="1977781545"/>
                    </a:ext>
                  </a:extLst>
                </a:gridCol>
                <a:gridCol w="1314450">
                  <a:extLst>
                    <a:ext uri="{9D8B030D-6E8A-4147-A177-3AD203B41FA5}">
                      <a16:colId xmlns:a16="http://schemas.microsoft.com/office/drawing/2014/main" val="1273532931"/>
                    </a:ext>
                  </a:extLst>
                </a:gridCol>
                <a:gridCol w="1314450">
                  <a:extLst>
                    <a:ext uri="{9D8B030D-6E8A-4147-A177-3AD203B41FA5}">
                      <a16:colId xmlns:a16="http://schemas.microsoft.com/office/drawing/2014/main" val="2731587451"/>
                    </a:ext>
                  </a:extLst>
                </a:gridCol>
                <a:gridCol w="1314450">
                  <a:extLst>
                    <a:ext uri="{9D8B030D-6E8A-4147-A177-3AD203B41FA5}">
                      <a16:colId xmlns:a16="http://schemas.microsoft.com/office/drawing/2014/main" val="3440129067"/>
                    </a:ext>
                  </a:extLst>
                </a:gridCol>
                <a:gridCol w="1314450">
                  <a:extLst>
                    <a:ext uri="{9D8B030D-6E8A-4147-A177-3AD203B41FA5}">
                      <a16:colId xmlns:a16="http://schemas.microsoft.com/office/drawing/2014/main" val="1437376766"/>
                    </a:ext>
                  </a:extLst>
                </a:gridCol>
                <a:gridCol w="1314450">
                  <a:extLst>
                    <a:ext uri="{9D8B030D-6E8A-4147-A177-3AD203B41FA5}">
                      <a16:colId xmlns:a16="http://schemas.microsoft.com/office/drawing/2014/main" val="2970953299"/>
                    </a:ext>
                  </a:extLst>
                </a:gridCol>
              </a:tblGrid>
              <a:tr h="421719">
                <a:tc>
                  <a:txBody>
                    <a:bodyPr/>
                    <a:lstStyle/>
                    <a:p>
                      <a:pPr algn="l" fontAlgn="ctr"/>
                      <a:r>
                        <a:rPr lang="hr-HR" sz="11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000" b="1"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hr-HR" sz="1000" b="1" i="0" u="none" strike="noStrike">
                          <a:solidFill>
                            <a:srgbClr val="000000"/>
                          </a:solidFill>
                          <a:effectLst/>
                          <a:latin typeface="Calibri" panose="020F0502020204030204" pitchFamily="34" charset="0"/>
                        </a:rPr>
                        <a:t>PRIHODI</a:t>
                      </a: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Plan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Rebalans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Realizacija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a:solidFill>
                            <a:srgbClr val="000000"/>
                          </a:solidFill>
                          <a:effectLst/>
                          <a:latin typeface="Calibri" panose="020F0502020204030204" pitchFamily="34" charset="0"/>
                        </a:rPr>
                        <a:t>udio % u realizaciji </a:t>
                      </a: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indeks </a:t>
                      </a:r>
                      <a:endParaRPr lang="hr-HR" sz="1000" b="1" i="0" u="none" strike="noStrike" dirty="0" smtClean="0">
                        <a:solidFill>
                          <a:srgbClr val="000000"/>
                        </a:solidFill>
                        <a:effectLst/>
                        <a:latin typeface="Calibri" panose="020F0502020204030204" pitchFamily="34" charset="0"/>
                      </a:endParaRPr>
                    </a:p>
                    <a:p>
                      <a:pPr algn="ctr" fontAlgn="ctr"/>
                      <a:r>
                        <a:rPr lang="hr-HR" sz="1000" b="1" i="0" u="none" strike="noStrike" dirty="0" smtClean="0">
                          <a:solidFill>
                            <a:srgbClr val="000000"/>
                          </a:solidFill>
                          <a:effectLst/>
                          <a:latin typeface="Calibri" panose="020F0502020204030204" pitchFamily="34" charset="0"/>
                        </a:rPr>
                        <a:t>realizacija / rebalans</a:t>
                      </a:r>
                      <a:endParaRPr lang="hr-HR" sz="1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41096571"/>
                  </a:ext>
                </a:extLst>
              </a:tr>
              <a:tr h="342007">
                <a:tc>
                  <a:txBody>
                    <a:bodyPr/>
                    <a:lstStyle/>
                    <a:p>
                      <a:pPr algn="l" fontAlgn="ctr"/>
                      <a:r>
                        <a:rPr lang="hr-HR" sz="1100" b="1" i="0" u="none" strike="noStrike">
                          <a:solidFill>
                            <a:srgbClr val="000000"/>
                          </a:solidFill>
                          <a:effectLst/>
                          <a:latin typeface="Calibri" panose="020F0502020204030204" pitchFamily="34" charset="0"/>
                        </a:rPr>
                        <a:t>1.</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Izvorni prihodi</a:t>
                      </a:r>
                    </a:p>
                  </a:txBody>
                  <a:tcPr marL="9525" marR="9525" marT="9525" marB="0" anchor="ctr"/>
                </a:tc>
                <a:tc>
                  <a:txBody>
                    <a:bodyPr/>
                    <a:lstStyle/>
                    <a:p>
                      <a:endParaRPr lang="hr-HR"/>
                    </a:p>
                  </a:txBody>
                  <a:tcPr/>
                </a:tc>
                <a:tc>
                  <a:txBody>
                    <a:bodyPr/>
                    <a:lstStyle/>
                    <a:p>
                      <a:endParaRPr lang="hr-HR" dirty="0"/>
                    </a:p>
                  </a:txBody>
                  <a:tcPr/>
                </a:tc>
                <a:tc>
                  <a:txBody>
                    <a:bodyPr/>
                    <a:lstStyle/>
                    <a:p>
                      <a:endParaRPr lang="hr-HR"/>
                    </a:p>
                  </a:txBody>
                  <a:tcPr/>
                </a:tc>
                <a:tc>
                  <a:txBody>
                    <a:bodyPr/>
                    <a:lstStyle/>
                    <a:p>
                      <a:endParaRPr lang="hr-HR"/>
                    </a:p>
                  </a:txBody>
                  <a:tcPr/>
                </a:tc>
                <a:tc>
                  <a:txBody>
                    <a:bodyPr/>
                    <a:lstStyle/>
                    <a:p>
                      <a:endParaRPr lang="hr-HR"/>
                    </a:p>
                  </a:txBody>
                  <a:tcPr/>
                </a:tc>
                <a:extLst>
                  <a:ext uri="{0D108BD9-81ED-4DB2-BD59-A6C34878D82A}">
                    <a16:rowId xmlns:a16="http://schemas.microsoft.com/office/drawing/2014/main" val="2150629003"/>
                  </a:ext>
                </a:extLst>
              </a:tr>
              <a:tr h="342007">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1.1.</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Turistička pristojba</a:t>
                      </a:r>
                    </a:p>
                  </a:txBody>
                  <a:tcPr marL="9525" marR="9525" marT="9525" marB="0" anchor="ctr"/>
                </a:tc>
                <a:tc>
                  <a:txBody>
                    <a:bodyPr/>
                    <a:lstStyle/>
                    <a:p>
                      <a:pPr algn="ctr"/>
                      <a:r>
                        <a:rPr lang="hr-HR" sz="1100" dirty="0" smtClean="0"/>
                        <a:t>630.000</a:t>
                      </a:r>
                      <a:endParaRPr lang="hr-HR" sz="1100" dirty="0"/>
                    </a:p>
                  </a:txBody>
                  <a:tcPr/>
                </a:tc>
                <a:tc>
                  <a:txBody>
                    <a:bodyPr/>
                    <a:lstStyle/>
                    <a:p>
                      <a:pPr algn="ctr"/>
                      <a:r>
                        <a:rPr lang="hr-HR" sz="1100" dirty="0" smtClean="0"/>
                        <a:t>223.500</a:t>
                      </a:r>
                      <a:endParaRPr lang="hr-HR" sz="1100" dirty="0"/>
                    </a:p>
                  </a:txBody>
                  <a:tcPr/>
                </a:tc>
                <a:tc>
                  <a:txBody>
                    <a:bodyPr/>
                    <a:lstStyle/>
                    <a:p>
                      <a:pPr algn="ctr"/>
                      <a:r>
                        <a:rPr lang="hr-HR" sz="1100" dirty="0" smtClean="0"/>
                        <a:t>225.935,61</a:t>
                      </a:r>
                      <a:endParaRPr lang="hr-HR" sz="1100" dirty="0"/>
                    </a:p>
                  </a:txBody>
                  <a:tcPr/>
                </a:tc>
                <a:tc>
                  <a:txBody>
                    <a:bodyPr/>
                    <a:lstStyle/>
                    <a:p>
                      <a:pPr algn="ctr"/>
                      <a:r>
                        <a:rPr lang="hr-HR" sz="1200" dirty="0" smtClean="0"/>
                        <a:t>62</a:t>
                      </a:r>
                      <a:endParaRPr lang="hr-HR" sz="1200" dirty="0"/>
                    </a:p>
                  </a:txBody>
                  <a:tcPr/>
                </a:tc>
                <a:tc>
                  <a:txBody>
                    <a:bodyPr/>
                    <a:lstStyle/>
                    <a:p>
                      <a:pPr algn="ctr"/>
                      <a:r>
                        <a:rPr lang="hr-HR" sz="1200" dirty="0" smtClean="0"/>
                        <a:t>101</a:t>
                      </a:r>
                      <a:endParaRPr lang="hr-HR" sz="1200" dirty="0"/>
                    </a:p>
                  </a:txBody>
                  <a:tcPr/>
                </a:tc>
                <a:extLst>
                  <a:ext uri="{0D108BD9-81ED-4DB2-BD59-A6C34878D82A}">
                    <a16:rowId xmlns:a16="http://schemas.microsoft.com/office/drawing/2014/main" val="1633764789"/>
                  </a:ext>
                </a:extLst>
              </a:tr>
              <a:tr h="342007">
                <a:tc>
                  <a:txBody>
                    <a:bodyPr/>
                    <a:lstStyle/>
                    <a:p>
                      <a:pPr algn="l" fontAlgn="ctr"/>
                      <a:r>
                        <a:rPr lang="hr-HR"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1.2.</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Članarina</a:t>
                      </a:r>
                    </a:p>
                  </a:txBody>
                  <a:tcPr marL="9525" marR="9525" marT="9525" marB="0" anchor="ctr"/>
                </a:tc>
                <a:tc>
                  <a:txBody>
                    <a:bodyPr/>
                    <a:lstStyle/>
                    <a:p>
                      <a:pPr algn="ctr"/>
                      <a:r>
                        <a:rPr lang="hr-HR" sz="1100" dirty="0" smtClean="0"/>
                        <a:t>30.000</a:t>
                      </a:r>
                      <a:endParaRPr lang="hr-HR" sz="1100" dirty="0"/>
                    </a:p>
                  </a:txBody>
                  <a:tcPr/>
                </a:tc>
                <a:tc>
                  <a:txBody>
                    <a:bodyPr/>
                    <a:lstStyle/>
                    <a:p>
                      <a:pPr algn="ctr"/>
                      <a:r>
                        <a:rPr lang="hr-HR" sz="1100" dirty="0" smtClean="0"/>
                        <a:t>27.000</a:t>
                      </a:r>
                      <a:endParaRPr lang="hr-HR" sz="1100" dirty="0"/>
                    </a:p>
                  </a:txBody>
                  <a:tcPr/>
                </a:tc>
                <a:tc>
                  <a:txBody>
                    <a:bodyPr/>
                    <a:lstStyle/>
                    <a:p>
                      <a:pPr algn="ctr"/>
                      <a:r>
                        <a:rPr lang="hr-HR" sz="1100" dirty="0" smtClean="0"/>
                        <a:t>28.976,74</a:t>
                      </a:r>
                      <a:endParaRPr lang="hr-HR" sz="1100" dirty="0"/>
                    </a:p>
                  </a:txBody>
                  <a:tcPr/>
                </a:tc>
                <a:tc>
                  <a:txBody>
                    <a:bodyPr/>
                    <a:lstStyle/>
                    <a:p>
                      <a:pPr algn="ctr"/>
                      <a:r>
                        <a:rPr lang="hr-HR" sz="1200" dirty="0" smtClean="0"/>
                        <a:t>8</a:t>
                      </a:r>
                      <a:endParaRPr lang="hr-HR" sz="1200" dirty="0"/>
                    </a:p>
                  </a:txBody>
                  <a:tcPr/>
                </a:tc>
                <a:tc>
                  <a:txBody>
                    <a:bodyPr/>
                    <a:lstStyle/>
                    <a:p>
                      <a:pPr algn="ctr"/>
                      <a:r>
                        <a:rPr lang="hr-HR" sz="1200" dirty="0" smtClean="0"/>
                        <a:t>107</a:t>
                      </a:r>
                      <a:endParaRPr lang="hr-HR" sz="1200" dirty="0"/>
                    </a:p>
                  </a:txBody>
                  <a:tcPr/>
                </a:tc>
                <a:extLst>
                  <a:ext uri="{0D108BD9-81ED-4DB2-BD59-A6C34878D82A}">
                    <a16:rowId xmlns:a16="http://schemas.microsoft.com/office/drawing/2014/main" val="247652528"/>
                  </a:ext>
                </a:extLst>
              </a:tr>
              <a:tr h="635919">
                <a:tc>
                  <a:txBody>
                    <a:bodyPr/>
                    <a:lstStyle/>
                    <a:p>
                      <a:pPr algn="l" fontAlgn="ctr"/>
                      <a:r>
                        <a:rPr lang="hr-HR" sz="1100" b="1" i="0" u="none" strike="noStrike">
                          <a:solidFill>
                            <a:srgbClr val="000000"/>
                          </a:solidFill>
                          <a:effectLst/>
                          <a:latin typeface="Calibri" panose="020F0502020204030204" pitchFamily="34" charset="0"/>
                        </a:rPr>
                        <a:t>2.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Prihodi iz proračuna općine/grada/županije i državnog proračuna</a:t>
                      </a:r>
                    </a:p>
                  </a:txBody>
                  <a:tcPr marL="9525" marR="9525" marT="9525" marB="0" anchor="ct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2.000,00</a:t>
                      </a:r>
                      <a:endParaRPr lang="hr-HR" sz="1100" dirty="0"/>
                    </a:p>
                  </a:txBody>
                  <a:tcPr/>
                </a:tc>
                <a:tc>
                  <a:txBody>
                    <a:bodyPr/>
                    <a:lstStyle/>
                    <a:p>
                      <a:pPr algn="ctr"/>
                      <a:r>
                        <a:rPr lang="hr-HR" sz="1200" dirty="0" smtClean="0"/>
                        <a:t>0,5</a:t>
                      </a:r>
                      <a:endParaRPr lang="hr-HR" sz="1200" dirty="0"/>
                    </a:p>
                  </a:txBody>
                  <a:tcPr/>
                </a:tc>
                <a:tc>
                  <a:txBody>
                    <a:bodyPr/>
                    <a:lstStyle/>
                    <a:p>
                      <a:pPr algn="ctr"/>
                      <a:endParaRPr lang="hr-HR" sz="1200" dirty="0"/>
                    </a:p>
                  </a:txBody>
                  <a:tcPr/>
                </a:tc>
                <a:extLst>
                  <a:ext uri="{0D108BD9-81ED-4DB2-BD59-A6C34878D82A}">
                    <a16:rowId xmlns:a16="http://schemas.microsoft.com/office/drawing/2014/main" val="2616292751"/>
                  </a:ext>
                </a:extLst>
              </a:tr>
              <a:tr h="342007">
                <a:tc>
                  <a:txBody>
                    <a:bodyPr/>
                    <a:lstStyle/>
                    <a:p>
                      <a:pPr algn="l" fontAlgn="ctr"/>
                      <a:r>
                        <a:rPr lang="hr-HR" sz="1100" b="1" i="0" u="none" strike="noStrike">
                          <a:solidFill>
                            <a:srgbClr val="000000"/>
                          </a:solidFill>
                          <a:effectLst/>
                          <a:latin typeface="Calibri" panose="020F0502020204030204" pitchFamily="34" charset="0"/>
                        </a:rPr>
                        <a:t>3.</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Prihodi od sustava turističkih zajednica </a:t>
                      </a:r>
                    </a:p>
                  </a:txBody>
                  <a:tcPr marL="9525" marR="9525" marT="9525" marB="0" anchor="ctr"/>
                </a:tc>
                <a:tc>
                  <a:txBody>
                    <a:bodyPr/>
                    <a:lstStyle/>
                    <a:p>
                      <a:pPr algn="ctr"/>
                      <a:r>
                        <a:rPr lang="hr-HR" sz="1100" dirty="0" smtClean="0"/>
                        <a:t>10.000</a:t>
                      </a:r>
                      <a:endParaRPr lang="hr-HR" sz="1100" dirty="0"/>
                    </a:p>
                  </a:txBody>
                  <a:tcPr/>
                </a:tc>
                <a:tc>
                  <a:txBody>
                    <a:bodyPr/>
                    <a:lstStyle/>
                    <a:p>
                      <a:pPr algn="ctr"/>
                      <a:r>
                        <a:rPr lang="hr-HR" sz="1100" dirty="0" smtClean="0"/>
                        <a:t>2.500</a:t>
                      </a:r>
                      <a:endParaRPr lang="hr-HR" sz="1100" dirty="0"/>
                    </a:p>
                  </a:txBody>
                  <a:tcPr/>
                </a:tc>
                <a:tc>
                  <a:txBody>
                    <a:bodyPr/>
                    <a:lstStyle/>
                    <a:p>
                      <a:pPr algn="ctr"/>
                      <a:r>
                        <a:rPr lang="hr-HR" sz="1100" dirty="0" smtClean="0"/>
                        <a:t>5.875,91</a:t>
                      </a:r>
                      <a:endParaRPr lang="hr-HR" sz="1100" dirty="0"/>
                    </a:p>
                  </a:txBody>
                  <a:tcPr/>
                </a:tc>
                <a:tc>
                  <a:txBody>
                    <a:bodyPr/>
                    <a:lstStyle/>
                    <a:p>
                      <a:pPr algn="ctr"/>
                      <a:r>
                        <a:rPr lang="hr-HR" sz="1200" dirty="0" smtClean="0"/>
                        <a:t>1,6</a:t>
                      </a:r>
                      <a:endParaRPr lang="hr-HR" sz="1200" dirty="0"/>
                    </a:p>
                  </a:txBody>
                  <a:tcPr/>
                </a:tc>
                <a:tc>
                  <a:txBody>
                    <a:bodyPr/>
                    <a:lstStyle/>
                    <a:p>
                      <a:pPr algn="ctr"/>
                      <a:r>
                        <a:rPr lang="hr-HR" sz="1200" dirty="0" smtClean="0"/>
                        <a:t>235</a:t>
                      </a:r>
                      <a:endParaRPr lang="hr-HR" sz="1200" dirty="0"/>
                    </a:p>
                  </a:txBody>
                  <a:tcPr/>
                </a:tc>
                <a:extLst>
                  <a:ext uri="{0D108BD9-81ED-4DB2-BD59-A6C34878D82A}">
                    <a16:rowId xmlns:a16="http://schemas.microsoft.com/office/drawing/2014/main" val="3343662980"/>
                  </a:ext>
                </a:extLst>
              </a:tr>
              <a:tr h="342007">
                <a:tc>
                  <a:txBody>
                    <a:bodyPr/>
                    <a:lstStyle/>
                    <a:p>
                      <a:pPr algn="l" fontAlgn="ctr"/>
                      <a:r>
                        <a:rPr lang="hr-HR" sz="1100" b="1" i="0" u="none" strike="noStrike">
                          <a:solidFill>
                            <a:srgbClr val="000000"/>
                          </a:solidFill>
                          <a:effectLst/>
                          <a:latin typeface="Calibri" panose="020F0502020204030204" pitchFamily="34" charset="0"/>
                        </a:rPr>
                        <a:t>4.</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Prihodi iz EU fondova</a:t>
                      </a:r>
                    </a:p>
                  </a:txBody>
                  <a:tcPr marL="9525" marR="9525" marT="9525" marB="0" anchor="ct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3915133999"/>
                  </a:ext>
                </a:extLst>
              </a:tr>
              <a:tr h="479166">
                <a:tc>
                  <a:txBody>
                    <a:bodyPr/>
                    <a:lstStyle/>
                    <a:p>
                      <a:pPr algn="l" fontAlgn="ctr"/>
                      <a:r>
                        <a:rPr lang="hr-HR" sz="1100" b="1" i="0" u="none" strike="noStrike">
                          <a:solidFill>
                            <a:srgbClr val="000000"/>
                          </a:solidFill>
                          <a:effectLst/>
                          <a:latin typeface="Calibri" panose="020F0502020204030204" pitchFamily="34" charset="0"/>
                        </a:rPr>
                        <a:t>5.</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Prihodi od gospodarske djelatnosti</a:t>
                      </a:r>
                    </a:p>
                  </a:txBody>
                  <a:tcPr marL="9525" marR="9525" marT="9525" marB="0" anchor="ct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100" dirty="0" smtClean="0"/>
                        <a:t>0</a:t>
                      </a:r>
                      <a:endParaRPr lang="hr-HR" sz="11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1081994083"/>
                  </a:ext>
                </a:extLst>
              </a:tr>
              <a:tr h="342007">
                <a:tc>
                  <a:txBody>
                    <a:bodyPr/>
                    <a:lstStyle/>
                    <a:p>
                      <a:pPr algn="l" fontAlgn="ctr"/>
                      <a:r>
                        <a:rPr lang="hr-HR" sz="1100" b="1" i="0" u="none" strike="noStrike">
                          <a:solidFill>
                            <a:srgbClr val="000000"/>
                          </a:solidFill>
                          <a:effectLst/>
                          <a:latin typeface="Calibri" panose="020F0502020204030204" pitchFamily="34" charset="0"/>
                        </a:rPr>
                        <a:t>6.</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Preneseni prihod iz prethodne godine</a:t>
                      </a:r>
                    </a:p>
                  </a:txBody>
                  <a:tcPr marL="9525" marR="9525" marT="9525" marB="0" anchor="ctr"/>
                </a:tc>
                <a:tc>
                  <a:txBody>
                    <a:bodyPr/>
                    <a:lstStyle/>
                    <a:p>
                      <a:pPr algn="ctr"/>
                      <a:r>
                        <a:rPr lang="hr-HR" sz="1100" dirty="0" smtClean="0"/>
                        <a:t>47.000</a:t>
                      </a:r>
                      <a:endParaRPr lang="hr-HR" sz="1100" dirty="0"/>
                    </a:p>
                  </a:txBody>
                  <a:tcPr/>
                </a:tc>
                <a:tc>
                  <a:txBody>
                    <a:bodyPr/>
                    <a:lstStyle/>
                    <a:p>
                      <a:pPr algn="ctr"/>
                      <a:r>
                        <a:rPr lang="hr-HR" sz="1100" dirty="0" smtClean="0"/>
                        <a:t>86.522,97</a:t>
                      </a:r>
                      <a:endParaRPr lang="hr-HR" sz="1100" dirty="0"/>
                    </a:p>
                  </a:txBody>
                  <a:tcPr/>
                </a:tc>
                <a:tc>
                  <a:txBody>
                    <a:bodyPr/>
                    <a:lstStyle/>
                    <a:p>
                      <a:pPr algn="ctr"/>
                      <a:r>
                        <a:rPr lang="hr-HR" sz="1100" dirty="0" smtClean="0"/>
                        <a:t>86.522,97</a:t>
                      </a:r>
                      <a:endParaRPr lang="hr-HR" sz="1100" dirty="0"/>
                    </a:p>
                  </a:txBody>
                  <a:tcPr/>
                </a:tc>
                <a:tc>
                  <a:txBody>
                    <a:bodyPr/>
                    <a:lstStyle/>
                    <a:p>
                      <a:pPr algn="ctr"/>
                      <a:r>
                        <a:rPr lang="hr-HR" sz="1200" dirty="0" smtClean="0"/>
                        <a:t>24</a:t>
                      </a:r>
                      <a:endParaRPr lang="hr-HR" sz="1200" dirty="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4283458936"/>
                  </a:ext>
                </a:extLst>
              </a:tr>
              <a:tr h="342007">
                <a:tc>
                  <a:txBody>
                    <a:bodyPr/>
                    <a:lstStyle/>
                    <a:p>
                      <a:pPr algn="l" fontAlgn="ctr"/>
                      <a:r>
                        <a:rPr lang="hr-HR" sz="1100" b="1" i="0" u="none" strike="noStrike" dirty="0" smtClean="0">
                          <a:solidFill>
                            <a:srgbClr val="000000"/>
                          </a:solidFill>
                          <a:effectLst/>
                          <a:latin typeface="Calibri" panose="020F0502020204030204" pitchFamily="34" charset="0"/>
                        </a:rPr>
                        <a:t>7.</a:t>
                      </a:r>
                      <a:endParaRPr lang="hr-H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hr-H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hr-HR" sz="1100" b="1" i="0" u="none" strike="noStrike" dirty="0" smtClean="0">
                          <a:solidFill>
                            <a:srgbClr val="000000"/>
                          </a:solidFill>
                          <a:effectLst/>
                          <a:latin typeface="Calibri" panose="020F0502020204030204" pitchFamily="34" charset="0"/>
                        </a:rPr>
                        <a:t>Prihodi od kamata</a:t>
                      </a:r>
                      <a:endParaRPr lang="hr-H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a:r>
                        <a:rPr lang="hr-HR" sz="1100" dirty="0" smtClean="0"/>
                        <a:t>100</a:t>
                      </a:r>
                      <a:endParaRPr lang="hr-HR" sz="1100" dirty="0"/>
                    </a:p>
                  </a:txBody>
                  <a:tcPr/>
                </a:tc>
                <a:tc>
                  <a:txBody>
                    <a:bodyPr/>
                    <a:lstStyle/>
                    <a:p>
                      <a:pPr algn="ctr"/>
                      <a:r>
                        <a:rPr lang="hr-HR" sz="1100" dirty="0" smtClean="0"/>
                        <a:t>40</a:t>
                      </a:r>
                      <a:endParaRPr lang="hr-HR" sz="1100" dirty="0"/>
                    </a:p>
                  </a:txBody>
                  <a:tcPr/>
                </a:tc>
                <a:tc>
                  <a:txBody>
                    <a:bodyPr/>
                    <a:lstStyle/>
                    <a:p>
                      <a:pPr algn="ctr"/>
                      <a:r>
                        <a:rPr lang="hr-HR" sz="1100" dirty="0" smtClean="0"/>
                        <a:t>27,35</a:t>
                      </a:r>
                      <a:endParaRPr lang="hr-HR" sz="1100" dirty="0"/>
                    </a:p>
                  </a:txBody>
                  <a:tcPr/>
                </a:tc>
                <a:tc>
                  <a:txBody>
                    <a:bodyPr/>
                    <a:lstStyle/>
                    <a:p>
                      <a:pPr algn="ctr"/>
                      <a:r>
                        <a:rPr lang="hr-HR" sz="1200" dirty="0" smtClean="0"/>
                        <a:t>0,..</a:t>
                      </a:r>
                      <a:endParaRPr lang="hr-HR" sz="1200" dirty="0"/>
                    </a:p>
                  </a:txBody>
                  <a:tcPr/>
                </a:tc>
                <a:tc>
                  <a:txBody>
                    <a:bodyPr/>
                    <a:lstStyle/>
                    <a:p>
                      <a:pPr algn="ctr"/>
                      <a:r>
                        <a:rPr lang="hr-HR" sz="1200" dirty="0" smtClean="0"/>
                        <a:t>68</a:t>
                      </a:r>
                      <a:endParaRPr lang="hr-HR" sz="1200" dirty="0"/>
                    </a:p>
                  </a:txBody>
                  <a:tcPr/>
                </a:tc>
                <a:extLst>
                  <a:ext uri="{0D108BD9-81ED-4DB2-BD59-A6C34878D82A}">
                    <a16:rowId xmlns:a16="http://schemas.microsoft.com/office/drawing/2014/main" val="1756622062"/>
                  </a:ext>
                </a:extLst>
              </a:tr>
              <a:tr h="412863">
                <a:tc>
                  <a:txBody>
                    <a:bodyPr/>
                    <a:lstStyle/>
                    <a:p>
                      <a:pPr algn="l" fontAlgn="ctr"/>
                      <a:r>
                        <a:rPr lang="hr-HR" sz="1100" b="1" i="0" u="none" strike="noStrike" dirty="0" smtClean="0">
                          <a:solidFill>
                            <a:srgbClr val="000000"/>
                          </a:solidFill>
                          <a:effectLst/>
                          <a:latin typeface="Calibri" panose="020F0502020204030204" pitchFamily="34" charset="0"/>
                        </a:rPr>
                        <a:t>8.</a:t>
                      </a:r>
                      <a:endParaRPr lang="hr-H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hr-HR" sz="1100" b="1"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r>
                        <a:rPr lang="hr-HR" sz="1100" b="1" i="0" u="none" strike="noStrike" dirty="0">
                          <a:solidFill>
                            <a:srgbClr val="000000"/>
                          </a:solidFill>
                          <a:effectLst/>
                          <a:latin typeface="Calibri" panose="020F0502020204030204" pitchFamily="34" charset="0"/>
                        </a:rPr>
                        <a:t>Ostali prihodi</a:t>
                      </a:r>
                    </a:p>
                  </a:txBody>
                  <a:tcPr marL="9525" marR="9525" marT="9525" marB="0" anchor="ctr"/>
                </a:tc>
                <a:tc>
                  <a:txBody>
                    <a:bodyPr/>
                    <a:lstStyle/>
                    <a:p>
                      <a:pPr algn="ctr"/>
                      <a:r>
                        <a:rPr lang="hr-HR" sz="1100" dirty="0" smtClean="0"/>
                        <a:t>0</a:t>
                      </a:r>
                      <a:endParaRPr lang="hr-HR" sz="1100" dirty="0"/>
                    </a:p>
                  </a:txBody>
                  <a:tcPr/>
                </a:tc>
                <a:tc>
                  <a:txBody>
                    <a:bodyPr/>
                    <a:lstStyle/>
                    <a:p>
                      <a:pPr algn="ctr"/>
                      <a:r>
                        <a:rPr lang="hr-HR" sz="1100" dirty="0" smtClean="0"/>
                        <a:t>10.000</a:t>
                      </a:r>
                      <a:endParaRPr lang="hr-HR" sz="1100" dirty="0"/>
                    </a:p>
                  </a:txBody>
                  <a:tcPr/>
                </a:tc>
                <a:tc>
                  <a:txBody>
                    <a:bodyPr/>
                    <a:lstStyle/>
                    <a:p>
                      <a:pPr algn="ctr"/>
                      <a:r>
                        <a:rPr lang="hr-HR" sz="1100" dirty="0" smtClean="0"/>
                        <a:t>13.344,42</a:t>
                      </a:r>
                      <a:endParaRPr lang="hr-HR" sz="1100" dirty="0"/>
                    </a:p>
                  </a:txBody>
                  <a:tcPr/>
                </a:tc>
                <a:tc>
                  <a:txBody>
                    <a:bodyPr/>
                    <a:lstStyle/>
                    <a:p>
                      <a:pPr algn="ctr"/>
                      <a:r>
                        <a:rPr lang="hr-HR" sz="1200" dirty="0" smtClean="0"/>
                        <a:t>3,7</a:t>
                      </a:r>
                    </a:p>
                    <a:p>
                      <a:pPr algn="ctr"/>
                      <a:endParaRPr lang="hr-HR" sz="1200" dirty="0"/>
                    </a:p>
                  </a:txBody>
                  <a:tcPr/>
                </a:tc>
                <a:tc>
                  <a:txBody>
                    <a:bodyPr/>
                    <a:lstStyle/>
                    <a:p>
                      <a:pPr algn="ctr"/>
                      <a:r>
                        <a:rPr lang="hr-HR" sz="1200" dirty="0" smtClean="0"/>
                        <a:t>133</a:t>
                      </a:r>
                      <a:endParaRPr lang="hr-HR" sz="1200" dirty="0"/>
                    </a:p>
                  </a:txBody>
                  <a:tcPr/>
                </a:tc>
                <a:extLst>
                  <a:ext uri="{0D108BD9-81ED-4DB2-BD59-A6C34878D82A}">
                    <a16:rowId xmlns:a16="http://schemas.microsoft.com/office/drawing/2014/main" val="634100900"/>
                  </a:ext>
                </a:extLst>
              </a:tr>
              <a:tr h="630441">
                <a:tc>
                  <a:txBody>
                    <a:bodyPr/>
                    <a:lstStyle/>
                    <a:p>
                      <a:pPr algn="l" fontAlgn="ctr"/>
                      <a:endParaRPr lang="hr-H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l" fontAlgn="ctr"/>
                      <a:endParaRPr lang="hr-H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l" fontAlgn="ctr"/>
                      <a:r>
                        <a:rPr lang="hr-HR" sz="1100" b="1" i="0" u="none" strike="noStrike" dirty="0" smtClean="0">
                          <a:solidFill>
                            <a:srgbClr val="000000"/>
                          </a:solidFill>
                          <a:effectLst/>
                          <a:latin typeface="Calibri" panose="020F0502020204030204" pitchFamily="34" charset="0"/>
                        </a:rPr>
                        <a:t>SVEUKUPNO</a:t>
                      </a:r>
                      <a:endParaRPr lang="hr-H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a:r>
                        <a:rPr lang="hr-HR" sz="1100" dirty="0" smtClean="0"/>
                        <a:t>717.100</a:t>
                      </a:r>
                      <a:endParaRPr lang="hr-HR" sz="1100" dirty="0"/>
                    </a:p>
                  </a:txBody>
                  <a:tcPr>
                    <a:solidFill>
                      <a:schemeClr val="accent2">
                        <a:lumMod val="20000"/>
                        <a:lumOff val="80000"/>
                      </a:schemeClr>
                    </a:solidFill>
                  </a:tcPr>
                </a:tc>
                <a:tc>
                  <a:txBody>
                    <a:bodyPr/>
                    <a:lstStyle/>
                    <a:p>
                      <a:pPr algn="ctr"/>
                      <a:r>
                        <a:rPr lang="hr-HR" sz="1100" dirty="0" smtClean="0"/>
                        <a:t>349.562</a:t>
                      </a:r>
                      <a:endParaRPr lang="hr-HR" sz="1100" dirty="0"/>
                    </a:p>
                  </a:txBody>
                  <a:tcPr>
                    <a:solidFill>
                      <a:schemeClr val="accent2">
                        <a:lumMod val="20000"/>
                        <a:lumOff val="80000"/>
                      </a:schemeClr>
                    </a:solidFill>
                  </a:tcPr>
                </a:tc>
                <a:tc>
                  <a:txBody>
                    <a:bodyPr/>
                    <a:lstStyle/>
                    <a:p>
                      <a:pPr algn="ctr"/>
                      <a:r>
                        <a:rPr lang="hr-HR" sz="1100" dirty="0" smtClean="0"/>
                        <a:t>362.683,00</a:t>
                      </a:r>
                      <a:endParaRPr lang="hr-HR" sz="1100" dirty="0"/>
                    </a:p>
                  </a:txBody>
                  <a:tcPr>
                    <a:solidFill>
                      <a:schemeClr val="accent2">
                        <a:lumMod val="20000"/>
                        <a:lumOff val="80000"/>
                      </a:schemeClr>
                    </a:solidFill>
                  </a:tcPr>
                </a:tc>
                <a:tc>
                  <a:txBody>
                    <a:bodyPr/>
                    <a:lstStyle/>
                    <a:p>
                      <a:pPr algn="ctr"/>
                      <a:r>
                        <a:rPr lang="hr-HR" sz="1200" dirty="0" smtClean="0"/>
                        <a:t>100</a:t>
                      </a:r>
                      <a:endParaRPr lang="hr-HR" sz="1200" dirty="0"/>
                    </a:p>
                  </a:txBody>
                  <a:tcPr>
                    <a:solidFill>
                      <a:schemeClr val="accent2">
                        <a:lumMod val="20000"/>
                        <a:lumOff val="80000"/>
                      </a:schemeClr>
                    </a:solidFill>
                  </a:tcPr>
                </a:tc>
                <a:tc>
                  <a:txBody>
                    <a:bodyPr/>
                    <a:lstStyle/>
                    <a:p>
                      <a:pPr algn="ctr"/>
                      <a:r>
                        <a:rPr lang="hr-HR" sz="1200" dirty="0" smtClean="0"/>
                        <a:t>103</a:t>
                      </a:r>
                      <a:endParaRPr lang="hr-HR" sz="1200" dirty="0"/>
                    </a:p>
                  </a:txBody>
                  <a:tcPr>
                    <a:solidFill>
                      <a:schemeClr val="accent2">
                        <a:lumMod val="20000"/>
                        <a:lumOff val="80000"/>
                      </a:schemeClr>
                    </a:solidFill>
                  </a:tcPr>
                </a:tc>
                <a:extLst>
                  <a:ext uri="{0D108BD9-81ED-4DB2-BD59-A6C34878D82A}">
                    <a16:rowId xmlns:a16="http://schemas.microsoft.com/office/drawing/2014/main" val="2985855844"/>
                  </a:ext>
                </a:extLst>
              </a:tr>
            </a:tbl>
          </a:graphicData>
        </a:graphic>
      </p:graphicFrame>
    </p:spTree>
    <p:extLst>
      <p:ext uri="{BB962C8B-B14F-4D97-AF65-F5344CB8AC3E}">
        <p14:creationId xmlns:p14="http://schemas.microsoft.com/office/powerpoint/2010/main" val="3050156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3332628"/>
              </p:ext>
            </p:extLst>
          </p:nvPr>
        </p:nvGraphicFramePr>
        <p:xfrm>
          <a:off x="838200" y="612775"/>
          <a:ext cx="10515600" cy="5542280"/>
        </p:xfrm>
        <a:graphic>
          <a:graphicData uri="http://schemas.openxmlformats.org/drawingml/2006/table">
            <a:tbl>
              <a:tblPr firstRow="1" bandRow="1">
                <a:tableStyleId>{5C22544A-7EE6-4342-B048-85BDC9FD1C3A}</a:tableStyleId>
              </a:tblPr>
              <a:tblGrid>
                <a:gridCol w="473765">
                  <a:extLst>
                    <a:ext uri="{9D8B030D-6E8A-4147-A177-3AD203B41FA5}">
                      <a16:colId xmlns:a16="http://schemas.microsoft.com/office/drawing/2014/main" val="1794687734"/>
                    </a:ext>
                  </a:extLst>
                </a:gridCol>
                <a:gridCol w="636105">
                  <a:extLst>
                    <a:ext uri="{9D8B030D-6E8A-4147-A177-3AD203B41FA5}">
                      <a16:colId xmlns:a16="http://schemas.microsoft.com/office/drawing/2014/main" val="2664749162"/>
                    </a:ext>
                  </a:extLst>
                </a:gridCol>
                <a:gridCol w="3633746">
                  <a:extLst>
                    <a:ext uri="{9D8B030D-6E8A-4147-A177-3AD203B41FA5}">
                      <a16:colId xmlns:a16="http://schemas.microsoft.com/office/drawing/2014/main" val="4219336485"/>
                    </a:ext>
                  </a:extLst>
                </a:gridCol>
                <a:gridCol w="1137036">
                  <a:extLst>
                    <a:ext uri="{9D8B030D-6E8A-4147-A177-3AD203B41FA5}">
                      <a16:colId xmlns:a16="http://schemas.microsoft.com/office/drawing/2014/main" val="130245993"/>
                    </a:ext>
                  </a:extLst>
                </a:gridCol>
                <a:gridCol w="1208598">
                  <a:extLst>
                    <a:ext uri="{9D8B030D-6E8A-4147-A177-3AD203B41FA5}">
                      <a16:colId xmlns:a16="http://schemas.microsoft.com/office/drawing/2014/main" val="3722484840"/>
                    </a:ext>
                  </a:extLst>
                </a:gridCol>
                <a:gridCol w="1184745">
                  <a:extLst>
                    <a:ext uri="{9D8B030D-6E8A-4147-A177-3AD203B41FA5}">
                      <a16:colId xmlns:a16="http://schemas.microsoft.com/office/drawing/2014/main" val="1148753226"/>
                    </a:ext>
                  </a:extLst>
                </a:gridCol>
                <a:gridCol w="1208598">
                  <a:extLst>
                    <a:ext uri="{9D8B030D-6E8A-4147-A177-3AD203B41FA5}">
                      <a16:colId xmlns:a16="http://schemas.microsoft.com/office/drawing/2014/main" val="1604237331"/>
                    </a:ext>
                  </a:extLst>
                </a:gridCol>
                <a:gridCol w="1033007">
                  <a:extLst>
                    <a:ext uri="{9D8B030D-6E8A-4147-A177-3AD203B41FA5}">
                      <a16:colId xmlns:a16="http://schemas.microsoft.com/office/drawing/2014/main" val="3614134237"/>
                    </a:ext>
                  </a:extLst>
                </a:gridCol>
              </a:tblGrid>
              <a:tr h="802557">
                <a:tc>
                  <a:txBody>
                    <a:bodyPr/>
                    <a:lstStyle/>
                    <a:p>
                      <a:endParaRPr lang="hr-HR" sz="1000" dirty="0"/>
                    </a:p>
                  </a:txBody>
                  <a:tcPr/>
                </a:tc>
                <a:tc>
                  <a:txBody>
                    <a:bodyPr/>
                    <a:lstStyle/>
                    <a:p>
                      <a:endParaRPr lang="hr-HR" sz="1000" dirty="0"/>
                    </a:p>
                  </a:txBody>
                  <a:tcPr/>
                </a:tc>
                <a:tc>
                  <a:txBody>
                    <a:bodyPr/>
                    <a:lstStyle/>
                    <a:p>
                      <a:pPr algn="ctr"/>
                      <a:endParaRPr lang="hr-HR" sz="1200" dirty="0" smtClean="0"/>
                    </a:p>
                    <a:p>
                      <a:endParaRPr lang="hr-HR" sz="1200" dirty="0" smtClean="0"/>
                    </a:p>
                    <a:p>
                      <a:pPr algn="ctr"/>
                      <a:r>
                        <a:rPr lang="hr-HR" dirty="0" smtClean="0">
                          <a:solidFill>
                            <a:schemeClr val="tx1"/>
                          </a:solidFill>
                        </a:rPr>
                        <a:t>AKTIVNOSTI</a:t>
                      </a:r>
                    </a:p>
                    <a:p>
                      <a:endParaRPr lang="hr-HR" dirty="0"/>
                    </a:p>
                  </a:txBody>
                  <a:tcPr/>
                </a:tc>
                <a:tc>
                  <a:txBody>
                    <a:bodyPr/>
                    <a:lstStyle/>
                    <a:p>
                      <a:pPr algn="ctr" fontAlgn="ctr"/>
                      <a:r>
                        <a:rPr lang="hr-HR" sz="1000" b="1" i="0" u="none" strike="noStrike" dirty="0">
                          <a:solidFill>
                            <a:srgbClr val="000000"/>
                          </a:solidFill>
                          <a:effectLst/>
                          <a:latin typeface="Calibri" panose="020F0502020204030204" pitchFamily="34" charset="0"/>
                        </a:rPr>
                        <a:t>Plan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Rebalans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Realizacija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udio % u realizaciji</a:t>
                      </a: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indeks </a:t>
                      </a:r>
                    </a:p>
                  </a:txBody>
                  <a:tcPr marL="9525" marR="9525" marT="9525" marB="0" anchor="ctr"/>
                </a:tc>
                <a:extLst>
                  <a:ext uri="{0D108BD9-81ED-4DB2-BD59-A6C34878D82A}">
                    <a16:rowId xmlns:a16="http://schemas.microsoft.com/office/drawing/2014/main" val="3581116071"/>
                  </a:ext>
                </a:extLst>
              </a:tr>
              <a:tr h="370840">
                <a:tc>
                  <a:txBody>
                    <a:bodyPr/>
                    <a:lstStyle/>
                    <a:p>
                      <a:r>
                        <a:rPr lang="hr-HR" sz="1200" dirty="0" smtClean="0"/>
                        <a:t>1.</a:t>
                      </a:r>
                      <a:endParaRPr lang="hr-HR" sz="1200" dirty="0"/>
                    </a:p>
                  </a:txBody>
                  <a:tcPr/>
                </a:tc>
                <a:tc>
                  <a:txBody>
                    <a:bodyPr/>
                    <a:lstStyle/>
                    <a:p>
                      <a:endParaRPr lang="hr-HR" sz="1200" dirty="0"/>
                    </a:p>
                  </a:txBody>
                  <a:tcPr/>
                </a:tc>
                <a:tc>
                  <a:txBody>
                    <a:bodyPr/>
                    <a:lstStyle/>
                    <a:p>
                      <a:r>
                        <a:rPr lang="hr-HR" sz="1200" dirty="0" smtClean="0"/>
                        <a:t>DIZAJN VRIJEDNOSTI</a:t>
                      </a:r>
                      <a:endParaRPr lang="hr-HR" sz="1200" dirty="0"/>
                    </a:p>
                  </a:txBody>
                  <a:tcPr/>
                </a:tc>
                <a:tc>
                  <a:txBody>
                    <a:bodyPr/>
                    <a:lstStyle/>
                    <a:p>
                      <a:pPr algn="ctr"/>
                      <a:r>
                        <a:rPr lang="hr-HR" sz="1200" u="sng" dirty="0" smtClean="0"/>
                        <a:t>302.500</a:t>
                      </a:r>
                      <a:endParaRPr lang="hr-HR" sz="1200" u="sng" dirty="0"/>
                    </a:p>
                  </a:txBody>
                  <a:tcPr/>
                </a:tc>
                <a:tc>
                  <a:txBody>
                    <a:bodyPr/>
                    <a:lstStyle/>
                    <a:p>
                      <a:pPr algn="ctr"/>
                      <a:r>
                        <a:rPr lang="hr-HR" sz="1200" u="sng" dirty="0" smtClean="0"/>
                        <a:t>134.200</a:t>
                      </a:r>
                      <a:endParaRPr lang="hr-HR" sz="1200" u="sng" dirty="0"/>
                    </a:p>
                  </a:txBody>
                  <a:tcPr/>
                </a:tc>
                <a:tc>
                  <a:txBody>
                    <a:bodyPr/>
                    <a:lstStyle/>
                    <a:p>
                      <a:pPr algn="ctr"/>
                      <a:r>
                        <a:rPr lang="hr-HR" sz="1200" u="sng" dirty="0" smtClean="0"/>
                        <a:t>139.727,30</a:t>
                      </a:r>
                      <a:endParaRPr lang="hr-HR" sz="1200" u="sng" dirty="0"/>
                    </a:p>
                  </a:txBody>
                  <a:tcPr/>
                </a:tc>
                <a:tc>
                  <a:txBody>
                    <a:bodyPr/>
                    <a:lstStyle/>
                    <a:p>
                      <a:pPr algn="ctr"/>
                      <a:r>
                        <a:rPr lang="hr-HR" sz="1200" dirty="0" smtClean="0"/>
                        <a:t>39</a:t>
                      </a:r>
                      <a:endParaRPr lang="hr-HR" sz="1200" dirty="0"/>
                    </a:p>
                  </a:txBody>
                  <a:tcPr/>
                </a:tc>
                <a:tc>
                  <a:txBody>
                    <a:bodyPr/>
                    <a:lstStyle/>
                    <a:p>
                      <a:pPr algn="ctr"/>
                      <a:r>
                        <a:rPr lang="hr-HR" sz="1200" dirty="0" smtClean="0"/>
                        <a:t>104</a:t>
                      </a:r>
                      <a:endParaRPr lang="hr-HR" sz="1200" dirty="0"/>
                    </a:p>
                  </a:txBody>
                  <a:tcPr/>
                </a:tc>
                <a:extLst>
                  <a:ext uri="{0D108BD9-81ED-4DB2-BD59-A6C34878D82A}">
                    <a16:rowId xmlns:a16="http://schemas.microsoft.com/office/drawing/2014/main" val="384173416"/>
                  </a:ext>
                </a:extLst>
              </a:tr>
              <a:tr h="370840">
                <a:tc>
                  <a:txBody>
                    <a:bodyPr/>
                    <a:lstStyle/>
                    <a:p>
                      <a:endParaRPr lang="hr-HR" sz="1200"/>
                    </a:p>
                  </a:txBody>
                  <a:tcPr/>
                </a:tc>
                <a:tc>
                  <a:txBody>
                    <a:bodyPr/>
                    <a:lstStyle/>
                    <a:p>
                      <a:r>
                        <a:rPr lang="hr-HR" sz="1200" dirty="0" smtClean="0"/>
                        <a:t>1.1</a:t>
                      </a:r>
                      <a:endParaRPr lang="hr-HR" sz="1200" dirty="0"/>
                    </a:p>
                  </a:txBody>
                  <a:tcPr/>
                </a:tc>
                <a:tc>
                  <a:txBody>
                    <a:bodyPr/>
                    <a:lstStyle/>
                    <a:p>
                      <a:r>
                        <a:rPr lang="hr-HR" sz="1200" dirty="0" smtClean="0"/>
                        <a:t>Poticanje i sudjelovanje u uređenju Općine osim izgradnje komunalne infrastrukture</a:t>
                      </a:r>
                      <a:endParaRPr lang="hr-HR" sz="1200" dirty="0"/>
                    </a:p>
                  </a:txBody>
                  <a:tcPr/>
                </a:tc>
                <a:tc>
                  <a:txBody>
                    <a:bodyPr/>
                    <a:lstStyle/>
                    <a:p>
                      <a:pPr algn="ctr"/>
                      <a:r>
                        <a:rPr lang="hr-HR" sz="1200" dirty="0" smtClean="0"/>
                        <a:t>5.000</a:t>
                      </a:r>
                      <a:endParaRPr lang="hr-HR" sz="1200" dirty="0"/>
                    </a:p>
                  </a:txBody>
                  <a:tcPr/>
                </a:tc>
                <a:tc>
                  <a:txBody>
                    <a:bodyPr/>
                    <a:lstStyle/>
                    <a:p>
                      <a:pPr algn="ctr"/>
                      <a:r>
                        <a:rPr lang="hr-HR" sz="1200" dirty="0" smtClean="0"/>
                        <a:t>15.500</a:t>
                      </a:r>
                      <a:endParaRPr lang="hr-HR" sz="1200" dirty="0"/>
                    </a:p>
                  </a:txBody>
                  <a:tcPr/>
                </a:tc>
                <a:tc>
                  <a:txBody>
                    <a:bodyPr/>
                    <a:lstStyle/>
                    <a:p>
                      <a:pPr algn="ctr"/>
                      <a:r>
                        <a:rPr lang="hr-HR" sz="1200" dirty="0" smtClean="0"/>
                        <a:t>12.219,22</a:t>
                      </a:r>
                      <a:endParaRPr lang="hr-HR" sz="1200" dirty="0"/>
                    </a:p>
                  </a:txBody>
                  <a:tcPr/>
                </a:tc>
                <a:tc>
                  <a:txBody>
                    <a:bodyPr/>
                    <a:lstStyle/>
                    <a:p>
                      <a:endParaRPr lang="hr-HR" sz="1200" dirty="0"/>
                    </a:p>
                  </a:txBody>
                  <a:tcPr/>
                </a:tc>
                <a:tc>
                  <a:txBody>
                    <a:bodyPr/>
                    <a:lstStyle/>
                    <a:p>
                      <a:pPr algn="ctr"/>
                      <a:r>
                        <a:rPr lang="hr-HR" sz="1200" dirty="0" smtClean="0"/>
                        <a:t>79</a:t>
                      </a:r>
                      <a:endParaRPr lang="hr-HR" sz="1200" dirty="0"/>
                    </a:p>
                  </a:txBody>
                  <a:tcPr/>
                </a:tc>
                <a:extLst>
                  <a:ext uri="{0D108BD9-81ED-4DB2-BD59-A6C34878D82A}">
                    <a16:rowId xmlns:a16="http://schemas.microsoft.com/office/drawing/2014/main" val="450715178"/>
                  </a:ext>
                </a:extLst>
              </a:tr>
              <a:tr h="370840">
                <a:tc>
                  <a:txBody>
                    <a:bodyPr/>
                    <a:lstStyle/>
                    <a:p>
                      <a:endParaRPr lang="hr-HR" sz="1200"/>
                    </a:p>
                  </a:txBody>
                  <a:tcPr/>
                </a:tc>
                <a:tc>
                  <a:txBody>
                    <a:bodyPr/>
                    <a:lstStyle/>
                    <a:p>
                      <a:r>
                        <a:rPr lang="hr-HR" sz="1200" dirty="0" smtClean="0"/>
                        <a:t>1.2</a:t>
                      </a:r>
                      <a:endParaRPr lang="hr-HR" sz="1200" dirty="0"/>
                    </a:p>
                  </a:txBody>
                  <a:tcPr/>
                </a:tc>
                <a:tc>
                  <a:txBody>
                    <a:bodyPr/>
                    <a:lstStyle/>
                    <a:p>
                      <a:r>
                        <a:rPr lang="hr-HR" sz="1200" dirty="0" smtClean="0"/>
                        <a:t>Eko akcije</a:t>
                      </a:r>
                      <a:endParaRPr lang="hr-HR" sz="1200" dirty="0"/>
                    </a:p>
                  </a:txBody>
                  <a:tcPr/>
                </a:tc>
                <a:tc>
                  <a:txBody>
                    <a:bodyPr/>
                    <a:lstStyle/>
                    <a:p>
                      <a:pPr algn="ctr"/>
                      <a:r>
                        <a:rPr lang="hr-HR" sz="1200" dirty="0" smtClean="0"/>
                        <a:t>1.000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endParaRPr lang="hr-HR" sz="1200" dirty="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4214937230"/>
                  </a:ext>
                </a:extLst>
              </a:tr>
              <a:tr h="370840">
                <a:tc>
                  <a:txBody>
                    <a:bodyPr/>
                    <a:lstStyle/>
                    <a:p>
                      <a:endParaRPr lang="hr-HR" sz="1200"/>
                    </a:p>
                  </a:txBody>
                  <a:tcPr/>
                </a:tc>
                <a:tc>
                  <a:txBody>
                    <a:bodyPr/>
                    <a:lstStyle/>
                    <a:p>
                      <a:r>
                        <a:rPr lang="hr-HR" sz="1200" dirty="0" smtClean="0"/>
                        <a:t>1.3</a:t>
                      </a:r>
                      <a:endParaRPr lang="hr-HR" sz="1200" dirty="0"/>
                    </a:p>
                  </a:txBody>
                  <a:tcPr/>
                </a:tc>
                <a:tc>
                  <a:txBody>
                    <a:bodyPr/>
                    <a:lstStyle/>
                    <a:p>
                      <a:r>
                        <a:rPr lang="hr-HR" sz="1200" dirty="0" smtClean="0"/>
                        <a:t>Organizacija zabavnih manifestacija</a:t>
                      </a:r>
                      <a:endParaRPr lang="hr-HR" sz="1200" dirty="0"/>
                    </a:p>
                  </a:txBody>
                  <a:tcPr/>
                </a:tc>
                <a:tc>
                  <a:txBody>
                    <a:bodyPr/>
                    <a:lstStyle/>
                    <a:p>
                      <a:pPr algn="ctr"/>
                      <a:r>
                        <a:rPr lang="hr-HR" sz="1200" dirty="0" smtClean="0"/>
                        <a:t>70.000</a:t>
                      </a:r>
                      <a:endParaRPr lang="hr-HR" sz="1200" dirty="0"/>
                    </a:p>
                  </a:txBody>
                  <a:tcPr/>
                </a:tc>
                <a:tc>
                  <a:txBody>
                    <a:bodyPr/>
                    <a:lstStyle/>
                    <a:p>
                      <a:pPr algn="ctr"/>
                      <a:r>
                        <a:rPr lang="hr-HR" sz="1200" dirty="0" smtClean="0"/>
                        <a:t>10.000</a:t>
                      </a:r>
                      <a:endParaRPr lang="hr-HR" sz="1200" dirty="0"/>
                    </a:p>
                  </a:txBody>
                  <a:tcPr/>
                </a:tc>
                <a:tc>
                  <a:txBody>
                    <a:bodyPr/>
                    <a:lstStyle/>
                    <a:p>
                      <a:pPr algn="ctr"/>
                      <a:r>
                        <a:rPr lang="hr-HR" sz="1200" dirty="0" smtClean="0"/>
                        <a:t>9.254,90</a:t>
                      </a:r>
                      <a:endParaRPr lang="hr-HR" sz="1200" dirty="0"/>
                    </a:p>
                  </a:txBody>
                  <a:tcPr/>
                </a:tc>
                <a:tc>
                  <a:txBody>
                    <a:bodyPr/>
                    <a:lstStyle/>
                    <a:p>
                      <a:endParaRPr lang="hr-HR" sz="1200" dirty="0"/>
                    </a:p>
                  </a:txBody>
                  <a:tcPr/>
                </a:tc>
                <a:tc>
                  <a:txBody>
                    <a:bodyPr/>
                    <a:lstStyle/>
                    <a:p>
                      <a:pPr algn="ctr"/>
                      <a:r>
                        <a:rPr lang="hr-HR" sz="1200" dirty="0" smtClean="0"/>
                        <a:t>93</a:t>
                      </a:r>
                      <a:endParaRPr lang="hr-HR" sz="1200" dirty="0"/>
                    </a:p>
                  </a:txBody>
                  <a:tcPr/>
                </a:tc>
                <a:extLst>
                  <a:ext uri="{0D108BD9-81ED-4DB2-BD59-A6C34878D82A}">
                    <a16:rowId xmlns:a16="http://schemas.microsoft.com/office/drawing/2014/main" val="1376214029"/>
                  </a:ext>
                </a:extLst>
              </a:tr>
              <a:tr h="370840">
                <a:tc>
                  <a:txBody>
                    <a:bodyPr/>
                    <a:lstStyle/>
                    <a:p>
                      <a:endParaRPr lang="hr-HR" sz="1200"/>
                    </a:p>
                  </a:txBody>
                  <a:tcPr/>
                </a:tc>
                <a:tc>
                  <a:txBody>
                    <a:bodyPr/>
                    <a:lstStyle/>
                    <a:p>
                      <a:r>
                        <a:rPr lang="hr-HR" sz="1200" dirty="0" smtClean="0"/>
                        <a:t>1.4</a:t>
                      </a:r>
                      <a:endParaRPr lang="hr-HR" sz="1200" dirty="0"/>
                    </a:p>
                  </a:txBody>
                  <a:tcPr/>
                </a:tc>
                <a:tc>
                  <a:txBody>
                    <a:bodyPr/>
                    <a:lstStyle/>
                    <a:p>
                      <a:r>
                        <a:rPr lang="hr-HR" sz="1200" dirty="0" smtClean="0"/>
                        <a:t>Sportske aktivnosti</a:t>
                      </a:r>
                      <a:endParaRPr lang="hr-HR" sz="1200" dirty="0"/>
                    </a:p>
                  </a:txBody>
                  <a:tcPr/>
                </a:tc>
                <a:tc>
                  <a:txBody>
                    <a:bodyPr/>
                    <a:lstStyle/>
                    <a:p>
                      <a:pPr algn="ctr"/>
                      <a:r>
                        <a:rPr lang="hr-HR" sz="1200" dirty="0" smtClean="0"/>
                        <a:t>2.000</a:t>
                      </a:r>
                      <a:endParaRPr lang="hr-HR" sz="1200" dirty="0"/>
                    </a:p>
                  </a:txBody>
                  <a:tcPr/>
                </a:tc>
                <a:tc>
                  <a:txBody>
                    <a:bodyPr/>
                    <a:lstStyle/>
                    <a:p>
                      <a:pPr algn="ctr"/>
                      <a:r>
                        <a:rPr lang="hr-HR" sz="1200" dirty="0" smtClean="0"/>
                        <a:t>7.000</a:t>
                      </a:r>
                      <a:endParaRPr lang="hr-HR" sz="1200" dirty="0"/>
                    </a:p>
                  </a:txBody>
                  <a:tcPr/>
                </a:tc>
                <a:tc>
                  <a:txBody>
                    <a:bodyPr/>
                    <a:lstStyle/>
                    <a:p>
                      <a:pPr algn="ctr"/>
                      <a:r>
                        <a:rPr lang="hr-HR" sz="1200" dirty="0" smtClean="0"/>
                        <a:t>7.000</a:t>
                      </a:r>
                      <a:endParaRPr lang="hr-HR" sz="1200" dirty="0"/>
                    </a:p>
                  </a:txBody>
                  <a:tcPr/>
                </a:tc>
                <a:tc>
                  <a:txBody>
                    <a:bodyPr/>
                    <a:lstStyle/>
                    <a:p>
                      <a:endParaRPr lang="hr-HR" sz="1200" dirty="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4263199978"/>
                  </a:ext>
                </a:extLst>
              </a:tr>
              <a:tr h="370840">
                <a:tc>
                  <a:txBody>
                    <a:bodyPr/>
                    <a:lstStyle/>
                    <a:p>
                      <a:endParaRPr lang="hr-HR" sz="1200"/>
                    </a:p>
                  </a:txBody>
                  <a:tcPr/>
                </a:tc>
                <a:tc>
                  <a:txBody>
                    <a:bodyPr/>
                    <a:lstStyle/>
                    <a:p>
                      <a:r>
                        <a:rPr lang="hr-HR" sz="1200" dirty="0" smtClean="0"/>
                        <a:t>1.5</a:t>
                      </a:r>
                      <a:endParaRPr lang="hr-HR" sz="1200" dirty="0"/>
                    </a:p>
                  </a:txBody>
                  <a:tcPr/>
                </a:tc>
                <a:tc>
                  <a:txBody>
                    <a:bodyPr/>
                    <a:lstStyle/>
                    <a:p>
                      <a:r>
                        <a:rPr lang="hr-HR" sz="1200" dirty="0" smtClean="0"/>
                        <a:t>Sufinanciranja u kulturi</a:t>
                      </a:r>
                      <a:endParaRPr lang="hr-HR" sz="1200" dirty="0"/>
                    </a:p>
                  </a:txBody>
                  <a:tcPr/>
                </a:tc>
                <a:tc>
                  <a:txBody>
                    <a:bodyPr/>
                    <a:lstStyle/>
                    <a:p>
                      <a:pPr algn="ctr"/>
                      <a:r>
                        <a:rPr lang="hr-HR" sz="1200" dirty="0" smtClean="0"/>
                        <a:t>2.000</a:t>
                      </a:r>
                      <a:endParaRPr lang="hr-HR" sz="1200" dirty="0"/>
                    </a:p>
                  </a:txBody>
                  <a:tcPr/>
                </a:tc>
                <a:tc>
                  <a:txBody>
                    <a:bodyPr/>
                    <a:lstStyle/>
                    <a:p>
                      <a:pPr algn="ctr"/>
                      <a:r>
                        <a:rPr lang="hr-HR" sz="1200" dirty="0" smtClean="0"/>
                        <a:t>3.000</a:t>
                      </a:r>
                      <a:endParaRPr lang="hr-HR" sz="1200" dirty="0"/>
                    </a:p>
                  </a:txBody>
                  <a:tcPr/>
                </a:tc>
                <a:tc>
                  <a:txBody>
                    <a:bodyPr/>
                    <a:lstStyle/>
                    <a:p>
                      <a:pPr algn="ctr"/>
                      <a:r>
                        <a:rPr lang="hr-HR" sz="1200" dirty="0" smtClean="0"/>
                        <a:t>3.000</a:t>
                      </a:r>
                      <a:endParaRPr lang="hr-HR" sz="1200" dirty="0"/>
                    </a:p>
                  </a:txBody>
                  <a:tcPr/>
                </a:tc>
                <a:tc>
                  <a:txBody>
                    <a:bodyPr/>
                    <a:lstStyle/>
                    <a:p>
                      <a:endParaRPr lang="hr-HR" sz="120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1640967616"/>
                  </a:ext>
                </a:extLst>
              </a:tr>
              <a:tr h="370840">
                <a:tc>
                  <a:txBody>
                    <a:bodyPr/>
                    <a:lstStyle/>
                    <a:p>
                      <a:endParaRPr lang="hr-HR" sz="1200"/>
                    </a:p>
                  </a:txBody>
                  <a:tcPr/>
                </a:tc>
                <a:tc>
                  <a:txBody>
                    <a:bodyPr/>
                    <a:lstStyle/>
                    <a:p>
                      <a:r>
                        <a:rPr lang="hr-HR" sz="1200" dirty="0" smtClean="0"/>
                        <a:t>1.6</a:t>
                      </a:r>
                      <a:endParaRPr lang="hr-HR" sz="1200" dirty="0"/>
                    </a:p>
                  </a:txBody>
                  <a:tcPr/>
                </a:tc>
                <a:tc>
                  <a:txBody>
                    <a:bodyPr/>
                    <a:lstStyle/>
                    <a:p>
                      <a:r>
                        <a:rPr lang="hr-HR" sz="1200" dirty="0" smtClean="0"/>
                        <a:t>Potpore manifestacijama – suorganizacija sa drugim s.</a:t>
                      </a:r>
                      <a:endParaRPr lang="hr-HR" sz="1200" dirty="0"/>
                    </a:p>
                  </a:txBody>
                  <a:tcPr/>
                </a:tc>
                <a:tc>
                  <a:txBody>
                    <a:bodyPr/>
                    <a:lstStyle/>
                    <a:p>
                      <a:pPr algn="ctr"/>
                      <a:r>
                        <a:rPr lang="hr-HR" sz="1200" dirty="0" smtClean="0"/>
                        <a:t>6.000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1427387588"/>
                  </a:ext>
                </a:extLst>
              </a:tr>
              <a:tr h="370840">
                <a:tc>
                  <a:txBody>
                    <a:bodyPr/>
                    <a:lstStyle/>
                    <a:p>
                      <a:endParaRPr lang="hr-HR" sz="1200"/>
                    </a:p>
                  </a:txBody>
                  <a:tcPr/>
                </a:tc>
                <a:tc>
                  <a:txBody>
                    <a:bodyPr/>
                    <a:lstStyle/>
                    <a:p>
                      <a:r>
                        <a:rPr lang="hr-HR" sz="1200" dirty="0" smtClean="0"/>
                        <a:t>1.7</a:t>
                      </a:r>
                      <a:endParaRPr lang="hr-HR" sz="1200" dirty="0"/>
                    </a:p>
                  </a:txBody>
                  <a:tcPr/>
                </a:tc>
                <a:tc>
                  <a:txBody>
                    <a:bodyPr/>
                    <a:lstStyle/>
                    <a:p>
                      <a:r>
                        <a:rPr lang="hr-HR" sz="1200" dirty="0" smtClean="0"/>
                        <a:t>Arheološka istraživanja</a:t>
                      </a:r>
                      <a:endParaRPr lang="hr-HR" sz="1200" dirty="0"/>
                    </a:p>
                  </a:txBody>
                  <a:tcPr/>
                </a:tc>
                <a:tc>
                  <a:txBody>
                    <a:bodyPr/>
                    <a:lstStyle/>
                    <a:p>
                      <a:pPr algn="ctr"/>
                      <a:r>
                        <a:rPr lang="hr-HR" sz="1200" dirty="0" smtClean="0"/>
                        <a:t>40.000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4107662277"/>
                  </a:ext>
                </a:extLst>
              </a:tr>
              <a:tr h="370840">
                <a:tc>
                  <a:txBody>
                    <a:bodyPr/>
                    <a:lstStyle/>
                    <a:p>
                      <a:endParaRPr lang="hr-HR" sz="1200"/>
                    </a:p>
                  </a:txBody>
                  <a:tcPr/>
                </a:tc>
                <a:tc>
                  <a:txBody>
                    <a:bodyPr/>
                    <a:lstStyle/>
                    <a:p>
                      <a:r>
                        <a:rPr lang="hr-HR" sz="1200" dirty="0" smtClean="0"/>
                        <a:t>1.8</a:t>
                      </a:r>
                      <a:endParaRPr lang="hr-HR" sz="1200" dirty="0"/>
                    </a:p>
                  </a:txBody>
                  <a:tcPr/>
                </a:tc>
                <a:tc>
                  <a:txBody>
                    <a:bodyPr/>
                    <a:lstStyle/>
                    <a:p>
                      <a:r>
                        <a:rPr lang="hr-HR" sz="1200" dirty="0" smtClean="0"/>
                        <a:t>Projekt ‘’POINTERS PAG’’</a:t>
                      </a:r>
                      <a:endParaRPr lang="hr-HR" sz="1200" dirty="0"/>
                    </a:p>
                  </a:txBody>
                  <a:tcPr/>
                </a:tc>
                <a:tc>
                  <a:txBody>
                    <a:bodyPr/>
                    <a:lstStyle/>
                    <a:p>
                      <a:pPr algn="ctr"/>
                      <a:r>
                        <a:rPr lang="hr-HR" sz="1200" dirty="0" smtClean="0"/>
                        <a:t>3.000</a:t>
                      </a:r>
                      <a:endParaRPr lang="hr-HR" sz="1200" dirty="0"/>
                    </a:p>
                  </a:txBody>
                  <a:tcPr/>
                </a:tc>
                <a:tc>
                  <a:txBody>
                    <a:bodyPr/>
                    <a:lstStyle/>
                    <a:p>
                      <a:pPr algn="ctr"/>
                      <a:r>
                        <a:rPr lang="hr-HR" sz="1200" dirty="0" smtClean="0"/>
                        <a:t>2.600</a:t>
                      </a:r>
                      <a:endParaRPr lang="hr-HR" sz="1200" dirty="0"/>
                    </a:p>
                  </a:txBody>
                  <a:tcPr/>
                </a:tc>
                <a:tc>
                  <a:txBody>
                    <a:bodyPr/>
                    <a:lstStyle/>
                    <a:p>
                      <a:pPr algn="ctr"/>
                      <a:r>
                        <a:rPr lang="hr-HR" sz="1200" dirty="0" smtClean="0"/>
                        <a:t>2.600</a:t>
                      </a:r>
                      <a:endParaRPr lang="hr-HR" sz="1200" dirty="0"/>
                    </a:p>
                  </a:txBody>
                  <a:tcPr/>
                </a:tc>
                <a:tc>
                  <a:txBody>
                    <a:bodyPr/>
                    <a:lstStyle/>
                    <a:p>
                      <a:endParaRPr lang="hr-HR" sz="120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3950738351"/>
                  </a:ext>
                </a:extLst>
              </a:tr>
              <a:tr h="370840">
                <a:tc>
                  <a:txBody>
                    <a:bodyPr/>
                    <a:lstStyle/>
                    <a:p>
                      <a:endParaRPr lang="hr-HR" sz="1200"/>
                    </a:p>
                  </a:txBody>
                  <a:tcPr/>
                </a:tc>
                <a:tc>
                  <a:txBody>
                    <a:bodyPr/>
                    <a:lstStyle/>
                    <a:p>
                      <a:r>
                        <a:rPr lang="hr-HR" sz="1200" dirty="0" smtClean="0"/>
                        <a:t>1.9</a:t>
                      </a:r>
                      <a:endParaRPr lang="hr-HR" sz="1200" dirty="0"/>
                    </a:p>
                  </a:txBody>
                  <a:tcPr/>
                </a:tc>
                <a:tc>
                  <a:txBody>
                    <a:bodyPr/>
                    <a:lstStyle/>
                    <a:p>
                      <a:r>
                        <a:rPr lang="hr-HR" sz="1200" dirty="0" smtClean="0"/>
                        <a:t>Turističko informativni centar (TIC)</a:t>
                      </a:r>
                      <a:endParaRPr lang="hr-HR" sz="1200" dirty="0"/>
                    </a:p>
                  </a:txBody>
                  <a:tcPr/>
                </a:tc>
                <a:tc>
                  <a:txBody>
                    <a:bodyPr/>
                    <a:lstStyle/>
                    <a:p>
                      <a:pPr algn="ctr"/>
                      <a:r>
                        <a:rPr lang="hr-HR" sz="1200" dirty="0" smtClean="0"/>
                        <a:t>138.000</a:t>
                      </a:r>
                      <a:endParaRPr lang="hr-HR" sz="1200" dirty="0"/>
                    </a:p>
                  </a:txBody>
                  <a:tcPr/>
                </a:tc>
                <a:tc>
                  <a:txBody>
                    <a:bodyPr/>
                    <a:lstStyle/>
                    <a:p>
                      <a:pPr algn="ctr"/>
                      <a:r>
                        <a:rPr lang="hr-HR" sz="1200" dirty="0" smtClean="0"/>
                        <a:t>94.000</a:t>
                      </a:r>
                      <a:endParaRPr lang="hr-HR" sz="1200" dirty="0"/>
                    </a:p>
                  </a:txBody>
                  <a:tcPr/>
                </a:tc>
                <a:tc>
                  <a:txBody>
                    <a:bodyPr/>
                    <a:lstStyle/>
                    <a:p>
                      <a:pPr algn="ctr"/>
                      <a:r>
                        <a:rPr lang="hr-HR" sz="1200" dirty="0" smtClean="0"/>
                        <a:t>101.728,18</a:t>
                      </a:r>
                      <a:endParaRPr lang="hr-HR" sz="1200" dirty="0"/>
                    </a:p>
                  </a:txBody>
                  <a:tcPr/>
                </a:tc>
                <a:tc>
                  <a:txBody>
                    <a:bodyPr/>
                    <a:lstStyle/>
                    <a:p>
                      <a:endParaRPr lang="hr-HR" sz="1200"/>
                    </a:p>
                  </a:txBody>
                  <a:tcPr/>
                </a:tc>
                <a:tc>
                  <a:txBody>
                    <a:bodyPr/>
                    <a:lstStyle/>
                    <a:p>
                      <a:pPr algn="ctr"/>
                      <a:r>
                        <a:rPr lang="hr-HR" sz="1200" dirty="0" smtClean="0"/>
                        <a:t>108</a:t>
                      </a:r>
                      <a:endParaRPr lang="hr-HR" sz="1200" dirty="0"/>
                    </a:p>
                  </a:txBody>
                  <a:tcPr/>
                </a:tc>
                <a:extLst>
                  <a:ext uri="{0D108BD9-81ED-4DB2-BD59-A6C34878D82A}">
                    <a16:rowId xmlns:a16="http://schemas.microsoft.com/office/drawing/2014/main" val="1483181752"/>
                  </a:ext>
                </a:extLst>
              </a:tr>
              <a:tr h="370840">
                <a:tc>
                  <a:txBody>
                    <a:bodyPr/>
                    <a:lstStyle/>
                    <a:p>
                      <a:endParaRPr lang="hr-HR" sz="1200"/>
                    </a:p>
                  </a:txBody>
                  <a:tcPr/>
                </a:tc>
                <a:tc>
                  <a:txBody>
                    <a:bodyPr/>
                    <a:lstStyle/>
                    <a:p>
                      <a:r>
                        <a:rPr lang="hr-HR" sz="1200" dirty="0" smtClean="0"/>
                        <a:t>1.10</a:t>
                      </a:r>
                      <a:endParaRPr lang="hr-HR" sz="1200" dirty="0"/>
                    </a:p>
                  </a:txBody>
                  <a:tcPr/>
                </a:tc>
                <a:tc>
                  <a:txBody>
                    <a:bodyPr/>
                    <a:lstStyle/>
                    <a:p>
                      <a:r>
                        <a:rPr lang="hr-HR" sz="1200" dirty="0" smtClean="0"/>
                        <a:t>Ispitivanje</a:t>
                      </a:r>
                      <a:r>
                        <a:rPr lang="hr-HR" sz="1200" baseline="0" dirty="0" smtClean="0"/>
                        <a:t> mora</a:t>
                      </a:r>
                      <a:endParaRPr lang="hr-HR" sz="1200" dirty="0"/>
                    </a:p>
                  </a:txBody>
                  <a:tcPr/>
                </a:tc>
                <a:tc>
                  <a:txBody>
                    <a:bodyPr/>
                    <a:lstStyle/>
                    <a:p>
                      <a:pPr algn="ctr"/>
                      <a:r>
                        <a:rPr lang="hr-HR" sz="1200" dirty="0" smtClean="0"/>
                        <a:t>4.500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231319706"/>
                  </a:ext>
                </a:extLst>
              </a:tr>
              <a:tr h="370840">
                <a:tc>
                  <a:txBody>
                    <a:bodyPr/>
                    <a:lstStyle/>
                    <a:p>
                      <a:endParaRPr lang="hr-HR" sz="1200"/>
                    </a:p>
                  </a:txBody>
                  <a:tcPr/>
                </a:tc>
                <a:tc>
                  <a:txBody>
                    <a:bodyPr/>
                    <a:lstStyle/>
                    <a:p>
                      <a:r>
                        <a:rPr lang="hr-HR" sz="1200" dirty="0" smtClean="0"/>
                        <a:t>1.11</a:t>
                      </a:r>
                      <a:endParaRPr lang="hr-HR" sz="1200" dirty="0"/>
                    </a:p>
                  </a:txBody>
                  <a:tcPr/>
                </a:tc>
                <a:tc>
                  <a:txBody>
                    <a:bodyPr/>
                    <a:lstStyle/>
                    <a:p>
                      <a:r>
                        <a:rPr lang="hr-HR" sz="1200" dirty="0" smtClean="0"/>
                        <a:t>Priručnik za promatranje ptica - MULJATORICE</a:t>
                      </a:r>
                      <a:endParaRPr lang="hr-HR" sz="1200" dirty="0"/>
                    </a:p>
                  </a:txBody>
                  <a:tcPr/>
                </a:tc>
                <a:tc>
                  <a:txBody>
                    <a:bodyPr/>
                    <a:lstStyle/>
                    <a:p>
                      <a:pPr algn="ctr"/>
                      <a:r>
                        <a:rPr lang="hr-HR" sz="1200" dirty="0" smtClean="0"/>
                        <a:t>10.000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3295953649"/>
                  </a:ext>
                </a:extLst>
              </a:tr>
            </a:tbl>
          </a:graphicData>
        </a:graphic>
      </p:graphicFrame>
    </p:spTree>
    <p:extLst>
      <p:ext uri="{BB962C8B-B14F-4D97-AF65-F5344CB8AC3E}">
        <p14:creationId xmlns:p14="http://schemas.microsoft.com/office/powerpoint/2010/main" val="3660923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845698"/>
              </p:ext>
            </p:extLst>
          </p:nvPr>
        </p:nvGraphicFramePr>
        <p:xfrm>
          <a:off x="838200" y="692150"/>
          <a:ext cx="10515600" cy="5278120"/>
        </p:xfrm>
        <a:graphic>
          <a:graphicData uri="http://schemas.openxmlformats.org/drawingml/2006/table">
            <a:tbl>
              <a:tblPr firstRow="1" bandRow="1">
                <a:tableStyleId>{5C22544A-7EE6-4342-B048-85BDC9FD1C3A}</a:tableStyleId>
              </a:tblPr>
              <a:tblGrid>
                <a:gridCol w="600986">
                  <a:extLst>
                    <a:ext uri="{9D8B030D-6E8A-4147-A177-3AD203B41FA5}">
                      <a16:colId xmlns:a16="http://schemas.microsoft.com/office/drawing/2014/main" val="2833120177"/>
                    </a:ext>
                  </a:extLst>
                </a:gridCol>
                <a:gridCol w="604299">
                  <a:extLst>
                    <a:ext uri="{9D8B030D-6E8A-4147-A177-3AD203B41FA5}">
                      <a16:colId xmlns:a16="http://schemas.microsoft.com/office/drawing/2014/main" val="1191625665"/>
                    </a:ext>
                  </a:extLst>
                </a:gridCol>
                <a:gridCol w="3530379">
                  <a:extLst>
                    <a:ext uri="{9D8B030D-6E8A-4147-A177-3AD203B41FA5}">
                      <a16:colId xmlns:a16="http://schemas.microsoft.com/office/drawing/2014/main" val="2970705013"/>
                    </a:ext>
                  </a:extLst>
                </a:gridCol>
                <a:gridCol w="1176793">
                  <a:extLst>
                    <a:ext uri="{9D8B030D-6E8A-4147-A177-3AD203B41FA5}">
                      <a16:colId xmlns:a16="http://schemas.microsoft.com/office/drawing/2014/main" val="3083256970"/>
                    </a:ext>
                  </a:extLst>
                </a:gridCol>
                <a:gridCol w="1216550">
                  <a:extLst>
                    <a:ext uri="{9D8B030D-6E8A-4147-A177-3AD203B41FA5}">
                      <a16:colId xmlns:a16="http://schemas.microsoft.com/office/drawing/2014/main" val="1829714565"/>
                    </a:ext>
                  </a:extLst>
                </a:gridCol>
                <a:gridCol w="1129085">
                  <a:extLst>
                    <a:ext uri="{9D8B030D-6E8A-4147-A177-3AD203B41FA5}">
                      <a16:colId xmlns:a16="http://schemas.microsoft.com/office/drawing/2014/main" val="319685824"/>
                    </a:ext>
                  </a:extLst>
                </a:gridCol>
                <a:gridCol w="1176793">
                  <a:extLst>
                    <a:ext uri="{9D8B030D-6E8A-4147-A177-3AD203B41FA5}">
                      <a16:colId xmlns:a16="http://schemas.microsoft.com/office/drawing/2014/main" val="1393178532"/>
                    </a:ext>
                  </a:extLst>
                </a:gridCol>
                <a:gridCol w="1080715">
                  <a:extLst>
                    <a:ext uri="{9D8B030D-6E8A-4147-A177-3AD203B41FA5}">
                      <a16:colId xmlns:a16="http://schemas.microsoft.com/office/drawing/2014/main" val="1945304265"/>
                    </a:ext>
                  </a:extLst>
                </a:gridCol>
              </a:tblGrid>
              <a:tr h="370840">
                <a:tc>
                  <a:txBody>
                    <a:bodyPr/>
                    <a:lstStyle/>
                    <a:p>
                      <a:endParaRPr lang="hr-HR" dirty="0"/>
                    </a:p>
                  </a:txBody>
                  <a:tcPr/>
                </a:tc>
                <a:tc>
                  <a:txBody>
                    <a:bodyPr/>
                    <a:lstStyle/>
                    <a:p>
                      <a:endParaRPr lang="hr-HR" dirty="0"/>
                    </a:p>
                  </a:txBody>
                  <a:tcPr/>
                </a:tc>
                <a:tc>
                  <a:txBody>
                    <a:bodyPr/>
                    <a:lstStyle/>
                    <a:p>
                      <a:pPr algn="ctr"/>
                      <a:r>
                        <a:rPr lang="hr-HR" dirty="0" smtClean="0">
                          <a:solidFill>
                            <a:schemeClr val="tx1"/>
                          </a:solidFill>
                        </a:rPr>
                        <a:t>AKTIVNOSTI</a:t>
                      </a:r>
                      <a:endParaRPr lang="hr-HR" dirty="0">
                        <a:solidFill>
                          <a:schemeClr val="tx1"/>
                        </a:solidFill>
                      </a:endParaRPr>
                    </a:p>
                  </a:txBody>
                  <a:tcPr/>
                </a:tc>
                <a:tc>
                  <a:txBody>
                    <a:bodyPr/>
                    <a:lstStyle/>
                    <a:p>
                      <a:pPr algn="ctr" fontAlgn="ctr"/>
                      <a:r>
                        <a:rPr lang="hr-HR" sz="1000" b="1" i="0" u="none" strike="noStrike" dirty="0">
                          <a:solidFill>
                            <a:srgbClr val="000000"/>
                          </a:solidFill>
                          <a:effectLst/>
                          <a:latin typeface="Calibri" panose="020F0502020204030204" pitchFamily="34" charset="0"/>
                        </a:rPr>
                        <a:t>Plan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Rebalans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Realizacija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udio % u realizaciji</a:t>
                      </a: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indeks </a:t>
                      </a:r>
                    </a:p>
                  </a:txBody>
                  <a:tcPr marL="9525" marR="9525" marT="9525" marB="0" anchor="ctr"/>
                </a:tc>
                <a:extLst>
                  <a:ext uri="{0D108BD9-81ED-4DB2-BD59-A6C34878D82A}">
                    <a16:rowId xmlns:a16="http://schemas.microsoft.com/office/drawing/2014/main" val="818097417"/>
                  </a:ext>
                </a:extLst>
              </a:tr>
              <a:tr h="370840">
                <a:tc>
                  <a:txBody>
                    <a:bodyPr/>
                    <a:lstStyle/>
                    <a:p>
                      <a:endParaRPr lang="hr-HR" sz="1200" dirty="0"/>
                    </a:p>
                  </a:txBody>
                  <a:tcPr/>
                </a:tc>
                <a:tc>
                  <a:txBody>
                    <a:bodyPr/>
                    <a:lstStyle/>
                    <a:p>
                      <a:r>
                        <a:rPr lang="hr-HR" sz="1200" dirty="0" smtClean="0"/>
                        <a:t>1.12</a:t>
                      </a:r>
                      <a:endParaRPr lang="hr-HR" sz="1200" dirty="0"/>
                    </a:p>
                  </a:txBody>
                  <a:tcPr/>
                </a:tc>
                <a:tc>
                  <a:txBody>
                    <a:bodyPr/>
                    <a:lstStyle/>
                    <a:p>
                      <a:r>
                        <a:rPr lang="hr-HR" sz="1200" dirty="0" smtClean="0"/>
                        <a:t>PAG OUTDOOR</a:t>
                      </a:r>
                      <a:endParaRPr lang="hr-HR" sz="1200" dirty="0"/>
                    </a:p>
                  </a:txBody>
                  <a:tcPr/>
                </a:tc>
                <a:tc>
                  <a:txBody>
                    <a:bodyPr/>
                    <a:lstStyle/>
                    <a:p>
                      <a:pPr algn="ctr"/>
                      <a:r>
                        <a:rPr lang="hr-HR" sz="1200" dirty="0" smtClean="0"/>
                        <a:t>21.000</a:t>
                      </a:r>
                      <a:endParaRPr lang="hr-HR" sz="1200" dirty="0"/>
                    </a:p>
                  </a:txBody>
                  <a:tcPr/>
                </a:tc>
                <a:tc>
                  <a:txBody>
                    <a:bodyPr/>
                    <a:lstStyle/>
                    <a:p>
                      <a:pPr algn="ctr"/>
                      <a:r>
                        <a:rPr lang="hr-HR" sz="1200" dirty="0" smtClean="0"/>
                        <a:t>2.100</a:t>
                      </a:r>
                      <a:endParaRPr lang="hr-HR" sz="1200" dirty="0"/>
                    </a:p>
                  </a:txBody>
                  <a:tcPr/>
                </a:tc>
                <a:tc>
                  <a:txBody>
                    <a:bodyPr/>
                    <a:lstStyle/>
                    <a:p>
                      <a:pPr algn="ctr"/>
                      <a:r>
                        <a:rPr lang="hr-HR" sz="1200" dirty="0" smtClean="0"/>
                        <a:t>3.925,00</a:t>
                      </a:r>
                      <a:endParaRPr lang="hr-HR" sz="1200" dirty="0"/>
                    </a:p>
                  </a:txBody>
                  <a:tcPr/>
                </a:tc>
                <a:tc>
                  <a:txBody>
                    <a:bodyPr/>
                    <a:lstStyle/>
                    <a:p>
                      <a:pPr algn="ctr"/>
                      <a:endParaRPr lang="hr-HR" sz="1200" dirty="0"/>
                    </a:p>
                  </a:txBody>
                  <a:tcPr/>
                </a:tc>
                <a:tc>
                  <a:txBody>
                    <a:bodyPr/>
                    <a:lstStyle/>
                    <a:p>
                      <a:pPr algn="ctr"/>
                      <a:r>
                        <a:rPr lang="hr-HR" sz="1200" dirty="0" smtClean="0"/>
                        <a:t>187</a:t>
                      </a:r>
                      <a:endParaRPr lang="hr-HR" sz="1200" dirty="0"/>
                    </a:p>
                  </a:txBody>
                  <a:tcPr/>
                </a:tc>
                <a:extLst>
                  <a:ext uri="{0D108BD9-81ED-4DB2-BD59-A6C34878D82A}">
                    <a16:rowId xmlns:a16="http://schemas.microsoft.com/office/drawing/2014/main" val="21182835"/>
                  </a:ext>
                </a:extLst>
              </a:tr>
              <a:tr h="370840">
                <a:tc>
                  <a:txBody>
                    <a:bodyPr/>
                    <a:lstStyle/>
                    <a:p>
                      <a:r>
                        <a:rPr lang="hr-HR" sz="1200" dirty="0" smtClean="0"/>
                        <a:t>2</a:t>
                      </a:r>
                      <a:endParaRPr lang="hr-HR" sz="1200" dirty="0"/>
                    </a:p>
                  </a:txBody>
                  <a:tcPr/>
                </a:tc>
                <a:tc>
                  <a:txBody>
                    <a:bodyPr/>
                    <a:lstStyle/>
                    <a:p>
                      <a:endParaRPr lang="hr-HR" sz="1200" dirty="0"/>
                    </a:p>
                  </a:txBody>
                  <a:tcPr/>
                </a:tc>
                <a:tc>
                  <a:txBody>
                    <a:bodyPr/>
                    <a:lstStyle/>
                    <a:p>
                      <a:r>
                        <a:rPr lang="hr-HR" sz="1200" dirty="0" smtClean="0"/>
                        <a:t>KOMUNIKACIJA VRIJEDNOSTI</a:t>
                      </a:r>
                      <a:endParaRPr lang="hr-HR" sz="1200" dirty="0"/>
                    </a:p>
                  </a:txBody>
                  <a:tcPr/>
                </a:tc>
                <a:tc>
                  <a:txBody>
                    <a:bodyPr/>
                    <a:lstStyle/>
                    <a:p>
                      <a:pPr algn="ctr"/>
                      <a:r>
                        <a:rPr lang="hr-HR" sz="1200" u="sng" dirty="0" smtClean="0"/>
                        <a:t>32.500</a:t>
                      </a:r>
                      <a:endParaRPr lang="hr-HR" sz="1200" u="sng" dirty="0"/>
                    </a:p>
                  </a:txBody>
                  <a:tcPr/>
                </a:tc>
                <a:tc>
                  <a:txBody>
                    <a:bodyPr/>
                    <a:lstStyle/>
                    <a:p>
                      <a:pPr algn="ctr"/>
                      <a:r>
                        <a:rPr lang="hr-HR" sz="1200" u="sng" dirty="0" smtClean="0"/>
                        <a:t>31.493</a:t>
                      </a:r>
                      <a:endParaRPr lang="hr-HR" sz="1200" u="sng" dirty="0"/>
                    </a:p>
                  </a:txBody>
                  <a:tcPr/>
                </a:tc>
                <a:tc>
                  <a:txBody>
                    <a:bodyPr/>
                    <a:lstStyle/>
                    <a:p>
                      <a:pPr algn="ctr"/>
                      <a:r>
                        <a:rPr lang="hr-HR" sz="1200" u="sng" dirty="0" smtClean="0"/>
                        <a:t>33.993,75</a:t>
                      </a:r>
                      <a:endParaRPr lang="hr-HR" sz="1200" u="sng" dirty="0"/>
                    </a:p>
                  </a:txBody>
                  <a:tcPr/>
                </a:tc>
                <a:tc>
                  <a:txBody>
                    <a:bodyPr/>
                    <a:lstStyle/>
                    <a:p>
                      <a:pPr algn="ctr"/>
                      <a:r>
                        <a:rPr lang="hr-HR" sz="1200" dirty="0" smtClean="0"/>
                        <a:t>9</a:t>
                      </a:r>
                      <a:endParaRPr lang="hr-HR" sz="1200" dirty="0"/>
                    </a:p>
                  </a:txBody>
                  <a:tcPr/>
                </a:tc>
                <a:tc>
                  <a:txBody>
                    <a:bodyPr/>
                    <a:lstStyle/>
                    <a:p>
                      <a:pPr algn="ctr"/>
                      <a:r>
                        <a:rPr lang="hr-HR" sz="1200" dirty="0" smtClean="0"/>
                        <a:t>108</a:t>
                      </a:r>
                      <a:endParaRPr lang="hr-HR" sz="1200" dirty="0"/>
                    </a:p>
                  </a:txBody>
                  <a:tcPr/>
                </a:tc>
                <a:extLst>
                  <a:ext uri="{0D108BD9-81ED-4DB2-BD59-A6C34878D82A}">
                    <a16:rowId xmlns:a16="http://schemas.microsoft.com/office/drawing/2014/main" val="737929854"/>
                  </a:ext>
                </a:extLst>
              </a:tr>
              <a:tr h="370840">
                <a:tc>
                  <a:txBody>
                    <a:bodyPr/>
                    <a:lstStyle/>
                    <a:p>
                      <a:endParaRPr lang="hr-HR" sz="1200"/>
                    </a:p>
                  </a:txBody>
                  <a:tcPr/>
                </a:tc>
                <a:tc>
                  <a:txBody>
                    <a:bodyPr/>
                    <a:lstStyle/>
                    <a:p>
                      <a:r>
                        <a:rPr lang="hr-HR" sz="1200" dirty="0" smtClean="0"/>
                        <a:t>2.1</a:t>
                      </a:r>
                      <a:endParaRPr lang="hr-HR" sz="1200" dirty="0"/>
                    </a:p>
                  </a:txBody>
                  <a:tcPr/>
                </a:tc>
                <a:tc>
                  <a:txBody>
                    <a:bodyPr/>
                    <a:lstStyle/>
                    <a:p>
                      <a:r>
                        <a:rPr lang="hr-HR" sz="1200" dirty="0" smtClean="0"/>
                        <a:t>Udruženo oglašavanje</a:t>
                      </a:r>
                      <a:endParaRPr lang="hr-HR" sz="1200" dirty="0"/>
                    </a:p>
                  </a:txBody>
                  <a:tcPr/>
                </a:tc>
                <a:tc>
                  <a:txBody>
                    <a:bodyPr/>
                    <a:lstStyle/>
                    <a:p>
                      <a:pPr algn="ctr"/>
                      <a:r>
                        <a:rPr lang="hr-HR" sz="1200" dirty="0" smtClean="0"/>
                        <a:t>15.000</a:t>
                      </a:r>
                      <a:endParaRPr lang="hr-HR" sz="1200" dirty="0"/>
                    </a:p>
                  </a:txBody>
                  <a:tcPr/>
                </a:tc>
                <a:tc>
                  <a:txBody>
                    <a:bodyPr/>
                    <a:lstStyle/>
                    <a:p>
                      <a:pPr algn="ctr"/>
                      <a:r>
                        <a:rPr lang="hr-HR" sz="1200" dirty="0" smtClean="0"/>
                        <a:t>15.000</a:t>
                      </a:r>
                      <a:endParaRPr lang="hr-HR" sz="1200" dirty="0"/>
                    </a:p>
                  </a:txBody>
                  <a:tcPr/>
                </a:tc>
                <a:tc>
                  <a:txBody>
                    <a:bodyPr/>
                    <a:lstStyle/>
                    <a:p>
                      <a:pPr algn="ctr"/>
                      <a:r>
                        <a:rPr lang="hr-HR" sz="1200" dirty="0" smtClean="0"/>
                        <a:t>15.000</a:t>
                      </a:r>
                      <a:endParaRPr lang="hr-HR" sz="1200" dirty="0"/>
                    </a:p>
                  </a:txBody>
                  <a:tcPr/>
                </a:tc>
                <a:tc>
                  <a:txBody>
                    <a:bodyPr/>
                    <a:lstStyle/>
                    <a:p>
                      <a:pPr algn="ctr"/>
                      <a:endParaRPr lang="hr-HR" sz="120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1457277070"/>
                  </a:ext>
                </a:extLst>
              </a:tr>
              <a:tr h="370840">
                <a:tc>
                  <a:txBody>
                    <a:bodyPr/>
                    <a:lstStyle/>
                    <a:p>
                      <a:endParaRPr lang="hr-HR" sz="1200"/>
                    </a:p>
                  </a:txBody>
                  <a:tcPr/>
                </a:tc>
                <a:tc>
                  <a:txBody>
                    <a:bodyPr/>
                    <a:lstStyle/>
                    <a:p>
                      <a:r>
                        <a:rPr lang="hr-HR" sz="1200" dirty="0" smtClean="0"/>
                        <a:t>2.2</a:t>
                      </a:r>
                      <a:endParaRPr lang="hr-HR" sz="1200" dirty="0"/>
                    </a:p>
                  </a:txBody>
                  <a:tcPr/>
                </a:tc>
                <a:tc>
                  <a:txBody>
                    <a:bodyPr/>
                    <a:lstStyle/>
                    <a:p>
                      <a:r>
                        <a:rPr lang="hr-HR" sz="1200" dirty="0" smtClean="0"/>
                        <a:t>Internet stranice i upravljanje</a:t>
                      </a:r>
                      <a:r>
                        <a:rPr lang="hr-HR" sz="1200" baseline="0" dirty="0" smtClean="0"/>
                        <a:t> internet stranicama</a:t>
                      </a:r>
                      <a:endParaRPr lang="hr-HR" sz="1200" dirty="0"/>
                    </a:p>
                  </a:txBody>
                  <a:tcPr/>
                </a:tc>
                <a:tc>
                  <a:txBody>
                    <a:bodyPr/>
                    <a:lstStyle/>
                    <a:p>
                      <a:pPr algn="ctr"/>
                      <a:r>
                        <a:rPr lang="hr-HR" sz="1200" dirty="0" smtClean="0"/>
                        <a:t>8.000</a:t>
                      </a:r>
                      <a:endParaRPr lang="hr-HR" sz="1200" dirty="0"/>
                    </a:p>
                  </a:txBody>
                  <a:tcPr/>
                </a:tc>
                <a:tc>
                  <a:txBody>
                    <a:bodyPr/>
                    <a:lstStyle/>
                    <a:p>
                      <a:pPr algn="ctr"/>
                      <a:r>
                        <a:rPr lang="hr-HR" sz="1200" dirty="0" smtClean="0"/>
                        <a:t>7.250</a:t>
                      </a:r>
                      <a:endParaRPr lang="hr-HR" sz="1200" dirty="0"/>
                    </a:p>
                  </a:txBody>
                  <a:tcPr/>
                </a:tc>
                <a:tc>
                  <a:txBody>
                    <a:bodyPr/>
                    <a:lstStyle/>
                    <a:p>
                      <a:pPr algn="ctr"/>
                      <a:r>
                        <a:rPr lang="hr-HR" sz="1200" dirty="0" smtClean="0"/>
                        <a:t>7.250</a:t>
                      </a:r>
                      <a:endParaRPr lang="hr-HR" sz="1200" dirty="0"/>
                    </a:p>
                  </a:txBody>
                  <a:tcPr/>
                </a:tc>
                <a:tc>
                  <a:txBody>
                    <a:bodyPr/>
                    <a:lstStyle/>
                    <a:p>
                      <a:pPr algn="ctr"/>
                      <a:endParaRPr lang="hr-HR" sz="1200" dirty="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3182893866"/>
                  </a:ext>
                </a:extLst>
              </a:tr>
              <a:tr h="370840">
                <a:tc>
                  <a:txBody>
                    <a:bodyPr/>
                    <a:lstStyle/>
                    <a:p>
                      <a:endParaRPr lang="hr-HR" sz="1200"/>
                    </a:p>
                  </a:txBody>
                  <a:tcPr/>
                </a:tc>
                <a:tc>
                  <a:txBody>
                    <a:bodyPr/>
                    <a:lstStyle/>
                    <a:p>
                      <a:r>
                        <a:rPr lang="hr-HR" sz="1200" dirty="0" smtClean="0"/>
                        <a:t>2.3 </a:t>
                      </a:r>
                      <a:endParaRPr lang="hr-HR" sz="1200" dirty="0"/>
                    </a:p>
                  </a:txBody>
                  <a:tcPr/>
                </a:tc>
                <a:tc>
                  <a:txBody>
                    <a:bodyPr/>
                    <a:lstStyle/>
                    <a:p>
                      <a:r>
                        <a:rPr lang="hr-HR" sz="1200" dirty="0" smtClean="0"/>
                        <a:t>Opće oglašavanje</a:t>
                      </a:r>
                      <a:endParaRPr lang="hr-HR" sz="1200" dirty="0"/>
                    </a:p>
                  </a:txBody>
                  <a:tcPr/>
                </a:tc>
                <a:tc>
                  <a:txBody>
                    <a:bodyPr/>
                    <a:lstStyle/>
                    <a:p>
                      <a:pPr algn="ctr"/>
                      <a:r>
                        <a:rPr lang="hr-HR" sz="1200" dirty="0" smtClean="0"/>
                        <a:t>2.000</a:t>
                      </a:r>
                      <a:endParaRPr lang="hr-HR" sz="1200" dirty="0"/>
                    </a:p>
                  </a:txBody>
                  <a:tcPr/>
                </a:tc>
                <a:tc>
                  <a:txBody>
                    <a:bodyPr/>
                    <a:lstStyle/>
                    <a:p>
                      <a:pPr algn="ctr"/>
                      <a:r>
                        <a:rPr lang="hr-HR" sz="1200" dirty="0" smtClean="0"/>
                        <a:t>687</a:t>
                      </a:r>
                      <a:endParaRPr lang="hr-HR" sz="1200" dirty="0"/>
                    </a:p>
                  </a:txBody>
                  <a:tcPr/>
                </a:tc>
                <a:tc>
                  <a:txBody>
                    <a:bodyPr/>
                    <a:lstStyle/>
                    <a:p>
                      <a:pPr algn="ctr"/>
                      <a:r>
                        <a:rPr lang="hr-HR" sz="1200" dirty="0" smtClean="0"/>
                        <a:t>3.187,50</a:t>
                      </a:r>
                      <a:endParaRPr lang="hr-HR" sz="1200" dirty="0"/>
                    </a:p>
                  </a:txBody>
                  <a:tcPr/>
                </a:tc>
                <a:tc>
                  <a:txBody>
                    <a:bodyPr/>
                    <a:lstStyle/>
                    <a:p>
                      <a:pPr algn="ctr"/>
                      <a:endParaRPr lang="hr-HR" sz="1200" dirty="0"/>
                    </a:p>
                  </a:txBody>
                  <a:tcPr/>
                </a:tc>
                <a:tc>
                  <a:txBody>
                    <a:bodyPr/>
                    <a:lstStyle/>
                    <a:p>
                      <a:pPr algn="ctr"/>
                      <a:r>
                        <a:rPr lang="hr-HR" sz="1200" dirty="0" smtClean="0"/>
                        <a:t>464</a:t>
                      </a:r>
                      <a:endParaRPr lang="hr-HR" sz="1200" dirty="0"/>
                    </a:p>
                  </a:txBody>
                  <a:tcPr/>
                </a:tc>
                <a:extLst>
                  <a:ext uri="{0D108BD9-81ED-4DB2-BD59-A6C34878D82A}">
                    <a16:rowId xmlns:a16="http://schemas.microsoft.com/office/drawing/2014/main" val="4036480413"/>
                  </a:ext>
                </a:extLst>
              </a:tr>
              <a:tr h="370840">
                <a:tc>
                  <a:txBody>
                    <a:bodyPr/>
                    <a:lstStyle/>
                    <a:p>
                      <a:endParaRPr lang="hr-HR" sz="1200"/>
                    </a:p>
                  </a:txBody>
                  <a:tcPr/>
                </a:tc>
                <a:tc>
                  <a:txBody>
                    <a:bodyPr/>
                    <a:lstStyle/>
                    <a:p>
                      <a:r>
                        <a:rPr lang="hr-HR" sz="1200" dirty="0" smtClean="0"/>
                        <a:t>2.4</a:t>
                      </a:r>
                      <a:endParaRPr lang="hr-HR" sz="1200" dirty="0"/>
                    </a:p>
                  </a:txBody>
                  <a:tcPr/>
                </a:tc>
                <a:tc>
                  <a:txBody>
                    <a:bodyPr/>
                    <a:lstStyle/>
                    <a:p>
                      <a:r>
                        <a:rPr lang="hr-HR" sz="1200" dirty="0" smtClean="0"/>
                        <a:t>Brošure i ostali tiskani materijal</a:t>
                      </a:r>
                      <a:endParaRPr lang="hr-HR" sz="1200" dirty="0"/>
                    </a:p>
                  </a:txBody>
                  <a:tcPr/>
                </a:tc>
                <a:tc>
                  <a:txBody>
                    <a:bodyPr/>
                    <a:lstStyle/>
                    <a:p>
                      <a:pPr algn="ctr"/>
                      <a:r>
                        <a:rPr lang="hr-HR" sz="1200" dirty="0" smtClean="0"/>
                        <a:t>5.000</a:t>
                      </a:r>
                      <a:endParaRPr lang="hr-HR" sz="1200" dirty="0"/>
                    </a:p>
                  </a:txBody>
                  <a:tcPr/>
                </a:tc>
                <a:tc>
                  <a:txBody>
                    <a:bodyPr/>
                    <a:lstStyle/>
                    <a:p>
                      <a:pPr algn="ctr"/>
                      <a:r>
                        <a:rPr lang="hr-HR" sz="1200" dirty="0" smtClean="0"/>
                        <a:t>8.556</a:t>
                      </a:r>
                      <a:endParaRPr lang="hr-HR" sz="1200" dirty="0"/>
                    </a:p>
                  </a:txBody>
                  <a:tcPr/>
                </a:tc>
                <a:tc>
                  <a:txBody>
                    <a:bodyPr/>
                    <a:lstStyle/>
                    <a:p>
                      <a:pPr algn="ctr"/>
                      <a:r>
                        <a:rPr lang="hr-HR" sz="1200" dirty="0" smtClean="0"/>
                        <a:t>8.556,25</a:t>
                      </a:r>
                      <a:endParaRPr lang="hr-HR" sz="1200" dirty="0"/>
                    </a:p>
                  </a:txBody>
                  <a:tcPr/>
                </a:tc>
                <a:tc>
                  <a:txBody>
                    <a:bodyPr/>
                    <a:lstStyle/>
                    <a:p>
                      <a:pPr algn="ctr"/>
                      <a:endParaRPr lang="hr-HR" sz="120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2720914267"/>
                  </a:ext>
                </a:extLst>
              </a:tr>
              <a:tr h="370840">
                <a:tc>
                  <a:txBody>
                    <a:bodyPr/>
                    <a:lstStyle/>
                    <a:p>
                      <a:endParaRPr lang="hr-HR" sz="1200"/>
                    </a:p>
                  </a:txBody>
                  <a:tcPr/>
                </a:tc>
                <a:tc>
                  <a:txBody>
                    <a:bodyPr/>
                    <a:lstStyle/>
                    <a:p>
                      <a:r>
                        <a:rPr lang="hr-HR" sz="1200" dirty="0" smtClean="0"/>
                        <a:t>2.5</a:t>
                      </a:r>
                      <a:endParaRPr lang="hr-HR" sz="1200" dirty="0"/>
                    </a:p>
                  </a:txBody>
                  <a:tcPr/>
                </a:tc>
                <a:tc>
                  <a:txBody>
                    <a:bodyPr/>
                    <a:lstStyle/>
                    <a:p>
                      <a:r>
                        <a:rPr lang="hr-HR" sz="1200" dirty="0" smtClean="0"/>
                        <a:t>Suveniri i promo materijal</a:t>
                      </a:r>
                      <a:endParaRPr lang="hr-HR" sz="1200" dirty="0"/>
                    </a:p>
                  </a:txBody>
                  <a:tcPr/>
                </a:tc>
                <a:tc>
                  <a:txBody>
                    <a:bodyPr/>
                    <a:lstStyle/>
                    <a:p>
                      <a:pPr algn="ctr"/>
                      <a:r>
                        <a:rPr lang="hr-HR" sz="1200" dirty="0" smtClean="0"/>
                        <a:t>500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pPr algn="ctr"/>
                      <a:endParaRPr lang="hr-HR" sz="1200" dirty="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205498257"/>
                  </a:ext>
                </a:extLst>
              </a:tr>
              <a:tr h="370840">
                <a:tc>
                  <a:txBody>
                    <a:bodyPr/>
                    <a:lstStyle/>
                    <a:p>
                      <a:endParaRPr lang="hr-HR" sz="1200"/>
                    </a:p>
                  </a:txBody>
                  <a:tcPr/>
                </a:tc>
                <a:tc>
                  <a:txBody>
                    <a:bodyPr/>
                    <a:lstStyle/>
                    <a:p>
                      <a:r>
                        <a:rPr lang="hr-HR" sz="1200" dirty="0" smtClean="0"/>
                        <a:t>2.6</a:t>
                      </a:r>
                      <a:endParaRPr lang="hr-HR" sz="1200" dirty="0"/>
                    </a:p>
                  </a:txBody>
                  <a:tcPr/>
                </a:tc>
                <a:tc>
                  <a:txBody>
                    <a:bodyPr/>
                    <a:lstStyle/>
                    <a:p>
                      <a:r>
                        <a:rPr lang="hr-HR" sz="1200" dirty="0" smtClean="0"/>
                        <a:t>Smeđa signalizacija</a:t>
                      </a:r>
                      <a:endParaRPr lang="hr-HR" sz="1200" dirty="0"/>
                    </a:p>
                  </a:txBody>
                  <a:tcPr/>
                </a:tc>
                <a:tc>
                  <a:txBody>
                    <a:bodyPr/>
                    <a:lstStyle/>
                    <a:p>
                      <a:pPr algn="ctr"/>
                      <a:r>
                        <a:rPr lang="hr-HR" sz="1200" dirty="0" smtClean="0"/>
                        <a:t>2.000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pPr algn="ctr"/>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4235074754"/>
                  </a:ext>
                </a:extLst>
              </a:tr>
              <a:tr h="370840">
                <a:tc>
                  <a:txBody>
                    <a:bodyPr/>
                    <a:lstStyle/>
                    <a:p>
                      <a:r>
                        <a:rPr lang="hr-HR" sz="1200" dirty="0" smtClean="0"/>
                        <a:t>3</a:t>
                      </a:r>
                      <a:endParaRPr lang="hr-HR" sz="1200" dirty="0"/>
                    </a:p>
                  </a:txBody>
                  <a:tcPr/>
                </a:tc>
                <a:tc>
                  <a:txBody>
                    <a:bodyPr/>
                    <a:lstStyle/>
                    <a:p>
                      <a:endParaRPr lang="hr-HR" sz="1200" dirty="0"/>
                    </a:p>
                  </a:txBody>
                  <a:tcPr/>
                </a:tc>
                <a:tc>
                  <a:txBody>
                    <a:bodyPr/>
                    <a:lstStyle/>
                    <a:p>
                      <a:r>
                        <a:rPr lang="hr-HR" sz="1200" dirty="0" smtClean="0"/>
                        <a:t>DISTRIBUCIJA I PRODAJA VRIJEDNOSTI</a:t>
                      </a:r>
                      <a:endParaRPr lang="hr-HR" sz="1200" dirty="0"/>
                    </a:p>
                  </a:txBody>
                  <a:tcPr/>
                </a:tc>
                <a:tc>
                  <a:txBody>
                    <a:bodyPr/>
                    <a:lstStyle/>
                    <a:p>
                      <a:pPr algn="ctr"/>
                      <a:r>
                        <a:rPr lang="hr-HR" sz="1200" u="sng" dirty="0" smtClean="0"/>
                        <a:t>20.000</a:t>
                      </a:r>
                      <a:endParaRPr lang="hr-HR" sz="1200" u="sng" dirty="0"/>
                    </a:p>
                  </a:txBody>
                  <a:tcPr/>
                </a:tc>
                <a:tc>
                  <a:txBody>
                    <a:bodyPr/>
                    <a:lstStyle/>
                    <a:p>
                      <a:pPr algn="ctr"/>
                      <a:r>
                        <a:rPr lang="hr-HR" sz="1200" u="sng" dirty="0" smtClean="0"/>
                        <a:t>15.148</a:t>
                      </a:r>
                      <a:endParaRPr lang="hr-HR" sz="1200" u="sng" dirty="0"/>
                    </a:p>
                  </a:txBody>
                  <a:tcPr/>
                </a:tc>
                <a:tc>
                  <a:txBody>
                    <a:bodyPr/>
                    <a:lstStyle/>
                    <a:p>
                      <a:pPr algn="ctr"/>
                      <a:r>
                        <a:rPr lang="hr-HR" sz="1200" u="sng" dirty="0" smtClean="0"/>
                        <a:t>13.245,19</a:t>
                      </a:r>
                      <a:endParaRPr lang="hr-HR" sz="1200" u="sng" dirty="0"/>
                    </a:p>
                  </a:txBody>
                  <a:tcPr/>
                </a:tc>
                <a:tc>
                  <a:txBody>
                    <a:bodyPr/>
                    <a:lstStyle/>
                    <a:p>
                      <a:pPr algn="ctr"/>
                      <a:r>
                        <a:rPr lang="hr-HR" sz="1200" dirty="0" smtClean="0"/>
                        <a:t>4</a:t>
                      </a:r>
                      <a:endParaRPr lang="hr-HR" sz="1200" dirty="0"/>
                    </a:p>
                  </a:txBody>
                  <a:tcPr/>
                </a:tc>
                <a:tc>
                  <a:txBody>
                    <a:bodyPr/>
                    <a:lstStyle/>
                    <a:p>
                      <a:pPr algn="ctr"/>
                      <a:r>
                        <a:rPr lang="hr-HR" sz="1200" dirty="0" smtClean="0"/>
                        <a:t>87</a:t>
                      </a:r>
                      <a:endParaRPr lang="hr-HR" sz="1200" dirty="0"/>
                    </a:p>
                  </a:txBody>
                  <a:tcPr/>
                </a:tc>
                <a:extLst>
                  <a:ext uri="{0D108BD9-81ED-4DB2-BD59-A6C34878D82A}">
                    <a16:rowId xmlns:a16="http://schemas.microsoft.com/office/drawing/2014/main" val="229431231"/>
                  </a:ext>
                </a:extLst>
              </a:tr>
              <a:tr h="370840">
                <a:tc>
                  <a:txBody>
                    <a:bodyPr/>
                    <a:lstStyle/>
                    <a:p>
                      <a:endParaRPr lang="hr-HR" sz="1200" dirty="0"/>
                    </a:p>
                  </a:txBody>
                  <a:tcPr/>
                </a:tc>
                <a:tc>
                  <a:txBody>
                    <a:bodyPr/>
                    <a:lstStyle/>
                    <a:p>
                      <a:r>
                        <a:rPr lang="hr-HR" sz="1200" dirty="0" smtClean="0"/>
                        <a:t>3.1</a:t>
                      </a:r>
                      <a:endParaRPr lang="hr-HR" sz="1200" dirty="0"/>
                    </a:p>
                  </a:txBody>
                  <a:tcPr/>
                </a:tc>
                <a:tc>
                  <a:txBody>
                    <a:bodyPr/>
                    <a:lstStyle/>
                    <a:p>
                      <a:r>
                        <a:rPr lang="hr-HR" sz="1200" dirty="0" smtClean="0"/>
                        <a:t>Sajmovi (u skladu sa zakonskim propisima za s. TZ)</a:t>
                      </a:r>
                      <a:endParaRPr lang="hr-HR" sz="1200" dirty="0"/>
                    </a:p>
                  </a:txBody>
                  <a:tcPr/>
                </a:tc>
                <a:tc>
                  <a:txBody>
                    <a:bodyPr/>
                    <a:lstStyle/>
                    <a:p>
                      <a:pPr algn="ctr"/>
                      <a:r>
                        <a:rPr lang="hr-HR" sz="1200" dirty="0" smtClean="0"/>
                        <a:t>20.000</a:t>
                      </a:r>
                      <a:endParaRPr lang="hr-HR" sz="1200" dirty="0"/>
                    </a:p>
                  </a:txBody>
                  <a:tcPr/>
                </a:tc>
                <a:tc>
                  <a:txBody>
                    <a:bodyPr/>
                    <a:lstStyle/>
                    <a:p>
                      <a:pPr algn="ctr"/>
                      <a:r>
                        <a:rPr lang="hr-HR" sz="1200" dirty="0" smtClean="0"/>
                        <a:t>15.148</a:t>
                      </a:r>
                      <a:endParaRPr lang="hr-HR" sz="1200" dirty="0"/>
                    </a:p>
                  </a:txBody>
                  <a:tcPr/>
                </a:tc>
                <a:tc>
                  <a:txBody>
                    <a:bodyPr/>
                    <a:lstStyle/>
                    <a:p>
                      <a:pPr algn="ctr"/>
                      <a:r>
                        <a:rPr lang="hr-HR" sz="1200" dirty="0" smtClean="0"/>
                        <a:t>13.245,19</a:t>
                      </a:r>
                      <a:endParaRPr lang="hr-HR" sz="1200" dirty="0"/>
                    </a:p>
                  </a:txBody>
                  <a:tcPr/>
                </a:tc>
                <a:tc>
                  <a:txBody>
                    <a:bodyPr/>
                    <a:lstStyle/>
                    <a:p>
                      <a:pPr algn="ctr"/>
                      <a:endParaRPr lang="hr-HR" sz="1200"/>
                    </a:p>
                  </a:txBody>
                  <a:tcPr/>
                </a:tc>
                <a:tc>
                  <a:txBody>
                    <a:bodyPr/>
                    <a:lstStyle/>
                    <a:p>
                      <a:pPr algn="ctr"/>
                      <a:r>
                        <a:rPr lang="hr-HR" sz="1200" dirty="0" smtClean="0"/>
                        <a:t>87</a:t>
                      </a:r>
                      <a:endParaRPr lang="hr-HR" sz="1200" dirty="0"/>
                    </a:p>
                  </a:txBody>
                  <a:tcPr/>
                </a:tc>
                <a:extLst>
                  <a:ext uri="{0D108BD9-81ED-4DB2-BD59-A6C34878D82A}">
                    <a16:rowId xmlns:a16="http://schemas.microsoft.com/office/drawing/2014/main" val="3077472017"/>
                  </a:ext>
                </a:extLst>
              </a:tr>
              <a:tr h="370840">
                <a:tc>
                  <a:txBody>
                    <a:bodyPr/>
                    <a:lstStyle/>
                    <a:p>
                      <a:r>
                        <a:rPr lang="hr-HR" sz="1200" dirty="0" smtClean="0"/>
                        <a:t>4</a:t>
                      </a:r>
                      <a:endParaRPr lang="hr-HR" sz="1200" dirty="0"/>
                    </a:p>
                  </a:txBody>
                  <a:tcPr/>
                </a:tc>
                <a:tc>
                  <a:txBody>
                    <a:bodyPr/>
                    <a:lstStyle/>
                    <a:p>
                      <a:endParaRPr lang="hr-HR" sz="1200" dirty="0"/>
                    </a:p>
                  </a:txBody>
                  <a:tcPr/>
                </a:tc>
                <a:tc>
                  <a:txBody>
                    <a:bodyPr/>
                    <a:lstStyle/>
                    <a:p>
                      <a:r>
                        <a:rPr lang="hr-HR" sz="1200" dirty="0" smtClean="0"/>
                        <a:t>INTERNI MARKETING</a:t>
                      </a:r>
                      <a:endParaRPr lang="hr-HR" sz="1200" dirty="0"/>
                    </a:p>
                  </a:txBody>
                  <a:tcPr/>
                </a:tc>
                <a:tc>
                  <a:txBody>
                    <a:bodyPr/>
                    <a:lstStyle/>
                    <a:p>
                      <a:pPr algn="ctr"/>
                      <a:r>
                        <a:rPr lang="hr-HR" sz="1200" u="sng" dirty="0" smtClean="0"/>
                        <a:t>4.000</a:t>
                      </a:r>
                      <a:endParaRPr lang="hr-HR" sz="1200" u="sng" dirty="0"/>
                    </a:p>
                  </a:txBody>
                  <a:tcPr/>
                </a:tc>
                <a:tc>
                  <a:txBody>
                    <a:bodyPr/>
                    <a:lstStyle/>
                    <a:p>
                      <a:pPr algn="ctr"/>
                      <a:r>
                        <a:rPr lang="hr-HR" sz="1200" u="sng" dirty="0" smtClean="0"/>
                        <a:t>0</a:t>
                      </a:r>
                      <a:endParaRPr lang="hr-HR" sz="1200" u="sng" dirty="0"/>
                    </a:p>
                  </a:txBody>
                  <a:tcPr/>
                </a:tc>
                <a:tc>
                  <a:txBody>
                    <a:bodyPr/>
                    <a:lstStyle/>
                    <a:p>
                      <a:pPr algn="ctr"/>
                      <a:r>
                        <a:rPr lang="hr-HR" sz="1200" u="sng" dirty="0" smtClean="0"/>
                        <a:t>0</a:t>
                      </a:r>
                      <a:endParaRPr lang="hr-HR" sz="1200" u="sng"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3182447965"/>
                  </a:ext>
                </a:extLst>
              </a:tr>
              <a:tr h="370840">
                <a:tc>
                  <a:txBody>
                    <a:bodyPr/>
                    <a:lstStyle/>
                    <a:p>
                      <a:endParaRPr lang="hr-HR" sz="1200" dirty="0"/>
                    </a:p>
                  </a:txBody>
                  <a:tcPr/>
                </a:tc>
                <a:tc>
                  <a:txBody>
                    <a:bodyPr/>
                    <a:lstStyle/>
                    <a:p>
                      <a:r>
                        <a:rPr lang="hr-HR" sz="1200" dirty="0" smtClean="0"/>
                        <a:t>4.1</a:t>
                      </a:r>
                    </a:p>
                    <a:p>
                      <a:endParaRPr lang="hr-HR" sz="1200" dirty="0"/>
                    </a:p>
                  </a:txBody>
                  <a:tcPr/>
                </a:tc>
                <a:tc>
                  <a:txBody>
                    <a:bodyPr/>
                    <a:lstStyle/>
                    <a:p>
                      <a:r>
                        <a:rPr lang="hr-HR" sz="1200" dirty="0" smtClean="0"/>
                        <a:t>Edukacija</a:t>
                      </a:r>
                      <a:endParaRPr lang="hr-HR" sz="1200" dirty="0"/>
                    </a:p>
                  </a:txBody>
                  <a:tcPr/>
                </a:tc>
                <a:tc>
                  <a:txBody>
                    <a:bodyPr/>
                    <a:lstStyle/>
                    <a:p>
                      <a:pPr algn="ctr"/>
                      <a:r>
                        <a:rPr lang="hr-HR" sz="1200" dirty="0" smtClean="0"/>
                        <a:t>3.000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pPr algn="ctr"/>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383278194"/>
                  </a:ext>
                </a:extLst>
              </a:tr>
              <a:tr h="370840">
                <a:tc>
                  <a:txBody>
                    <a:bodyPr/>
                    <a:lstStyle/>
                    <a:p>
                      <a:endParaRPr lang="hr-HR" sz="1200" dirty="0"/>
                    </a:p>
                  </a:txBody>
                  <a:tcPr/>
                </a:tc>
                <a:tc>
                  <a:txBody>
                    <a:bodyPr/>
                    <a:lstStyle/>
                    <a:p>
                      <a:r>
                        <a:rPr lang="hr-HR" sz="1200" dirty="0" smtClean="0"/>
                        <a:t>4.2</a:t>
                      </a:r>
                      <a:endParaRPr lang="hr-HR" sz="1200" dirty="0"/>
                    </a:p>
                  </a:txBody>
                  <a:tcPr/>
                </a:tc>
                <a:tc>
                  <a:txBody>
                    <a:bodyPr/>
                    <a:lstStyle/>
                    <a:p>
                      <a:r>
                        <a:rPr lang="hr-HR" sz="1200" dirty="0" smtClean="0"/>
                        <a:t>Nagrade i priznanja</a:t>
                      </a:r>
                      <a:endParaRPr lang="hr-HR" sz="1200" dirty="0"/>
                    </a:p>
                  </a:txBody>
                  <a:tcPr/>
                </a:tc>
                <a:tc>
                  <a:txBody>
                    <a:bodyPr/>
                    <a:lstStyle/>
                    <a:p>
                      <a:pPr algn="ctr"/>
                      <a:r>
                        <a:rPr lang="hr-HR" sz="1200" dirty="0" smtClean="0"/>
                        <a:t>1.000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pPr algn="ctr"/>
                      <a:endParaRPr lang="hr-HR" sz="120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3071168389"/>
                  </a:ext>
                </a:extLst>
              </a:tr>
            </a:tbl>
          </a:graphicData>
        </a:graphic>
      </p:graphicFrame>
    </p:spTree>
    <p:extLst>
      <p:ext uri="{BB962C8B-B14F-4D97-AF65-F5344CB8AC3E}">
        <p14:creationId xmlns:p14="http://schemas.microsoft.com/office/powerpoint/2010/main" val="2620342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377042"/>
              </p:ext>
            </p:extLst>
          </p:nvPr>
        </p:nvGraphicFramePr>
        <p:xfrm>
          <a:off x="838200" y="668338"/>
          <a:ext cx="10515600" cy="3734590"/>
        </p:xfrm>
        <a:graphic>
          <a:graphicData uri="http://schemas.openxmlformats.org/drawingml/2006/table">
            <a:tbl>
              <a:tblPr firstRow="1" bandRow="1">
                <a:tableStyleId>{5C22544A-7EE6-4342-B048-85BDC9FD1C3A}</a:tableStyleId>
              </a:tblPr>
              <a:tblGrid>
                <a:gridCol w="632791">
                  <a:extLst>
                    <a:ext uri="{9D8B030D-6E8A-4147-A177-3AD203B41FA5}">
                      <a16:colId xmlns:a16="http://schemas.microsoft.com/office/drawing/2014/main" val="2988425671"/>
                    </a:ext>
                  </a:extLst>
                </a:gridCol>
                <a:gridCol w="612251">
                  <a:extLst>
                    <a:ext uri="{9D8B030D-6E8A-4147-A177-3AD203B41FA5}">
                      <a16:colId xmlns:a16="http://schemas.microsoft.com/office/drawing/2014/main" val="1888939407"/>
                    </a:ext>
                  </a:extLst>
                </a:gridCol>
                <a:gridCol w="4110824">
                  <a:extLst>
                    <a:ext uri="{9D8B030D-6E8A-4147-A177-3AD203B41FA5}">
                      <a16:colId xmlns:a16="http://schemas.microsoft.com/office/drawing/2014/main" val="3356146196"/>
                    </a:ext>
                  </a:extLst>
                </a:gridCol>
                <a:gridCol w="1065475">
                  <a:extLst>
                    <a:ext uri="{9D8B030D-6E8A-4147-A177-3AD203B41FA5}">
                      <a16:colId xmlns:a16="http://schemas.microsoft.com/office/drawing/2014/main" val="1120412599"/>
                    </a:ext>
                  </a:extLst>
                </a:gridCol>
                <a:gridCol w="1049572">
                  <a:extLst>
                    <a:ext uri="{9D8B030D-6E8A-4147-A177-3AD203B41FA5}">
                      <a16:colId xmlns:a16="http://schemas.microsoft.com/office/drawing/2014/main" val="1938809529"/>
                    </a:ext>
                  </a:extLst>
                </a:gridCol>
                <a:gridCol w="1057524">
                  <a:extLst>
                    <a:ext uri="{9D8B030D-6E8A-4147-A177-3AD203B41FA5}">
                      <a16:colId xmlns:a16="http://schemas.microsoft.com/office/drawing/2014/main" val="633335021"/>
                    </a:ext>
                  </a:extLst>
                </a:gridCol>
                <a:gridCol w="993913">
                  <a:extLst>
                    <a:ext uri="{9D8B030D-6E8A-4147-A177-3AD203B41FA5}">
                      <a16:colId xmlns:a16="http://schemas.microsoft.com/office/drawing/2014/main" val="4144358263"/>
                    </a:ext>
                  </a:extLst>
                </a:gridCol>
                <a:gridCol w="993250">
                  <a:extLst>
                    <a:ext uri="{9D8B030D-6E8A-4147-A177-3AD203B41FA5}">
                      <a16:colId xmlns:a16="http://schemas.microsoft.com/office/drawing/2014/main" val="3425518022"/>
                    </a:ext>
                  </a:extLst>
                </a:gridCol>
              </a:tblGrid>
              <a:tr h="336883">
                <a:tc>
                  <a:txBody>
                    <a:bodyPr/>
                    <a:lstStyle/>
                    <a:p>
                      <a:endParaRPr lang="hr-HR" dirty="0"/>
                    </a:p>
                  </a:txBody>
                  <a:tcPr/>
                </a:tc>
                <a:tc>
                  <a:txBody>
                    <a:bodyPr/>
                    <a:lstStyle/>
                    <a:p>
                      <a:endParaRPr lang="hr-HR"/>
                    </a:p>
                  </a:txBody>
                  <a:tcPr/>
                </a:tc>
                <a:tc>
                  <a:txBody>
                    <a:bodyPr/>
                    <a:lstStyle/>
                    <a:p>
                      <a:pPr algn="ctr"/>
                      <a:r>
                        <a:rPr lang="hr-HR" dirty="0" smtClean="0">
                          <a:solidFill>
                            <a:schemeClr val="tx1"/>
                          </a:solidFill>
                        </a:rPr>
                        <a:t>AKTIVNOSTI</a:t>
                      </a:r>
                      <a:endParaRPr lang="hr-HR" dirty="0">
                        <a:solidFill>
                          <a:schemeClr val="tx1"/>
                        </a:solidFill>
                      </a:endParaRPr>
                    </a:p>
                  </a:txBody>
                  <a:tcPr/>
                </a:tc>
                <a:tc>
                  <a:txBody>
                    <a:bodyPr/>
                    <a:lstStyle/>
                    <a:p>
                      <a:pPr algn="ctr" fontAlgn="ctr"/>
                      <a:r>
                        <a:rPr lang="hr-HR" sz="1000" b="1" i="0" u="none" strike="noStrike" dirty="0">
                          <a:solidFill>
                            <a:srgbClr val="000000"/>
                          </a:solidFill>
                          <a:effectLst/>
                          <a:latin typeface="Calibri" panose="020F0502020204030204" pitchFamily="34" charset="0"/>
                        </a:rPr>
                        <a:t>Plan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Rebalans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Realizacija </a:t>
                      </a:r>
                      <a:r>
                        <a:rPr lang="hr-HR" sz="1000" b="1" i="0" u="none" strike="noStrike" dirty="0" smtClean="0">
                          <a:solidFill>
                            <a:srgbClr val="000000"/>
                          </a:solidFill>
                          <a:effectLst/>
                          <a:latin typeface="Calibri" panose="020F0502020204030204" pitchFamily="34" charset="0"/>
                        </a:rPr>
                        <a:t>2020.</a:t>
                      </a:r>
                      <a:endParaRPr lang="hr-H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udio % u realizaciji</a:t>
                      </a:r>
                    </a:p>
                  </a:txBody>
                  <a:tcPr marL="9525" marR="9525" marT="9525" marB="0" anchor="ctr"/>
                </a:tc>
                <a:tc>
                  <a:txBody>
                    <a:bodyPr/>
                    <a:lstStyle/>
                    <a:p>
                      <a:pPr algn="ctr" fontAlgn="ctr"/>
                      <a:r>
                        <a:rPr lang="hr-HR" sz="1000" b="1" i="0" u="none" strike="noStrike" dirty="0">
                          <a:solidFill>
                            <a:srgbClr val="000000"/>
                          </a:solidFill>
                          <a:effectLst/>
                          <a:latin typeface="Calibri" panose="020F0502020204030204" pitchFamily="34" charset="0"/>
                        </a:rPr>
                        <a:t>indeks </a:t>
                      </a:r>
                    </a:p>
                  </a:txBody>
                  <a:tcPr marL="9525" marR="9525" marT="9525" marB="0" anchor="ctr"/>
                </a:tc>
                <a:extLst>
                  <a:ext uri="{0D108BD9-81ED-4DB2-BD59-A6C34878D82A}">
                    <a16:rowId xmlns:a16="http://schemas.microsoft.com/office/drawing/2014/main" val="3555394663"/>
                  </a:ext>
                </a:extLst>
              </a:tr>
              <a:tr h="336883">
                <a:tc>
                  <a:txBody>
                    <a:bodyPr/>
                    <a:lstStyle/>
                    <a:p>
                      <a:r>
                        <a:rPr lang="hr-HR" sz="1200" dirty="0" smtClean="0"/>
                        <a:t>5</a:t>
                      </a:r>
                      <a:endParaRPr lang="hr-HR" sz="1200" dirty="0"/>
                    </a:p>
                  </a:txBody>
                  <a:tcPr/>
                </a:tc>
                <a:tc>
                  <a:txBody>
                    <a:bodyPr/>
                    <a:lstStyle/>
                    <a:p>
                      <a:endParaRPr lang="hr-HR" sz="1200" dirty="0"/>
                    </a:p>
                  </a:txBody>
                  <a:tcPr/>
                </a:tc>
                <a:tc>
                  <a:txBody>
                    <a:bodyPr/>
                    <a:lstStyle/>
                    <a:p>
                      <a:r>
                        <a:rPr lang="hr-HR" sz="1200" dirty="0" smtClean="0"/>
                        <a:t>MARKETINŠKA INFRASTRUKTURA</a:t>
                      </a:r>
                      <a:endParaRPr lang="hr-HR" sz="1200" dirty="0"/>
                    </a:p>
                  </a:txBody>
                  <a:tcPr/>
                </a:tc>
                <a:tc>
                  <a:txBody>
                    <a:bodyPr/>
                    <a:lstStyle/>
                    <a:p>
                      <a:pPr algn="ctr"/>
                      <a:r>
                        <a:rPr lang="hr-HR" sz="1200" u="sng" dirty="0" smtClean="0"/>
                        <a:t>4.000</a:t>
                      </a:r>
                      <a:endParaRPr lang="hr-HR" sz="1200" u="sng" dirty="0"/>
                    </a:p>
                  </a:txBody>
                  <a:tcPr/>
                </a:tc>
                <a:tc>
                  <a:txBody>
                    <a:bodyPr/>
                    <a:lstStyle/>
                    <a:p>
                      <a:pPr algn="ctr"/>
                      <a:r>
                        <a:rPr lang="hr-HR" sz="1200" u="sng" dirty="0" smtClean="0"/>
                        <a:t>20.610</a:t>
                      </a:r>
                      <a:endParaRPr lang="hr-HR" sz="1200" u="sng" dirty="0"/>
                    </a:p>
                  </a:txBody>
                  <a:tcPr/>
                </a:tc>
                <a:tc>
                  <a:txBody>
                    <a:bodyPr/>
                    <a:lstStyle/>
                    <a:p>
                      <a:pPr algn="ctr"/>
                      <a:r>
                        <a:rPr lang="hr-HR" sz="1200" u="sng" dirty="0" smtClean="0"/>
                        <a:t>20.610</a:t>
                      </a:r>
                      <a:endParaRPr lang="hr-HR" sz="1200" u="sng" dirty="0"/>
                    </a:p>
                  </a:txBody>
                  <a:tcPr/>
                </a:tc>
                <a:tc>
                  <a:txBody>
                    <a:bodyPr/>
                    <a:lstStyle/>
                    <a:p>
                      <a:pPr algn="ctr"/>
                      <a:r>
                        <a:rPr lang="hr-HR" sz="1200" dirty="0" smtClean="0"/>
                        <a:t>6</a:t>
                      </a:r>
                      <a:endParaRPr lang="hr-HR" sz="1200" dirty="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1349920167"/>
                  </a:ext>
                </a:extLst>
              </a:tr>
              <a:tr h="336883">
                <a:tc>
                  <a:txBody>
                    <a:bodyPr/>
                    <a:lstStyle/>
                    <a:p>
                      <a:endParaRPr lang="hr-HR" sz="1200"/>
                    </a:p>
                  </a:txBody>
                  <a:tcPr/>
                </a:tc>
                <a:tc>
                  <a:txBody>
                    <a:bodyPr/>
                    <a:lstStyle/>
                    <a:p>
                      <a:r>
                        <a:rPr lang="hr-HR" sz="1200" dirty="0" smtClean="0"/>
                        <a:t>5.1</a:t>
                      </a:r>
                      <a:endParaRPr lang="hr-HR" sz="1200" dirty="0"/>
                    </a:p>
                  </a:txBody>
                  <a:tcPr/>
                </a:tc>
                <a:tc>
                  <a:txBody>
                    <a:bodyPr/>
                    <a:lstStyle/>
                    <a:p>
                      <a:r>
                        <a:rPr lang="hr-HR" sz="1200" dirty="0" smtClean="0"/>
                        <a:t>Proizvodnja multimedijalnih materijala</a:t>
                      </a:r>
                      <a:endParaRPr lang="hr-HR" sz="1200" dirty="0"/>
                    </a:p>
                  </a:txBody>
                  <a:tcPr/>
                </a:tc>
                <a:tc>
                  <a:txBody>
                    <a:bodyPr/>
                    <a:lstStyle/>
                    <a:p>
                      <a:pPr algn="ctr"/>
                      <a:r>
                        <a:rPr lang="hr-HR" sz="1200" dirty="0" smtClean="0"/>
                        <a:t>2.000</a:t>
                      </a:r>
                      <a:endParaRPr lang="hr-HR" sz="1200" dirty="0"/>
                    </a:p>
                  </a:txBody>
                  <a:tcPr/>
                </a:tc>
                <a:tc>
                  <a:txBody>
                    <a:bodyPr/>
                    <a:lstStyle/>
                    <a:p>
                      <a:pPr algn="ctr"/>
                      <a:r>
                        <a:rPr lang="hr-HR" sz="1200" dirty="0" smtClean="0"/>
                        <a:t>20.610</a:t>
                      </a:r>
                      <a:endParaRPr lang="hr-HR" sz="1200" dirty="0"/>
                    </a:p>
                  </a:txBody>
                  <a:tcPr/>
                </a:tc>
                <a:tc>
                  <a:txBody>
                    <a:bodyPr/>
                    <a:lstStyle/>
                    <a:p>
                      <a:pPr algn="ctr"/>
                      <a:r>
                        <a:rPr lang="hr-HR" sz="1200" dirty="0" smtClean="0"/>
                        <a:t>20.610</a:t>
                      </a:r>
                      <a:endParaRPr lang="hr-HR" sz="1200" dirty="0"/>
                    </a:p>
                  </a:txBody>
                  <a:tcPr/>
                </a:tc>
                <a:tc>
                  <a:txBody>
                    <a:bodyPr/>
                    <a:lstStyle/>
                    <a:p>
                      <a:pPr algn="ctr"/>
                      <a:endParaRPr lang="hr-HR" sz="1200" dirty="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770620158"/>
                  </a:ext>
                </a:extLst>
              </a:tr>
              <a:tr h="336883">
                <a:tc>
                  <a:txBody>
                    <a:bodyPr/>
                    <a:lstStyle/>
                    <a:p>
                      <a:endParaRPr lang="hr-HR" sz="1200"/>
                    </a:p>
                  </a:txBody>
                  <a:tcPr/>
                </a:tc>
                <a:tc>
                  <a:txBody>
                    <a:bodyPr/>
                    <a:lstStyle/>
                    <a:p>
                      <a:r>
                        <a:rPr lang="hr-HR" sz="1200" dirty="0" smtClean="0"/>
                        <a:t>5.2</a:t>
                      </a:r>
                      <a:endParaRPr lang="hr-HR" sz="1200" dirty="0"/>
                    </a:p>
                  </a:txBody>
                  <a:tcPr/>
                </a:tc>
                <a:tc>
                  <a:txBody>
                    <a:bodyPr/>
                    <a:lstStyle/>
                    <a:p>
                      <a:r>
                        <a:rPr lang="hr-HR" sz="1200" dirty="0" smtClean="0"/>
                        <a:t>Banka fotografija i priprema u izdavaštvu</a:t>
                      </a:r>
                      <a:endParaRPr lang="hr-HR" sz="1200" dirty="0"/>
                    </a:p>
                  </a:txBody>
                  <a:tcPr/>
                </a:tc>
                <a:tc>
                  <a:txBody>
                    <a:bodyPr/>
                    <a:lstStyle/>
                    <a:p>
                      <a:pPr algn="ctr"/>
                      <a:r>
                        <a:rPr lang="hr-HR" sz="1200" dirty="0" smtClean="0"/>
                        <a:t>2.000</a:t>
                      </a:r>
                      <a:endParaRPr lang="hr-HR" sz="1200" dirty="0"/>
                    </a:p>
                  </a:txBody>
                  <a:tcPr/>
                </a:tc>
                <a:tc>
                  <a:txBody>
                    <a:bodyPr/>
                    <a:lstStyle/>
                    <a:p>
                      <a:pPr algn="ctr"/>
                      <a:r>
                        <a:rPr lang="hr-HR" sz="1200" dirty="0" smtClean="0"/>
                        <a:t>0</a:t>
                      </a:r>
                      <a:endParaRPr lang="hr-HR" sz="1200" dirty="0"/>
                    </a:p>
                  </a:txBody>
                  <a:tcPr/>
                </a:tc>
                <a:tc>
                  <a:txBody>
                    <a:bodyPr/>
                    <a:lstStyle/>
                    <a:p>
                      <a:pPr algn="ctr"/>
                      <a:r>
                        <a:rPr lang="hr-HR" sz="1200" dirty="0" smtClean="0"/>
                        <a:t>0</a:t>
                      </a:r>
                      <a:endParaRPr lang="hr-HR" sz="1200" dirty="0"/>
                    </a:p>
                  </a:txBody>
                  <a:tcPr/>
                </a:tc>
                <a:tc>
                  <a:txBody>
                    <a:bodyPr/>
                    <a:lstStyle/>
                    <a:p>
                      <a:pPr algn="ctr"/>
                      <a:endParaRPr lang="hr-HR" sz="1200" dirty="0"/>
                    </a:p>
                  </a:txBody>
                  <a:tcPr/>
                </a:tc>
                <a:tc>
                  <a:txBody>
                    <a:bodyPr/>
                    <a:lstStyle/>
                    <a:p>
                      <a:pPr algn="ctr"/>
                      <a:r>
                        <a:rPr lang="hr-HR" sz="1200" dirty="0" smtClean="0"/>
                        <a:t>0</a:t>
                      </a:r>
                      <a:endParaRPr lang="hr-HR" sz="1200" dirty="0"/>
                    </a:p>
                  </a:txBody>
                  <a:tcPr/>
                </a:tc>
                <a:extLst>
                  <a:ext uri="{0D108BD9-81ED-4DB2-BD59-A6C34878D82A}">
                    <a16:rowId xmlns:a16="http://schemas.microsoft.com/office/drawing/2014/main" val="2340053900"/>
                  </a:ext>
                </a:extLst>
              </a:tr>
              <a:tr h="336883">
                <a:tc>
                  <a:txBody>
                    <a:bodyPr/>
                    <a:lstStyle/>
                    <a:p>
                      <a:r>
                        <a:rPr lang="hr-HR" sz="1200" dirty="0" smtClean="0"/>
                        <a:t>6</a:t>
                      </a:r>
                      <a:endParaRPr lang="hr-HR" sz="1200" dirty="0"/>
                    </a:p>
                  </a:txBody>
                  <a:tcPr/>
                </a:tc>
                <a:tc>
                  <a:txBody>
                    <a:bodyPr/>
                    <a:lstStyle/>
                    <a:p>
                      <a:endParaRPr lang="hr-HR" sz="1200" dirty="0"/>
                    </a:p>
                  </a:txBody>
                  <a:tcPr/>
                </a:tc>
                <a:tc>
                  <a:txBody>
                    <a:bodyPr/>
                    <a:lstStyle/>
                    <a:p>
                      <a:r>
                        <a:rPr lang="hr-HR" sz="1200" dirty="0" smtClean="0"/>
                        <a:t>POSEBNI PROGRAMI</a:t>
                      </a:r>
                      <a:endParaRPr lang="hr-HR" sz="1200" dirty="0"/>
                    </a:p>
                  </a:txBody>
                  <a:tcPr/>
                </a:tc>
                <a:tc>
                  <a:txBody>
                    <a:bodyPr/>
                    <a:lstStyle/>
                    <a:p>
                      <a:pPr algn="ctr"/>
                      <a:r>
                        <a:rPr lang="hr-HR" sz="1200" u="sng" dirty="0" smtClean="0"/>
                        <a:t>23.500</a:t>
                      </a:r>
                      <a:endParaRPr lang="hr-HR" sz="1200" u="sng" dirty="0"/>
                    </a:p>
                  </a:txBody>
                  <a:tcPr/>
                </a:tc>
                <a:tc>
                  <a:txBody>
                    <a:bodyPr/>
                    <a:lstStyle/>
                    <a:p>
                      <a:pPr algn="ctr"/>
                      <a:r>
                        <a:rPr lang="hr-HR" sz="1200" u="sng" dirty="0" smtClean="0"/>
                        <a:t>7.833</a:t>
                      </a:r>
                      <a:endParaRPr lang="hr-HR" sz="1200" u="sng" dirty="0"/>
                    </a:p>
                  </a:txBody>
                  <a:tcPr/>
                </a:tc>
                <a:tc>
                  <a:txBody>
                    <a:bodyPr/>
                    <a:lstStyle/>
                    <a:p>
                      <a:pPr algn="ctr"/>
                      <a:r>
                        <a:rPr lang="hr-HR" sz="1200" u="sng" dirty="0" smtClean="0"/>
                        <a:t>7.833,33</a:t>
                      </a:r>
                      <a:endParaRPr lang="hr-HR" sz="1200" u="sng" dirty="0"/>
                    </a:p>
                  </a:txBody>
                  <a:tcPr/>
                </a:tc>
                <a:tc>
                  <a:txBody>
                    <a:bodyPr/>
                    <a:lstStyle/>
                    <a:p>
                      <a:pPr algn="ctr"/>
                      <a:r>
                        <a:rPr lang="hr-HR" sz="1200" dirty="0" smtClean="0"/>
                        <a:t>2</a:t>
                      </a:r>
                      <a:endParaRPr lang="hr-HR" sz="1200" dirty="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3324652221"/>
                  </a:ext>
                </a:extLst>
              </a:tr>
              <a:tr h="336883">
                <a:tc>
                  <a:txBody>
                    <a:bodyPr/>
                    <a:lstStyle/>
                    <a:p>
                      <a:endParaRPr lang="hr-HR" sz="1200"/>
                    </a:p>
                  </a:txBody>
                  <a:tcPr/>
                </a:tc>
                <a:tc>
                  <a:txBody>
                    <a:bodyPr/>
                    <a:lstStyle/>
                    <a:p>
                      <a:r>
                        <a:rPr lang="hr-HR" sz="1200" dirty="0" smtClean="0"/>
                        <a:t>6.1</a:t>
                      </a:r>
                      <a:endParaRPr lang="hr-HR" sz="1200" dirty="0"/>
                    </a:p>
                  </a:txBody>
                  <a:tcPr/>
                </a:tc>
                <a:tc>
                  <a:txBody>
                    <a:bodyPr/>
                    <a:lstStyle/>
                    <a:p>
                      <a:r>
                        <a:rPr lang="hr-HR" sz="1200" dirty="0" smtClean="0"/>
                        <a:t>Sufinanciranje niskotarifnih</a:t>
                      </a:r>
                      <a:r>
                        <a:rPr lang="hr-HR" sz="1200" baseline="0" dirty="0" smtClean="0"/>
                        <a:t> zračnih letova</a:t>
                      </a:r>
                      <a:endParaRPr lang="hr-HR" sz="1200" dirty="0"/>
                    </a:p>
                  </a:txBody>
                  <a:tcPr/>
                </a:tc>
                <a:tc>
                  <a:txBody>
                    <a:bodyPr/>
                    <a:lstStyle/>
                    <a:p>
                      <a:pPr algn="ctr"/>
                      <a:r>
                        <a:rPr lang="hr-HR" sz="1200" dirty="0" smtClean="0"/>
                        <a:t>23.500</a:t>
                      </a:r>
                      <a:endParaRPr lang="hr-HR" sz="1200" dirty="0"/>
                    </a:p>
                  </a:txBody>
                  <a:tcPr/>
                </a:tc>
                <a:tc>
                  <a:txBody>
                    <a:bodyPr/>
                    <a:lstStyle/>
                    <a:p>
                      <a:pPr algn="ctr"/>
                      <a:r>
                        <a:rPr lang="hr-HR" sz="1200" dirty="0" smtClean="0"/>
                        <a:t>7.833</a:t>
                      </a:r>
                      <a:endParaRPr lang="hr-HR" sz="1200" dirty="0"/>
                    </a:p>
                  </a:txBody>
                  <a:tcPr/>
                </a:tc>
                <a:tc>
                  <a:txBody>
                    <a:bodyPr/>
                    <a:lstStyle/>
                    <a:p>
                      <a:pPr algn="ctr"/>
                      <a:r>
                        <a:rPr lang="hr-HR" sz="1200" dirty="0" smtClean="0"/>
                        <a:t>7.833</a:t>
                      </a:r>
                      <a:endParaRPr lang="hr-HR" sz="1200" dirty="0"/>
                    </a:p>
                  </a:txBody>
                  <a:tcPr/>
                </a:tc>
                <a:tc>
                  <a:txBody>
                    <a:bodyPr/>
                    <a:lstStyle/>
                    <a:p>
                      <a:pPr algn="ctr"/>
                      <a:endParaRPr lang="hr-HR" sz="1200"/>
                    </a:p>
                  </a:txBody>
                  <a:tcPr/>
                </a:tc>
                <a:tc>
                  <a:txBody>
                    <a:bodyPr/>
                    <a:lstStyle/>
                    <a:p>
                      <a:pPr algn="ctr"/>
                      <a:r>
                        <a:rPr lang="hr-HR" sz="1200" dirty="0" smtClean="0"/>
                        <a:t>100</a:t>
                      </a:r>
                      <a:endParaRPr lang="hr-HR" sz="1200" dirty="0"/>
                    </a:p>
                  </a:txBody>
                  <a:tcPr/>
                </a:tc>
                <a:extLst>
                  <a:ext uri="{0D108BD9-81ED-4DB2-BD59-A6C34878D82A}">
                    <a16:rowId xmlns:a16="http://schemas.microsoft.com/office/drawing/2014/main" val="182726900"/>
                  </a:ext>
                </a:extLst>
              </a:tr>
              <a:tr h="336883">
                <a:tc>
                  <a:txBody>
                    <a:bodyPr/>
                    <a:lstStyle/>
                    <a:p>
                      <a:r>
                        <a:rPr lang="hr-HR" sz="1200" dirty="0" smtClean="0"/>
                        <a:t>7</a:t>
                      </a:r>
                      <a:endParaRPr lang="hr-HR" sz="1200" dirty="0"/>
                    </a:p>
                  </a:txBody>
                  <a:tcPr/>
                </a:tc>
                <a:tc>
                  <a:txBody>
                    <a:bodyPr/>
                    <a:lstStyle/>
                    <a:p>
                      <a:endParaRPr lang="hr-HR" sz="1200" dirty="0"/>
                    </a:p>
                  </a:txBody>
                  <a:tcPr/>
                </a:tc>
                <a:tc>
                  <a:txBody>
                    <a:bodyPr/>
                    <a:lstStyle/>
                    <a:p>
                      <a:r>
                        <a:rPr lang="hr-HR" sz="1200" dirty="0" smtClean="0"/>
                        <a:t>TRANSFER BORAVIŠNE PRISTOJBE OPĆINI</a:t>
                      </a:r>
                      <a:endParaRPr lang="hr-HR" sz="1200" dirty="0"/>
                    </a:p>
                  </a:txBody>
                  <a:tcPr/>
                </a:tc>
                <a:tc>
                  <a:txBody>
                    <a:bodyPr/>
                    <a:lstStyle/>
                    <a:p>
                      <a:pPr algn="ctr"/>
                      <a:r>
                        <a:rPr lang="hr-HR" sz="1200" u="sng" dirty="0" smtClean="0"/>
                        <a:t>198.000</a:t>
                      </a:r>
                      <a:endParaRPr lang="hr-HR" sz="1200" u="sng" dirty="0"/>
                    </a:p>
                  </a:txBody>
                  <a:tcPr/>
                </a:tc>
                <a:tc>
                  <a:txBody>
                    <a:bodyPr/>
                    <a:lstStyle/>
                    <a:p>
                      <a:pPr algn="ctr"/>
                      <a:r>
                        <a:rPr lang="hr-HR" sz="1200" u="sng" dirty="0" smtClean="0"/>
                        <a:t>0</a:t>
                      </a:r>
                      <a:endParaRPr lang="hr-HR" sz="1200" u="sng" dirty="0"/>
                    </a:p>
                  </a:txBody>
                  <a:tcPr/>
                </a:tc>
                <a:tc>
                  <a:txBody>
                    <a:bodyPr/>
                    <a:lstStyle/>
                    <a:p>
                      <a:pPr algn="ctr"/>
                      <a:endParaRPr lang="hr-HR" sz="1200" dirty="0"/>
                    </a:p>
                  </a:txBody>
                  <a:tcPr/>
                </a:tc>
                <a:tc>
                  <a:txBody>
                    <a:bodyPr/>
                    <a:lstStyle/>
                    <a:p>
                      <a:pPr algn="ctr"/>
                      <a:endParaRPr lang="hr-HR" sz="1200"/>
                    </a:p>
                  </a:txBody>
                  <a:tcPr/>
                </a:tc>
                <a:tc>
                  <a:txBody>
                    <a:bodyPr/>
                    <a:lstStyle/>
                    <a:p>
                      <a:pPr algn="ctr"/>
                      <a:endParaRPr lang="hr-HR" sz="1200" dirty="0"/>
                    </a:p>
                  </a:txBody>
                  <a:tcPr/>
                </a:tc>
                <a:extLst>
                  <a:ext uri="{0D108BD9-81ED-4DB2-BD59-A6C34878D82A}">
                    <a16:rowId xmlns:a16="http://schemas.microsoft.com/office/drawing/2014/main" val="3313604380"/>
                  </a:ext>
                </a:extLst>
              </a:tr>
              <a:tr h="336883">
                <a:tc>
                  <a:txBody>
                    <a:bodyPr/>
                    <a:lstStyle/>
                    <a:p>
                      <a:r>
                        <a:rPr lang="hr-HR" sz="1200" dirty="0" smtClean="0"/>
                        <a:t>8</a:t>
                      </a:r>
                      <a:endParaRPr lang="hr-HR" sz="1200" dirty="0"/>
                    </a:p>
                  </a:txBody>
                  <a:tcPr/>
                </a:tc>
                <a:tc>
                  <a:txBody>
                    <a:bodyPr/>
                    <a:lstStyle/>
                    <a:p>
                      <a:endParaRPr lang="hr-HR" sz="1200" dirty="0"/>
                    </a:p>
                  </a:txBody>
                  <a:tcPr/>
                </a:tc>
                <a:tc>
                  <a:txBody>
                    <a:bodyPr/>
                    <a:lstStyle/>
                    <a:p>
                      <a:r>
                        <a:rPr lang="hr-HR" sz="1200" dirty="0" smtClean="0"/>
                        <a:t>IZDACI ZA POSLOVANJE UREDA I RAD TIJELA ZAJEDNICE</a:t>
                      </a:r>
                      <a:endParaRPr lang="hr-HR" sz="1200" dirty="0"/>
                    </a:p>
                  </a:txBody>
                  <a:tcPr/>
                </a:tc>
                <a:tc>
                  <a:txBody>
                    <a:bodyPr/>
                    <a:lstStyle/>
                    <a:p>
                      <a:pPr algn="ctr"/>
                      <a:r>
                        <a:rPr lang="hr-HR" sz="1200" u="sng" dirty="0" smtClean="0"/>
                        <a:t>84.000</a:t>
                      </a:r>
                      <a:endParaRPr lang="hr-HR" sz="1200" u="sng" dirty="0"/>
                    </a:p>
                  </a:txBody>
                  <a:tcPr/>
                </a:tc>
                <a:tc>
                  <a:txBody>
                    <a:bodyPr/>
                    <a:lstStyle/>
                    <a:p>
                      <a:pPr algn="ctr"/>
                      <a:r>
                        <a:rPr lang="hr-HR" sz="1200" u="sng" dirty="0" smtClean="0"/>
                        <a:t>72.500</a:t>
                      </a:r>
                      <a:endParaRPr lang="hr-HR" sz="1200" u="sng" dirty="0"/>
                    </a:p>
                  </a:txBody>
                  <a:tcPr/>
                </a:tc>
                <a:tc>
                  <a:txBody>
                    <a:bodyPr/>
                    <a:lstStyle/>
                    <a:p>
                      <a:pPr algn="ctr"/>
                      <a:r>
                        <a:rPr lang="hr-HR" sz="1200" u="sng" dirty="0" smtClean="0"/>
                        <a:t>88.656,57</a:t>
                      </a:r>
                      <a:endParaRPr lang="hr-HR" sz="1200" u="sng" dirty="0"/>
                    </a:p>
                  </a:txBody>
                  <a:tcPr/>
                </a:tc>
                <a:tc>
                  <a:txBody>
                    <a:bodyPr/>
                    <a:lstStyle/>
                    <a:p>
                      <a:pPr algn="ctr"/>
                      <a:r>
                        <a:rPr lang="hr-HR" sz="1200" dirty="0" smtClean="0"/>
                        <a:t>24</a:t>
                      </a:r>
                      <a:endParaRPr lang="hr-HR" sz="1200" dirty="0"/>
                    </a:p>
                  </a:txBody>
                  <a:tcPr/>
                </a:tc>
                <a:tc>
                  <a:txBody>
                    <a:bodyPr/>
                    <a:lstStyle/>
                    <a:p>
                      <a:pPr algn="ctr"/>
                      <a:r>
                        <a:rPr lang="hr-HR" sz="1200" dirty="0" smtClean="0"/>
                        <a:t>122</a:t>
                      </a:r>
                      <a:endParaRPr lang="hr-HR" sz="1200" dirty="0"/>
                    </a:p>
                  </a:txBody>
                  <a:tcPr/>
                </a:tc>
                <a:extLst>
                  <a:ext uri="{0D108BD9-81ED-4DB2-BD59-A6C34878D82A}">
                    <a16:rowId xmlns:a16="http://schemas.microsoft.com/office/drawing/2014/main" val="2750231703"/>
                  </a:ext>
                </a:extLst>
              </a:tr>
              <a:tr h="336883">
                <a:tc>
                  <a:txBody>
                    <a:bodyPr/>
                    <a:lstStyle/>
                    <a:p>
                      <a:endParaRPr lang="hr-HR" sz="1200" dirty="0"/>
                    </a:p>
                  </a:txBody>
                  <a:tcPr>
                    <a:solidFill>
                      <a:schemeClr val="accent3">
                        <a:lumMod val="40000"/>
                        <a:lumOff val="60000"/>
                      </a:schemeClr>
                    </a:solidFill>
                  </a:tcPr>
                </a:tc>
                <a:tc>
                  <a:txBody>
                    <a:bodyPr/>
                    <a:lstStyle/>
                    <a:p>
                      <a:endParaRPr lang="hr-HR" sz="1200" dirty="0"/>
                    </a:p>
                  </a:txBody>
                  <a:tcPr>
                    <a:solidFill>
                      <a:schemeClr val="accent3">
                        <a:lumMod val="40000"/>
                        <a:lumOff val="60000"/>
                      </a:schemeClr>
                    </a:solidFill>
                  </a:tcPr>
                </a:tc>
                <a:tc>
                  <a:txBody>
                    <a:bodyPr/>
                    <a:lstStyle/>
                    <a:p>
                      <a:r>
                        <a:rPr lang="hr-HR" sz="1200" dirty="0" smtClean="0"/>
                        <a:t>UKUPNO RASHODI</a:t>
                      </a:r>
                      <a:endParaRPr lang="hr-HR" sz="1200" dirty="0"/>
                    </a:p>
                  </a:txBody>
                  <a:tcPr>
                    <a:solidFill>
                      <a:schemeClr val="accent3">
                        <a:lumMod val="40000"/>
                        <a:lumOff val="60000"/>
                      </a:schemeClr>
                    </a:solidFill>
                  </a:tcPr>
                </a:tc>
                <a:tc>
                  <a:txBody>
                    <a:bodyPr/>
                    <a:lstStyle/>
                    <a:p>
                      <a:pPr algn="ctr"/>
                      <a:r>
                        <a:rPr lang="hr-HR" sz="1200" u="sng" dirty="0" smtClean="0"/>
                        <a:t>668.500</a:t>
                      </a:r>
                      <a:endParaRPr lang="hr-HR" sz="1200" u="sng" dirty="0"/>
                    </a:p>
                  </a:txBody>
                  <a:tcPr>
                    <a:solidFill>
                      <a:schemeClr val="accent3">
                        <a:lumMod val="40000"/>
                        <a:lumOff val="60000"/>
                      </a:schemeClr>
                    </a:solidFill>
                  </a:tcPr>
                </a:tc>
                <a:tc>
                  <a:txBody>
                    <a:bodyPr/>
                    <a:lstStyle/>
                    <a:p>
                      <a:pPr algn="ctr"/>
                      <a:r>
                        <a:rPr lang="hr-HR" sz="1200" u="sng" dirty="0" smtClean="0"/>
                        <a:t>281.784</a:t>
                      </a:r>
                      <a:endParaRPr lang="hr-HR" sz="1200" u="sng" dirty="0"/>
                    </a:p>
                  </a:txBody>
                  <a:tcPr>
                    <a:solidFill>
                      <a:schemeClr val="accent3">
                        <a:lumMod val="40000"/>
                        <a:lumOff val="60000"/>
                      </a:schemeClr>
                    </a:solidFill>
                  </a:tcPr>
                </a:tc>
                <a:tc>
                  <a:txBody>
                    <a:bodyPr/>
                    <a:lstStyle/>
                    <a:p>
                      <a:pPr algn="ctr"/>
                      <a:r>
                        <a:rPr lang="hr-HR" sz="1200" u="sng" dirty="0" smtClean="0"/>
                        <a:t>304.066,14</a:t>
                      </a:r>
                      <a:endParaRPr lang="hr-HR" sz="1200" u="sng" dirty="0"/>
                    </a:p>
                  </a:txBody>
                  <a:tcPr>
                    <a:solidFill>
                      <a:schemeClr val="accent3">
                        <a:lumMod val="40000"/>
                        <a:lumOff val="60000"/>
                      </a:schemeClr>
                    </a:solidFill>
                  </a:tcPr>
                </a:tc>
                <a:tc>
                  <a:txBody>
                    <a:bodyPr/>
                    <a:lstStyle/>
                    <a:p>
                      <a:pPr algn="ctr"/>
                      <a:endParaRPr lang="hr-HR" sz="1200" dirty="0"/>
                    </a:p>
                  </a:txBody>
                  <a:tcPr>
                    <a:solidFill>
                      <a:schemeClr val="accent3">
                        <a:lumMod val="40000"/>
                        <a:lumOff val="60000"/>
                      </a:schemeClr>
                    </a:solidFill>
                  </a:tcPr>
                </a:tc>
                <a:tc>
                  <a:txBody>
                    <a:bodyPr/>
                    <a:lstStyle/>
                    <a:p>
                      <a:pPr algn="ctr"/>
                      <a:endParaRPr lang="hr-HR" sz="1200" dirty="0"/>
                    </a:p>
                  </a:txBody>
                  <a:tcPr>
                    <a:solidFill>
                      <a:schemeClr val="accent3">
                        <a:lumMod val="40000"/>
                        <a:lumOff val="60000"/>
                      </a:schemeClr>
                    </a:solidFill>
                  </a:tcPr>
                </a:tc>
                <a:extLst>
                  <a:ext uri="{0D108BD9-81ED-4DB2-BD59-A6C34878D82A}">
                    <a16:rowId xmlns:a16="http://schemas.microsoft.com/office/drawing/2014/main" val="657840482"/>
                  </a:ext>
                </a:extLst>
              </a:tr>
              <a:tr h="336883">
                <a:tc>
                  <a:txBody>
                    <a:bodyPr/>
                    <a:lstStyle/>
                    <a:p>
                      <a:r>
                        <a:rPr lang="hr-HR" sz="1200" dirty="0" smtClean="0"/>
                        <a:t>9</a:t>
                      </a:r>
                      <a:endParaRPr lang="hr-HR" sz="1200" dirty="0"/>
                    </a:p>
                  </a:txBody>
                  <a:tcPr/>
                </a:tc>
                <a:tc>
                  <a:txBody>
                    <a:bodyPr/>
                    <a:lstStyle/>
                    <a:p>
                      <a:endParaRPr lang="hr-HR" sz="1200" dirty="0"/>
                    </a:p>
                  </a:txBody>
                  <a:tcPr/>
                </a:tc>
                <a:tc>
                  <a:txBody>
                    <a:bodyPr/>
                    <a:lstStyle/>
                    <a:p>
                      <a:r>
                        <a:rPr lang="hr-HR" sz="1200" dirty="0" smtClean="0"/>
                        <a:t>PRIJENOS SREDSTAVA U IDUĆU GODINU</a:t>
                      </a:r>
                      <a:endParaRPr lang="hr-HR" sz="1200" dirty="0"/>
                    </a:p>
                  </a:txBody>
                  <a:tcPr/>
                </a:tc>
                <a:tc>
                  <a:txBody>
                    <a:bodyPr/>
                    <a:lstStyle/>
                    <a:p>
                      <a:pPr algn="ctr"/>
                      <a:r>
                        <a:rPr lang="hr-HR" sz="1200" u="sng" dirty="0" smtClean="0"/>
                        <a:t>46.600</a:t>
                      </a:r>
                      <a:endParaRPr lang="hr-HR" sz="1200" u="sng" dirty="0"/>
                    </a:p>
                  </a:txBody>
                  <a:tcPr/>
                </a:tc>
                <a:tc>
                  <a:txBody>
                    <a:bodyPr/>
                    <a:lstStyle/>
                    <a:p>
                      <a:pPr algn="ctr"/>
                      <a:r>
                        <a:rPr lang="hr-HR" sz="1200" u="sng" dirty="0" smtClean="0"/>
                        <a:t>67.778</a:t>
                      </a:r>
                      <a:endParaRPr lang="hr-HR" sz="1200" u="sng" dirty="0"/>
                    </a:p>
                  </a:txBody>
                  <a:tcPr/>
                </a:tc>
                <a:tc>
                  <a:txBody>
                    <a:bodyPr/>
                    <a:lstStyle/>
                    <a:p>
                      <a:pPr algn="ctr"/>
                      <a:r>
                        <a:rPr lang="hr-HR" sz="1200" u="sng" dirty="0" smtClean="0"/>
                        <a:t>58.616,86</a:t>
                      </a:r>
                      <a:endParaRPr lang="hr-HR" sz="1200" u="sng" dirty="0"/>
                    </a:p>
                  </a:txBody>
                  <a:tcPr/>
                </a:tc>
                <a:tc>
                  <a:txBody>
                    <a:bodyPr/>
                    <a:lstStyle/>
                    <a:p>
                      <a:pPr algn="ctr"/>
                      <a:r>
                        <a:rPr lang="hr-HR" sz="1200" dirty="0" smtClean="0"/>
                        <a:t>16</a:t>
                      </a:r>
                      <a:endParaRPr lang="hr-HR" sz="1200" dirty="0"/>
                    </a:p>
                  </a:txBody>
                  <a:tcPr/>
                </a:tc>
                <a:tc>
                  <a:txBody>
                    <a:bodyPr/>
                    <a:lstStyle/>
                    <a:p>
                      <a:pPr algn="ctr"/>
                      <a:r>
                        <a:rPr lang="hr-HR" sz="1200" dirty="0" smtClean="0"/>
                        <a:t>84</a:t>
                      </a:r>
                      <a:endParaRPr lang="hr-HR" sz="1200" dirty="0"/>
                    </a:p>
                  </a:txBody>
                  <a:tcPr/>
                </a:tc>
                <a:extLst>
                  <a:ext uri="{0D108BD9-81ED-4DB2-BD59-A6C34878D82A}">
                    <a16:rowId xmlns:a16="http://schemas.microsoft.com/office/drawing/2014/main" val="711476469"/>
                  </a:ext>
                </a:extLst>
              </a:tr>
              <a:tr h="336883">
                <a:tc>
                  <a:txBody>
                    <a:bodyPr/>
                    <a:lstStyle/>
                    <a:p>
                      <a:endParaRPr lang="hr-HR" sz="1200" dirty="0"/>
                    </a:p>
                  </a:txBody>
                  <a:tcPr>
                    <a:solidFill>
                      <a:schemeClr val="accent2">
                        <a:lumMod val="20000"/>
                        <a:lumOff val="80000"/>
                      </a:schemeClr>
                    </a:solidFill>
                  </a:tcPr>
                </a:tc>
                <a:tc>
                  <a:txBody>
                    <a:bodyPr/>
                    <a:lstStyle/>
                    <a:p>
                      <a:endParaRPr lang="hr-HR" sz="1200" dirty="0"/>
                    </a:p>
                  </a:txBody>
                  <a:tcPr>
                    <a:solidFill>
                      <a:schemeClr val="accent2">
                        <a:lumMod val="20000"/>
                        <a:lumOff val="80000"/>
                      </a:schemeClr>
                    </a:solidFill>
                  </a:tcPr>
                </a:tc>
                <a:tc>
                  <a:txBody>
                    <a:bodyPr/>
                    <a:lstStyle/>
                    <a:p>
                      <a:r>
                        <a:rPr lang="hr-HR" sz="1200" dirty="0" smtClean="0"/>
                        <a:t>SVEUKUPNO</a:t>
                      </a:r>
                      <a:endParaRPr lang="hr-HR" sz="1200" dirty="0"/>
                    </a:p>
                  </a:txBody>
                  <a:tcPr>
                    <a:solidFill>
                      <a:schemeClr val="accent2">
                        <a:lumMod val="20000"/>
                        <a:lumOff val="80000"/>
                      </a:schemeClr>
                    </a:solidFill>
                  </a:tcPr>
                </a:tc>
                <a:tc>
                  <a:txBody>
                    <a:bodyPr/>
                    <a:lstStyle/>
                    <a:p>
                      <a:pPr algn="ctr"/>
                      <a:r>
                        <a:rPr lang="hr-HR" sz="1200" u="sng" dirty="0" smtClean="0"/>
                        <a:t>717.100</a:t>
                      </a:r>
                      <a:endParaRPr lang="hr-HR" sz="1200" u="sng" dirty="0"/>
                    </a:p>
                  </a:txBody>
                  <a:tcPr>
                    <a:solidFill>
                      <a:schemeClr val="accent2">
                        <a:lumMod val="20000"/>
                        <a:lumOff val="80000"/>
                      </a:schemeClr>
                    </a:solidFill>
                  </a:tcPr>
                </a:tc>
                <a:tc>
                  <a:txBody>
                    <a:bodyPr/>
                    <a:lstStyle/>
                    <a:p>
                      <a:pPr algn="ctr"/>
                      <a:r>
                        <a:rPr lang="hr-HR" sz="1200" u="sng" dirty="0" smtClean="0"/>
                        <a:t>349.562</a:t>
                      </a:r>
                      <a:endParaRPr lang="hr-HR" sz="1200" u="sng" dirty="0"/>
                    </a:p>
                  </a:txBody>
                  <a:tcPr>
                    <a:solidFill>
                      <a:schemeClr val="accent2">
                        <a:lumMod val="20000"/>
                        <a:lumOff val="80000"/>
                      </a:schemeClr>
                    </a:solidFill>
                  </a:tcPr>
                </a:tc>
                <a:tc>
                  <a:txBody>
                    <a:bodyPr/>
                    <a:lstStyle/>
                    <a:p>
                      <a:pPr algn="ctr"/>
                      <a:r>
                        <a:rPr lang="hr-HR" sz="1200" u="sng" dirty="0" smtClean="0"/>
                        <a:t>362.683,00</a:t>
                      </a:r>
                      <a:endParaRPr lang="hr-HR" sz="1200" u="sng" dirty="0"/>
                    </a:p>
                  </a:txBody>
                  <a:tcPr>
                    <a:solidFill>
                      <a:schemeClr val="accent2">
                        <a:lumMod val="20000"/>
                        <a:lumOff val="80000"/>
                      </a:schemeClr>
                    </a:solidFill>
                  </a:tcPr>
                </a:tc>
                <a:tc>
                  <a:txBody>
                    <a:bodyPr/>
                    <a:lstStyle/>
                    <a:p>
                      <a:pPr algn="ctr"/>
                      <a:r>
                        <a:rPr lang="hr-HR" sz="1200" dirty="0" smtClean="0"/>
                        <a:t>100</a:t>
                      </a:r>
                      <a:endParaRPr lang="hr-HR" sz="1200" dirty="0"/>
                    </a:p>
                  </a:txBody>
                  <a:tcPr>
                    <a:solidFill>
                      <a:schemeClr val="accent2">
                        <a:lumMod val="20000"/>
                        <a:lumOff val="80000"/>
                      </a:schemeClr>
                    </a:solidFill>
                  </a:tcPr>
                </a:tc>
                <a:tc>
                  <a:txBody>
                    <a:bodyPr/>
                    <a:lstStyle/>
                    <a:p>
                      <a:pPr algn="ctr"/>
                      <a:r>
                        <a:rPr lang="hr-HR" sz="1200" dirty="0" smtClean="0"/>
                        <a:t>104</a:t>
                      </a:r>
                      <a:endParaRPr lang="hr-HR" sz="1200" dirty="0"/>
                    </a:p>
                  </a:txBody>
                  <a:tcPr>
                    <a:solidFill>
                      <a:schemeClr val="accent2">
                        <a:lumMod val="20000"/>
                        <a:lumOff val="80000"/>
                      </a:schemeClr>
                    </a:solidFill>
                  </a:tcPr>
                </a:tc>
                <a:extLst>
                  <a:ext uri="{0D108BD9-81ED-4DB2-BD59-A6C34878D82A}">
                    <a16:rowId xmlns:a16="http://schemas.microsoft.com/office/drawing/2014/main" val="1010613349"/>
                  </a:ext>
                </a:extLst>
              </a:tr>
            </a:tbl>
          </a:graphicData>
        </a:graphic>
      </p:graphicFrame>
    </p:spTree>
    <p:extLst>
      <p:ext uri="{BB962C8B-B14F-4D97-AF65-F5344CB8AC3E}">
        <p14:creationId xmlns:p14="http://schemas.microsoft.com/office/powerpoint/2010/main" val="302595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7910"/>
            <a:ext cx="10515600" cy="5509053"/>
          </a:xfrm>
        </p:spPr>
        <p:txBody>
          <a:bodyPr>
            <a:normAutofit fontScale="92500"/>
          </a:bodyPr>
          <a:lstStyle/>
          <a:p>
            <a:pPr marL="0" indent="0">
              <a:buNone/>
            </a:pPr>
            <a:r>
              <a:rPr lang="hr-HR" sz="1200" dirty="0" smtClean="0"/>
              <a:t>OSTVARENI PROMET</a:t>
            </a:r>
          </a:p>
          <a:p>
            <a:pPr marL="0" indent="0">
              <a:buNone/>
            </a:pPr>
            <a:r>
              <a:rPr lang="hr-HR" sz="1200" dirty="0"/>
              <a:t>U spomenutom razdoblju ostvareno je dolazaka ukupno 11.634 (indeks 57) te 87.649 noćenja (indeks 60) tj. bilo je 43% manje dolazaka i 40% manje noćenja nego je zabilježeno u 2019. </a:t>
            </a:r>
            <a:r>
              <a:rPr lang="hr-HR" sz="1200" dirty="0" smtClean="0"/>
              <a:t>godini.Domaći </a:t>
            </a:r>
            <a:r>
              <a:rPr lang="hr-HR" sz="1200" dirty="0"/>
              <a:t>turisti u ukupnoj strukturi dolazaka sudjeluju sa udjelom 25% (2.902 dolaska</a:t>
            </a:r>
            <a:r>
              <a:rPr lang="hr-HR" sz="1200" dirty="0" smtClean="0"/>
              <a:t>). Dolasci </a:t>
            </a:r>
            <a:r>
              <a:rPr lang="hr-HR" sz="1200" dirty="0"/>
              <a:t>stranih gostiju tijekom godine</a:t>
            </a:r>
            <a:r>
              <a:rPr lang="hr-HR" sz="1200" dirty="0" smtClean="0"/>
              <a:t>: Slovenija </a:t>
            </a:r>
            <a:r>
              <a:rPr lang="hr-HR" sz="1200" dirty="0"/>
              <a:t>2.700  (lani 3.864 – indeks 70</a:t>
            </a:r>
            <a:r>
              <a:rPr lang="hr-HR" sz="1200" dirty="0" smtClean="0"/>
              <a:t>), Češka </a:t>
            </a:r>
            <a:r>
              <a:rPr lang="hr-HR" sz="1200" dirty="0"/>
              <a:t>1.723 (lani 3.952 – indeks 44</a:t>
            </a:r>
            <a:r>
              <a:rPr lang="hr-HR" sz="1200" dirty="0" smtClean="0"/>
              <a:t>), Poljska </a:t>
            </a:r>
            <a:r>
              <a:rPr lang="hr-HR" sz="1200" dirty="0"/>
              <a:t>1.358 (lani 1.809 – indeks 75</a:t>
            </a:r>
            <a:r>
              <a:rPr lang="hr-HR" sz="1200" dirty="0" smtClean="0"/>
              <a:t>), Njemačka </a:t>
            </a:r>
            <a:r>
              <a:rPr lang="hr-HR" sz="1200" dirty="0"/>
              <a:t>1.222 (lani 1.729 – indeks 71</a:t>
            </a:r>
            <a:r>
              <a:rPr lang="hr-HR" sz="1200" dirty="0" smtClean="0"/>
              <a:t>), Slovačka </a:t>
            </a:r>
            <a:r>
              <a:rPr lang="hr-HR" sz="1200" dirty="0"/>
              <a:t>744 (lani 2.306 – indeks 32</a:t>
            </a:r>
            <a:r>
              <a:rPr lang="hr-HR" sz="1200" dirty="0" smtClean="0"/>
              <a:t>), Austrija </a:t>
            </a:r>
            <a:r>
              <a:rPr lang="hr-HR" sz="1200" dirty="0"/>
              <a:t>241 (lani 761 – indeks 32</a:t>
            </a:r>
            <a:r>
              <a:rPr lang="hr-HR" sz="1200" dirty="0" smtClean="0"/>
              <a:t>), Mađarska </a:t>
            </a:r>
            <a:r>
              <a:rPr lang="hr-HR" sz="1200" dirty="0"/>
              <a:t>227 (lani 750 – indeks 30</a:t>
            </a:r>
            <a:r>
              <a:rPr lang="hr-HR" sz="1200" dirty="0" smtClean="0"/>
              <a:t>), Italija </a:t>
            </a:r>
            <a:r>
              <a:rPr lang="hr-HR" sz="1200" dirty="0"/>
              <a:t>115 (lani 989 – indeks 12), itd</a:t>
            </a:r>
          </a:p>
          <a:p>
            <a:pPr marL="0" indent="0">
              <a:buNone/>
            </a:pPr>
            <a:r>
              <a:rPr lang="hr-HR" sz="1200" dirty="0"/>
              <a:t>Strani turisti dolasci ukupno 8732 (lani 17.406 – indeks 50</a:t>
            </a:r>
            <a:r>
              <a:rPr lang="hr-HR" sz="1200" dirty="0" smtClean="0"/>
              <a:t>).  Noćenja </a:t>
            </a:r>
            <a:r>
              <a:rPr lang="hr-HR" sz="1200" dirty="0"/>
              <a:t>stranih turista tijekom godine</a:t>
            </a:r>
            <a:r>
              <a:rPr lang="hr-HR" sz="1200" dirty="0" smtClean="0"/>
              <a:t>: Slovenija </a:t>
            </a:r>
            <a:r>
              <a:rPr lang="hr-HR" sz="1200" dirty="0"/>
              <a:t>20.696 (lani 28.348 – indeks 73</a:t>
            </a:r>
            <a:r>
              <a:rPr lang="hr-HR" sz="1200" dirty="0" smtClean="0"/>
              <a:t>), Češka </a:t>
            </a:r>
            <a:r>
              <a:rPr lang="hr-HR" sz="1200" dirty="0"/>
              <a:t>13.178 (lani 29.479 – indeks 45</a:t>
            </a:r>
            <a:r>
              <a:rPr lang="hr-HR" sz="1200" dirty="0" smtClean="0"/>
              <a:t>), Njemačka </a:t>
            </a:r>
            <a:r>
              <a:rPr lang="hr-HR" sz="1200" dirty="0"/>
              <a:t>10.967 (lani 14.710 – indeks 75</a:t>
            </a:r>
            <a:r>
              <a:rPr lang="hr-HR" sz="1200" dirty="0" smtClean="0"/>
              <a:t>), Poljska </a:t>
            </a:r>
            <a:r>
              <a:rPr lang="hr-HR" sz="1200" dirty="0"/>
              <a:t>10.625 (lani 13.697 – indeks 78</a:t>
            </a:r>
            <a:r>
              <a:rPr lang="hr-HR" sz="1200" dirty="0" smtClean="0"/>
              <a:t>), Slovačka </a:t>
            </a:r>
            <a:r>
              <a:rPr lang="hr-HR" sz="1200" dirty="0"/>
              <a:t>5.944 (lani 17.685 – indeks 34</a:t>
            </a:r>
            <a:r>
              <a:rPr lang="hr-HR" sz="1200" dirty="0" smtClean="0"/>
              <a:t>), Austrija </a:t>
            </a:r>
            <a:r>
              <a:rPr lang="hr-HR" sz="1200" dirty="0"/>
              <a:t>1.684 (lani 5.457 – indeks 31</a:t>
            </a:r>
            <a:r>
              <a:rPr lang="hr-HR" sz="1200" dirty="0" smtClean="0"/>
              <a:t>), Mađarska </a:t>
            </a:r>
            <a:r>
              <a:rPr lang="hr-HR" sz="1200" dirty="0"/>
              <a:t>1.546 (godinu prije 4.550 – indeks 34</a:t>
            </a:r>
            <a:r>
              <a:rPr lang="hr-HR" sz="1200" dirty="0" smtClean="0"/>
              <a:t>), Italija </a:t>
            </a:r>
            <a:r>
              <a:rPr lang="hr-HR" sz="1200" dirty="0"/>
              <a:t>1.056 (godinu prije 6.430 – indeks 16).</a:t>
            </a:r>
          </a:p>
          <a:p>
            <a:pPr marL="0" indent="0">
              <a:buNone/>
            </a:pPr>
            <a:r>
              <a:rPr lang="hr-HR" sz="1200" dirty="0"/>
              <a:t>Noćenja strani turisti 68.302 (godinu prije 127.426 – indeks 54</a:t>
            </a:r>
            <a:r>
              <a:rPr lang="hr-HR" sz="1200" dirty="0" smtClean="0"/>
              <a:t>). Domaći </a:t>
            </a:r>
            <a:r>
              <a:rPr lang="hr-HR" sz="1200" dirty="0"/>
              <a:t>turisti dolasci 3.202 (godinu prije 2.810 – indeks 114), noćenja 19.347 (godinu prije 19.200 – indeks 101).</a:t>
            </a:r>
          </a:p>
          <a:p>
            <a:pPr marL="0" indent="0">
              <a:buNone/>
            </a:pPr>
            <a:r>
              <a:rPr lang="hr-HR" sz="1200" dirty="0"/>
              <a:t>Nakon svih zatvaranja, ograničavanja kretanja u svim državama iz kojih godinama imamo rast dolazaka turista, za očekivati je bio ovakav pad u dolascima i noćenjima. Iznenađuje porast dolazaka domaćih turista i skoro ponavljanje broja noćenja iz 2019. godine. Za pretpostaviti je da su spomenuta turistička kretanja prouzročena i sa značajno smanjenom cijenom smještaja. Domaći turisti su skratili boravak na 6,04 dana (u prosjeku).  </a:t>
            </a:r>
          </a:p>
          <a:p>
            <a:pPr marL="0" indent="0">
              <a:buNone/>
            </a:pPr>
            <a:endParaRPr lang="hr-HR" sz="1200" dirty="0"/>
          </a:p>
          <a:p>
            <a:pPr marL="0" indent="0">
              <a:buNone/>
            </a:pPr>
            <a:r>
              <a:rPr lang="hr-HR" sz="1200" dirty="0"/>
              <a:t>Turistički promet po vrsti smještaja:</a:t>
            </a:r>
          </a:p>
          <a:p>
            <a:pPr marL="0" indent="0">
              <a:buNone/>
            </a:pPr>
            <a:r>
              <a:rPr lang="hr-HR" sz="1200" dirty="0"/>
              <a:t>Kampovi</a:t>
            </a:r>
          </a:p>
          <a:p>
            <a:pPr marL="0" indent="0">
              <a:buNone/>
            </a:pPr>
            <a:r>
              <a:rPr lang="hr-HR" sz="1200" dirty="0"/>
              <a:t>dolasci 2.033 (godinu prije 4.421 – indeks 46) noćenja 13.326 (godinu prije 28.914 – indeks 46)</a:t>
            </a:r>
          </a:p>
          <a:p>
            <a:pPr marL="0" indent="0">
              <a:buNone/>
            </a:pPr>
            <a:r>
              <a:rPr lang="hr-HR" sz="1200" dirty="0"/>
              <a:t>Iznajmljivači (fizičke i pravne osobe)</a:t>
            </a:r>
          </a:p>
          <a:p>
            <a:pPr marL="0" indent="0">
              <a:buNone/>
            </a:pPr>
            <a:r>
              <a:rPr lang="hr-HR" sz="1200" dirty="0"/>
              <a:t>dolasci 9.053 (godinu prije 14.884 – indeks 61) noćenja 71.011 (godinu prije 112.367 – indeks 63)</a:t>
            </a:r>
          </a:p>
          <a:p>
            <a:pPr marL="0" indent="0">
              <a:buNone/>
            </a:pPr>
            <a:r>
              <a:rPr lang="hr-HR" sz="1200" dirty="0"/>
              <a:t>Hoteli (Vila Kaštel)</a:t>
            </a:r>
          </a:p>
          <a:p>
            <a:pPr marL="0" indent="0">
              <a:buNone/>
            </a:pPr>
            <a:r>
              <a:rPr lang="hr-HR" sz="1200" dirty="0"/>
              <a:t>dolasci 548 (godinu prije 911 – indeks 60) noćenja 3.312 (godinu prije 5.345 – indeks 62)</a:t>
            </a:r>
          </a:p>
          <a:p>
            <a:pPr marL="0" indent="0">
              <a:buNone/>
            </a:pPr>
            <a:r>
              <a:rPr lang="hr-HR" sz="1200" dirty="0"/>
              <a:t> </a:t>
            </a:r>
          </a:p>
          <a:p>
            <a:pPr marL="0" indent="0">
              <a:buNone/>
            </a:pPr>
            <a:r>
              <a:rPr lang="hr-HR" sz="1200" dirty="0"/>
              <a:t>Što se tiče boravaka u nekomercijalnom smještaju tj. vikendicama također je zabilježeno smanjenje dolazaka i noćenja, ali treba imati u vidu da kod podataka o noćenjima može doći do odstupanja u stvarnim brojkama iz razloga što je kod paušalaca broj noćenja procjenjen prilikom prijave. Dakle, u ovom smještaju dolazaka je bilo 3.601 (godinu prije 4.203 – indeks 86) noćenja 114.438 (godinu prije 155.670 – indeks 73).</a:t>
            </a:r>
          </a:p>
        </p:txBody>
      </p:sp>
    </p:spTree>
    <p:extLst>
      <p:ext uri="{BB962C8B-B14F-4D97-AF65-F5344CB8AC3E}">
        <p14:creationId xmlns:p14="http://schemas.microsoft.com/office/powerpoint/2010/main" val="3013782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31976514"/>
              </p:ext>
            </p:extLst>
          </p:nvPr>
        </p:nvGraphicFramePr>
        <p:xfrm>
          <a:off x="838200" y="581025"/>
          <a:ext cx="10515600" cy="55959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95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1400" dirty="0" smtClean="0">
                <a:solidFill>
                  <a:srgbClr val="000000"/>
                </a:solidFill>
                <a:latin typeface="Calibri" panose="020F0502020204030204" pitchFamily="34" charset="0"/>
              </a:rPr>
              <a:t>Izvršenje </a:t>
            </a:r>
            <a:r>
              <a:rPr lang="pl-PL" sz="1400" dirty="0">
                <a:solidFill>
                  <a:srgbClr val="000000"/>
                </a:solidFill>
                <a:latin typeface="Calibri" panose="020F0502020204030204" pitchFamily="34" charset="0"/>
              </a:rPr>
              <a:t>i izdaci Programa rada</a:t>
            </a:r>
            <a:endParaRPr lang="hr-HR" sz="1400" dirty="0"/>
          </a:p>
        </p:txBody>
      </p:sp>
      <p:sp>
        <p:nvSpPr>
          <p:cNvPr id="3" name="Content Placeholder 2"/>
          <p:cNvSpPr>
            <a:spLocks noGrp="1"/>
          </p:cNvSpPr>
          <p:nvPr>
            <p:ph idx="1"/>
          </p:nvPr>
        </p:nvSpPr>
        <p:spPr>
          <a:xfrm>
            <a:off x="838200" y="1284935"/>
            <a:ext cx="10515600" cy="4766007"/>
          </a:xfrm>
        </p:spPr>
        <p:txBody>
          <a:bodyPr>
            <a:normAutofit fontScale="92500" lnSpcReduction="20000"/>
          </a:bodyPr>
          <a:lstStyle/>
          <a:p>
            <a:r>
              <a:rPr lang="hr-HR" sz="1200" b="1" dirty="0">
                <a:solidFill>
                  <a:srgbClr val="000000"/>
                </a:solidFill>
                <a:latin typeface="Calibri" panose="020F0502020204030204" pitchFamily="34" charset="0"/>
              </a:rPr>
              <a:t>OSTVARENI PRIHODI</a:t>
            </a:r>
            <a:endParaRPr lang="hr-HR" sz="1200" dirty="0"/>
          </a:p>
          <a:p>
            <a:pPr fontAlgn="base">
              <a:buFont typeface="+mj-lt"/>
              <a:buAutoNum type="arabicPeriod"/>
            </a:pPr>
            <a:r>
              <a:rPr lang="hr-HR" sz="1200" dirty="0">
                <a:solidFill>
                  <a:srgbClr val="000000"/>
                </a:solidFill>
                <a:latin typeface="Calibri" panose="020F0502020204030204" pitchFamily="34" charset="0"/>
              </a:rPr>
              <a:t>Izvorni prihodi</a:t>
            </a:r>
            <a:endParaRPr lang="hr-HR" sz="1200" dirty="0">
              <a:solidFill>
                <a:srgbClr val="000000"/>
              </a:solidFill>
              <a:latin typeface="Arial" panose="020B0604020202020204" pitchFamily="34" charset="0"/>
            </a:endParaRPr>
          </a:p>
          <a:p>
            <a:pPr marL="457200"/>
            <a:r>
              <a:rPr lang="hr-HR" sz="1200" dirty="0">
                <a:solidFill>
                  <a:srgbClr val="000000"/>
                </a:solidFill>
                <a:latin typeface="Calibri" panose="020F0502020204030204" pitchFamily="34" charset="0"/>
              </a:rPr>
              <a:t>Turistička zajednica Povljana je u prosincu 2019. godine planirala da će od izvornih prihoda prikupiti 717.100,00 kuna i to 630.000 kuna od turističke pristojbe i 30.000 kuna od članarine. Nakon dva rebalansa plan je promijenjen na 223.500 od turističke pristojbe i 27.000 od članarine. Nadalje, zbog intenziviranja krize koja je, što zbog zdravstvenih, što zbog sigurnosnih problema smanjila broj turističkih dolazaka i noćenja (a time i prihode…) Ministarstvo turizma i sporta je smanjilo obvezu svim iznajmljivačima i OPG-ovima za 50%.</a:t>
            </a:r>
            <a:endParaRPr lang="hr-HR" sz="1200" dirty="0"/>
          </a:p>
          <a:p>
            <a:pPr marL="457200"/>
            <a:r>
              <a:rPr lang="hr-HR" sz="1200" dirty="0">
                <a:solidFill>
                  <a:srgbClr val="000000"/>
                </a:solidFill>
                <a:latin typeface="Calibri" panose="020F0502020204030204" pitchFamily="34" charset="0"/>
              </a:rPr>
              <a:t>U konačnici, prikupljeno je 254.912,35 kuna što je 38,62 % od planiranog u Programu rada prije rebalansa.</a:t>
            </a:r>
            <a:endParaRPr lang="hr-HR" sz="1200" dirty="0"/>
          </a:p>
          <a:p>
            <a:pPr marL="457200"/>
            <a:r>
              <a:rPr lang="hr-HR" sz="1200" dirty="0"/>
              <a:t/>
            </a:r>
            <a:br>
              <a:rPr lang="hr-HR" sz="1200" dirty="0"/>
            </a:br>
            <a:r>
              <a:rPr lang="hr-HR" sz="1200" b="1" dirty="0">
                <a:solidFill>
                  <a:srgbClr val="000000"/>
                </a:solidFill>
                <a:latin typeface="Calibri" panose="020F0502020204030204" pitchFamily="34" charset="0"/>
              </a:rPr>
              <a:t>Realizacija izvornih prihoda:</a:t>
            </a:r>
            <a:endParaRPr lang="hr-HR" sz="1200" dirty="0"/>
          </a:p>
          <a:p>
            <a:pPr marL="457200"/>
            <a:r>
              <a:rPr lang="hr-HR" sz="1200" dirty="0">
                <a:solidFill>
                  <a:srgbClr val="000000"/>
                </a:solidFill>
                <a:latin typeface="Calibri" panose="020F0502020204030204" pitchFamily="34" charset="0"/>
              </a:rPr>
              <a:t>Turistička pristojba - 225.935,61 kn</a:t>
            </a:r>
            <a:endParaRPr lang="hr-HR" sz="1200" dirty="0"/>
          </a:p>
          <a:p>
            <a:pPr marL="457200"/>
            <a:r>
              <a:rPr lang="hr-HR" sz="1200" dirty="0">
                <a:solidFill>
                  <a:srgbClr val="000000"/>
                </a:solidFill>
                <a:latin typeface="Calibri" panose="020F0502020204030204" pitchFamily="34" charset="0"/>
              </a:rPr>
              <a:t>Članarina   - 28.912,35 kn</a:t>
            </a:r>
            <a:endParaRPr lang="hr-HR" sz="1200" dirty="0"/>
          </a:p>
          <a:p>
            <a:pPr fontAlgn="base">
              <a:buFont typeface="+mj-lt"/>
              <a:buAutoNum type="arabicPeriod" startAt="2"/>
            </a:pPr>
            <a:r>
              <a:rPr lang="hr-HR" sz="1200" dirty="0" smtClean="0">
                <a:solidFill>
                  <a:srgbClr val="000000"/>
                </a:solidFill>
                <a:latin typeface="Calibri" panose="020F0502020204030204" pitchFamily="34" charset="0"/>
              </a:rPr>
              <a:t>Prihodi </a:t>
            </a:r>
            <a:r>
              <a:rPr lang="hr-HR" sz="1200" dirty="0">
                <a:solidFill>
                  <a:srgbClr val="000000"/>
                </a:solidFill>
                <a:latin typeface="Calibri" panose="020F0502020204030204" pitchFamily="34" charset="0"/>
              </a:rPr>
              <a:t>iz proračuna Općine Povljana</a:t>
            </a:r>
            <a:endParaRPr lang="hr-HR" sz="1200" dirty="0">
              <a:solidFill>
                <a:srgbClr val="000000"/>
              </a:solidFill>
              <a:latin typeface="Arial" panose="020B0604020202020204" pitchFamily="34" charset="0"/>
            </a:endParaRPr>
          </a:p>
          <a:p>
            <a:pPr marL="457200"/>
            <a:r>
              <a:rPr lang="hr-HR" sz="1200" dirty="0">
                <a:solidFill>
                  <a:srgbClr val="000000"/>
                </a:solidFill>
                <a:latin typeface="Calibri" panose="020F0502020204030204" pitchFamily="34" charset="0"/>
              </a:rPr>
              <a:t>Prihodi iz proračuna Općine nisu planirani u Programu rada za 2020. ali je tijekom prosinca Općina odlučila sufinancirati troškove bežičnog interneta na središnjem mjesnom trgu, ponajviše zbog novopostavljenih kamera koje trebaju stalnu internet vezu. TZ Povljana već godinama bežičnu internet vezu financira </a:t>
            </a:r>
            <a:r>
              <a:rPr lang="hr-HR" sz="1200" dirty="0" smtClean="0">
                <a:solidFill>
                  <a:srgbClr val="000000"/>
                </a:solidFill>
                <a:latin typeface="Calibri" panose="020F0502020204030204" pitchFamily="34" charset="0"/>
              </a:rPr>
              <a:t> </a:t>
            </a:r>
            <a:r>
              <a:rPr lang="hr-HR" sz="1200" dirty="0">
                <a:solidFill>
                  <a:srgbClr val="000000"/>
                </a:solidFill>
                <a:latin typeface="Calibri" panose="020F0502020204030204" pitchFamily="34" charset="0"/>
              </a:rPr>
              <a:t>u periodu 6 mjeseci pred, glavne i post sezone.</a:t>
            </a:r>
            <a:endParaRPr lang="hr-HR" sz="1200" dirty="0"/>
          </a:p>
          <a:p>
            <a:pPr marL="0" indent="0">
              <a:buNone/>
            </a:pPr>
            <a:r>
              <a:rPr lang="hr-HR" sz="1200" dirty="0" smtClean="0"/>
              <a:t>3.  Prihodi iz proračuna Turističke zajednice zadarske županije</a:t>
            </a:r>
          </a:p>
          <a:p>
            <a:r>
              <a:rPr lang="hr-HR" sz="1200" dirty="0" smtClean="0"/>
              <a:t>Ovi prihodi nisu predviđeni u Programu rada za 2020. ali je tijekom siječnja TZ županije zadarske zatražila da direktor u ime TZ Povljana predstavlja TZ županije na sajmu u Brnu u Češkoj. Naime, Zadarska županija nije imala poseban štand nego je u okviru štanda domaćinske regije (Južno moravska regija), zajedno sa ostalim prijateljskim regijama država unutar i izvan Europe, imala svoj prostor. Taj prostor smo opremili sa potrebnim propagandnim materijalima i posjetiteljima sajma davali turističke informacije i materijale. Tz županije je snosila sve troškove a ovaj prihod je pokrio troškove Tz Povljana. Osim toga, Vijeće TZ županije zadarske je tijekom ljeta donijelo Odluku o sufinanciranju svih sportskih događanja na području županije a u kojima je lokalna TZ organizator, tim više što su zbog krize ostale manifestacije bile otkazane. </a:t>
            </a:r>
          </a:p>
          <a:p>
            <a:r>
              <a:rPr lang="hr-HR" sz="1200" dirty="0" smtClean="0"/>
              <a:t>Pokrivanje troškova sajma ‘’Region tour Brno’’  -  4.057,73 kn</a:t>
            </a:r>
          </a:p>
          <a:p>
            <a:r>
              <a:rPr lang="hr-HR" sz="1200" dirty="0" smtClean="0"/>
              <a:t>Sufinanciranje ‘’Pag outdoor summer weekend’’ – 1.818,18 kn</a:t>
            </a:r>
          </a:p>
          <a:p>
            <a:r>
              <a:rPr lang="hr-HR" sz="1200" b="1" dirty="0" smtClean="0"/>
              <a:t>Ukupno  -  5.875,91 kn</a:t>
            </a:r>
            <a:r>
              <a:rPr lang="hr-HR" sz="1200" b="1" dirty="0"/>
              <a:t/>
            </a:r>
            <a:br>
              <a:rPr lang="hr-HR" sz="1200" b="1" dirty="0"/>
            </a:br>
            <a:endParaRPr lang="hr-HR" sz="1200" b="1" dirty="0"/>
          </a:p>
        </p:txBody>
      </p:sp>
    </p:spTree>
    <p:extLst>
      <p:ext uri="{BB962C8B-B14F-4D97-AF65-F5344CB8AC3E}">
        <p14:creationId xmlns:p14="http://schemas.microsoft.com/office/powerpoint/2010/main" val="2952733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184556656"/>
              </p:ext>
            </p:extLst>
          </p:nvPr>
        </p:nvGraphicFramePr>
        <p:xfrm>
          <a:off x="838200" y="612775"/>
          <a:ext cx="10515600" cy="5564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081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p14="http://schemas.microsoft.com/office/powerpoint/2010/main" val="3861878041"/>
              </p:ext>
            </p:extLst>
          </p:nvPr>
        </p:nvGraphicFramePr>
        <p:xfrm>
          <a:off x="838200" y="668338"/>
          <a:ext cx="10515600" cy="5508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0243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08069240"/>
              </p:ext>
            </p:extLst>
          </p:nvPr>
        </p:nvGraphicFramePr>
        <p:xfrm>
          <a:off x="838200" y="755650"/>
          <a:ext cx="10515600" cy="5421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5476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6104"/>
            <a:ext cx="10515600" cy="5540859"/>
          </a:xfrm>
        </p:spPr>
        <p:txBody>
          <a:bodyPr>
            <a:normAutofit/>
          </a:bodyPr>
          <a:lstStyle/>
          <a:p>
            <a:pPr marL="0" indent="0">
              <a:buNone/>
            </a:pPr>
            <a:r>
              <a:rPr lang="hr-HR" sz="1400" dirty="0" smtClean="0">
                <a:solidFill>
                  <a:srgbClr val="C00000"/>
                </a:solidFill>
              </a:rPr>
              <a:t>FINANCIJSKI REZULTAT POSLOVANJA</a:t>
            </a:r>
          </a:p>
          <a:p>
            <a:pPr marL="0" indent="0">
              <a:buNone/>
            </a:pPr>
            <a:endParaRPr lang="hr-HR" sz="1200" dirty="0" smtClean="0"/>
          </a:p>
          <a:p>
            <a:pPr marL="0" indent="0">
              <a:buNone/>
            </a:pPr>
            <a:r>
              <a:rPr lang="hr-HR" sz="1200" dirty="0" smtClean="0"/>
              <a:t>UKUPNO </a:t>
            </a:r>
            <a:r>
              <a:rPr lang="hr-HR" sz="1200" dirty="0"/>
              <a:t>PRIHODI   </a:t>
            </a:r>
            <a:r>
              <a:rPr lang="hr-HR" sz="1200" dirty="0" smtClean="0"/>
              <a:t>362.683,00 kn</a:t>
            </a:r>
            <a:endParaRPr lang="hr-HR" sz="1200" dirty="0"/>
          </a:p>
          <a:p>
            <a:pPr marL="0" indent="0">
              <a:buNone/>
            </a:pPr>
            <a:r>
              <a:rPr lang="hr-HR" sz="1200" dirty="0"/>
              <a:t>UKUPNO RASHODI </a:t>
            </a:r>
            <a:r>
              <a:rPr lang="hr-HR" sz="1200" dirty="0" smtClean="0"/>
              <a:t>304.066,14 kn</a:t>
            </a:r>
            <a:endParaRPr lang="hr-HR" sz="1200" dirty="0"/>
          </a:p>
          <a:p>
            <a:pPr marL="0" indent="0">
              <a:buNone/>
            </a:pPr>
            <a:r>
              <a:rPr lang="hr-HR" sz="1200" dirty="0"/>
              <a:t>REZULTAT              + </a:t>
            </a:r>
            <a:r>
              <a:rPr lang="hr-HR" sz="1200" dirty="0" smtClean="0"/>
              <a:t>58.616,86 kn</a:t>
            </a:r>
            <a:endParaRPr lang="hr-HR" sz="1200" dirty="0"/>
          </a:p>
          <a:p>
            <a:pPr marL="0" indent="0">
              <a:buNone/>
            </a:pPr>
            <a:endParaRPr lang="hr-HR" sz="1200" dirty="0"/>
          </a:p>
          <a:p>
            <a:pPr marL="0" indent="0">
              <a:buNone/>
            </a:pPr>
            <a:endParaRPr lang="hr-HR" sz="1200" dirty="0"/>
          </a:p>
          <a:p>
            <a:pPr marL="0" indent="0">
              <a:buNone/>
            </a:pPr>
            <a:r>
              <a:rPr lang="hr-HR" sz="1200" dirty="0"/>
              <a:t>Napomena:</a:t>
            </a:r>
          </a:p>
          <a:p>
            <a:pPr marL="0" indent="0">
              <a:buNone/>
            </a:pPr>
            <a:r>
              <a:rPr lang="hr-HR" sz="1200" dirty="0"/>
              <a:t>Razlika između ukupnih prihoda i rashoda usvajanjem Financijskog plana za </a:t>
            </a:r>
            <a:r>
              <a:rPr lang="hr-HR" sz="1200" dirty="0" smtClean="0"/>
              <a:t>2021.g. od </a:t>
            </a:r>
            <a:r>
              <a:rPr lang="hr-HR" sz="1200" dirty="0"/>
              <a:t>strane Skupštine TZ ostala je na računu kako bi se pokrilo tekuće poslovanje</a:t>
            </a:r>
          </a:p>
          <a:p>
            <a:pPr marL="0" indent="0">
              <a:buNone/>
            </a:pPr>
            <a:r>
              <a:rPr lang="hr-HR" sz="1200" dirty="0"/>
              <a:t>do početka nove sezone. </a:t>
            </a:r>
            <a:endParaRPr lang="hr-HR" sz="1200" dirty="0" smtClean="0"/>
          </a:p>
          <a:p>
            <a:pPr marL="0" indent="0">
              <a:buNone/>
            </a:pPr>
            <a:endParaRPr lang="hr-HR" sz="1200" dirty="0"/>
          </a:p>
          <a:p>
            <a:pPr marL="0" indent="0">
              <a:buNone/>
            </a:pPr>
            <a:r>
              <a:rPr lang="hr-HR" sz="1400" dirty="0" smtClean="0">
                <a:solidFill>
                  <a:srgbClr val="C00000"/>
                </a:solidFill>
              </a:rPr>
              <a:t>USPOREDBA FINANCIJSKOG PLANA I NJEGOVA OSTVARENJA S OBRAZLOŽENJEM ODSTUPANJA</a:t>
            </a:r>
          </a:p>
          <a:p>
            <a:pPr marL="0" indent="0">
              <a:buNone/>
            </a:pPr>
            <a:endParaRPr lang="hr-HR" sz="1200" dirty="0" smtClean="0"/>
          </a:p>
          <a:p>
            <a:pPr marL="0" indent="0">
              <a:buNone/>
            </a:pPr>
            <a:r>
              <a:rPr lang="hr-HR" sz="1200" dirty="0" smtClean="0"/>
              <a:t>Financijski plan TZ Povljana za 2020. godinu usvojen je na 3. sjednici Skupštine 20.12.2019.g.  Ulaskom u ožujak 2020.godine došlo je do ograničavanja kretanja u svim državama Europe iz kojih uglavnom imamo najveći broj turista (Slovenija, Češka, Slovačka, Njemačka, Poljska, Austrija, Italija, Mađarska), a već od travnja iste godine bilo je za očekivati pad u dolascima i noćenjima. Uvidjevši da će događanja donijeti značajan pad prihoda, Ministarstvo turizma i prometa je donijelo Pravilnik o oslobađanju 50 % iznosa obveze boravišne pristojbe za sve koji je plaćaju paušalno (iznajmljivači i OPG), a sve kako bi olakšali poslovanje.. Osim toga, zadnje izmjene Zakona o turističkoj pristojbi su donijele promjenu jer od 01.01.2020. pristojba se trebala plaćati i za pomoćne ležajeve (što do tada nije bio slučaj). Ovaj Pravilnik je ukinuo obvezu plaćanja pristojbe na pomoćne ležajeve u 2020. godini. S obzirom da naši izvorni prihodi se uglavnom sastoje od turističke pristojbe, pad prihoda je sada već bio izgledan. On je otprilike jednak u postotku u svim TZ koje u strukturi kapaciteta nemaju hotelske ležajeve (ili je njihov broj zanemariv). Konačno, analiza je pokazala da smo izvorne prihode ostvarili u visini 39% od planiranog u prosincu 2019. g. Naravno da smo aktivnosti iz Programa rada prilagodili realizaciji prihoda.</a:t>
            </a:r>
            <a:endParaRPr lang="hr-HR" sz="1200" dirty="0"/>
          </a:p>
        </p:txBody>
      </p:sp>
    </p:spTree>
    <p:extLst>
      <p:ext uri="{BB962C8B-B14F-4D97-AF65-F5344CB8AC3E}">
        <p14:creationId xmlns:p14="http://schemas.microsoft.com/office/powerpoint/2010/main" val="1885245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202"/>
            <a:ext cx="10515600" cy="5556761"/>
          </a:xfrm>
        </p:spPr>
        <p:txBody>
          <a:bodyPr>
            <a:normAutofit/>
          </a:bodyPr>
          <a:lstStyle/>
          <a:p>
            <a:pPr marL="0" indent="0">
              <a:buNone/>
            </a:pPr>
            <a:r>
              <a:rPr lang="hr-HR" sz="1400" dirty="0" smtClean="0">
                <a:solidFill>
                  <a:srgbClr val="C00000"/>
                </a:solidFill>
              </a:rPr>
              <a:t>ANALIZA I OCJENA IZVRŠENJA PROGRAMA RADA</a:t>
            </a:r>
          </a:p>
          <a:p>
            <a:pPr marL="0" indent="0">
              <a:buNone/>
            </a:pPr>
            <a:r>
              <a:rPr lang="hr-HR" sz="1200" dirty="0" smtClean="0"/>
              <a:t>Iako uglavnom zacrtani ciljevi u Programu rada za 2020. g nisu ostvareni zbog pada prihoda, može se reći da TZ Povljana ima razloga za zadovoljstvo jer su tijekom godine pokrenuti projekti koji će, u vremenima koja dolaze, donijeti koristi . ‘’PAG OUTDOOR’’ i ‘’PAG NA MENIJU’’ su nazivi projekata koji se trenutno realiziraju suradnjom TZ Povljana sa TZ Pag, TZ Kolan, TZ Novalja, TZ Stara Novalja, Srednje škole ‘’Bartul Kašić’’ Iz Paga, Udrugama obrtnika iz Paga i Novalje. Za oba projekta  Ministarstva turizma i sporta </a:t>
            </a:r>
            <a:r>
              <a:rPr lang="hr-HR" sz="1200" dirty="0"/>
              <a:t>(iz fonda za udružene TZ </a:t>
            </a:r>
            <a:r>
              <a:rPr lang="hr-HR" sz="1200" dirty="0" smtClean="0"/>
              <a:t>) </a:t>
            </a:r>
            <a:r>
              <a:rPr lang="hr-HR" sz="1200" dirty="0"/>
              <a:t>i Ministarstvo </a:t>
            </a:r>
            <a:r>
              <a:rPr lang="hr-HR" sz="1200" dirty="0" smtClean="0"/>
              <a:t>kulture osiguravaju </a:t>
            </a:r>
            <a:r>
              <a:rPr lang="hr-HR" sz="1200" dirty="0"/>
              <a:t>jedan dio </a:t>
            </a:r>
            <a:r>
              <a:rPr lang="hr-HR" sz="1200" dirty="0" smtClean="0"/>
              <a:t>sredstava. Sa oba projekta dobivamo jačanje turističkog identiteta, novu ponudu, sa njima ulazimo sa više aduta u borbu za turiste van sezone. Iz cijele krizne 2020. godine izašli smo bez jedne kune kredita ali je cijena bila odustajanje od jednog dijela Programa rada. Osim toga, svi dionici u turizmu su imali ogromne probleme zbog svakojakih ograničenja koji su im prouzročili pad prihoda. Najgore od svega je što se takva situacija nastavlja unedogled.</a:t>
            </a:r>
          </a:p>
          <a:p>
            <a:pPr marL="0" indent="0">
              <a:buNone/>
            </a:pPr>
            <a:r>
              <a:rPr lang="hr-HR" sz="1200" dirty="0" smtClean="0"/>
              <a:t>Na kraju, iako smo planove radili u vremenima kada se nisu ovako nestrpljivo očekivale odluke političkih tijela po pitanju slobodnog kretanja, odnosno kada se turizam nezaustavljivo kretao prema naprijed, Turistička zajednica Povljana uspijela je ovako jednu vrlo nepredvidljivu turističku sezonu preživjeti  u financijskom plusu.</a:t>
            </a:r>
          </a:p>
          <a:p>
            <a:pPr marL="0" indent="0">
              <a:buNone/>
            </a:pPr>
            <a:endParaRPr lang="hr-HR" sz="1200" dirty="0"/>
          </a:p>
          <a:p>
            <a:pPr marL="0" indent="0">
              <a:buNone/>
            </a:pPr>
            <a:r>
              <a:rPr lang="hr-HR" sz="1200" dirty="0" smtClean="0"/>
              <a:t>                                                                                                                                                                                                   Vijeće TZ Povljana</a:t>
            </a:r>
            <a:endParaRPr lang="hr-HR" sz="1200" dirty="0"/>
          </a:p>
        </p:txBody>
      </p:sp>
    </p:spTree>
    <p:extLst>
      <p:ext uri="{BB962C8B-B14F-4D97-AF65-F5344CB8AC3E}">
        <p14:creationId xmlns:p14="http://schemas.microsoft.com/office/powerpoint/2010/main" val="896501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445"/>
            <a:ext cx="10515600" cy="5596518"/>
          </a:xfrm>
        </p:spPr>
        <p:txBody>
          <a:bodyPr>
            <a:normAutofit/>
          </a:bodyPr>
          <a:lstStyle/>
          <a:p>
            <a:r>
              <a:rPr lang="hr-HR" sz="1100" dirty="0" smtClean="0"/>
              <a:t>4. Ostali prihodi </a:t>
            </a:r>
          </a:p>
          <a:p>
            <a:pPr marL="0" indent="0">
              <a:buNone/>
            </a:pPr>
            <a:r>
              <a:rPr lang="hr-HR" sz="1100" dirty="0"/>
              <a:t> </a:t>
            </a:r>
            <a:r>
              <a:rPr lang="hr-HR" sz="1100" dirty="0" smtClean="0"/>
              <a:t>   Ostali prihodi nisu predviđeni Programom rada a u promatranom vremenu od 1.1. – 31.12.2020. su ostvareni. Oni su:</a:t>
            </a:r>
          </a:p>
          <a:p>
            <a:pPr marL="0" indent="0">
              <a:buNone/>
            </a:pPr>
            <a:r>
              <a:rPr lang="hr-HR" sz="1100" dirty="0" smtClean="0"/>
              <a:t>        - prihodi od imovine   </a:t>
            </a:r>
          </a:p>
          <a:p>
            <a:pPr marL="0" indent="0">
              <a:buNone/>
            </a:pPr>
            <a:r>
              <a:rPr lang="hr-HR" sz="1100" dirty="0" smtClean="0"/>
              <a:t>           Tuševi na plažama na području Općine su vlasništvo TZ Povljana, funkcioniraju na principu umetanja kovanice od 2,00 kn. Iz prikupljenih sredstava financira se održavanje tuševa, eventualni popravci i potrošak vode. Prikupljeno je i uplaćeno na račun 7.613,00 kn.</a:t>
            </a:r>
          </a:p>
          <a:p>
            <a:pPr marL="0" indent="0">
              <a:buNone/>
            </a:pPr>
            <a:r>
              <a:rPr lang="hr-HR" sz="1100" dirty="0" smtClean="0"/>
              <a:t>        -  prihodi  po rezervaciji sredstava</a:t>
            </a:r>
          </a:p>
          <a:p>
            <a:pPr marL="0" indent="0">
              <a:buNone/>
            </a:pPr>
            <a:r>
              <a:rPr lang="hr-HR" sz="1100" dirty="0"/>
              <a:t> </a:t>
            </a:r>
            <a:r>
              <a:rPr lang="hr-HR" sz="1100" dirty="0" smtClean="0"/>
              <a:t>           Trgovački sud je nakon donesenog Rješenja protiv Tz Povljana rezervirao sredstva sa našeg računa (čitaj: ukrao) a potom ih vratio nazad pa još jedanput rezervirao i naplatio prisilno ovrhu. Iznos sredstava: 5.003,47 kn</a:t>
            </a:r>
          </a:p>
          <a:p>
            <a:pPr marL="0" indent="0">
              <a:buNone/>
            </a:pPr>
            <a:r>
              <a:rPr lang="hr-HR" sz="1100" dirty="0" smtClean="0"/>
              <a:t>       </a:t>
            </a:r>
          </a:p>
          <a:p>
            <a:pPr marL="0" indent="0">
              <a:buNone/>
            </a:pPr>
            <a:r>
              <a:rPr lang="hr-HR" sz="1100" dirty="0"/>
              <a:t> </a:t>
            </a:r>
            <a:r>
              <a:rPr lang="hr-HR" sz="1100" dirty="0" smtClean="0"/>
              <a:t>       -  kriva uplata</a:t>
            </a:r>
          </a:p>
          <a:p>
            <a:pPr marL="0" indent="0">
              <a:buNone/>
            </a:pPr>
            <a:r>
              <a:rPr lang="hr-HR" sz="1100" dirty="0"/>
              <a:t> </a:t>
            </a:r>
            <a:r>
              <a:rPr lang="hr-HR" sz="1100" dirty="0" smtClean="0"/>
              <a:t>            Iznos: 313,93 kn</a:t>
            </a:r>
          </a:p>
          <a:p>
            <a:pPr marL="0" indent="0">
              <a:buNone/>
            </a:pPr>
            <a:r>
              <a:rPr lang="hr-HR" sz="1100" b="1" dirty="0" smtClean="0"/>
              <a:t>Ostvareno ostali prihodi:  12.930,40 kn </a:t>
            </a:r>
            <a:endParaRPr lang="hr-HR" sz="1100" b="1" dirty="0"/>
          </a:p>
          <a:p>
            <a:pPr marL="0" indent="0">
              <a:buNone/>
            </a:pPr>
            <a:endParaRPr lang="hr-HR" sz="1100" dirty="0" smtClean="0"/>
          </a:p>
          <a:p>
            <a:pPr marL="0" indent="0">
              <a:buNone/>
            </a:pPr>
            <a:r>
              <a:rPr lang="hr-HR" sz="1100" dirty="0"/>
              <a:t> </a:t>
            </a:r>
            <a:r>
              <a:rPr lang="hr-HR" sz="1100" dirty="0" smtClean="0"/>
              <a:t>    5. Prihodi od kamata</a:t>
            </a:r>
          </a:p>
          <a:p>
            <a:pPr marL="0" indent="0">
              <a:buNone/>
            </a:pPr>
            <a:endParaRPr lang="hr-HR" sz="1100" dirty="0"/>
          </a:p>
          <a:p>
            <a:pPr marL="0" indent="0">
              <a:buNone/>
            </a:pPr>
            <a:r>
              <a:rPr lang="hr-HR" sz="1100" b="1" dirty="0" smtClean="0"/>
              <a:t>           Ostvareno:   27,35 kn</a:t>
            </a:r>
          </a:p>
          <a:p>
            <a:pPr marL="0" indent="0">
              <a:buNone/>
            </a:pPr>
            <a:endParaRPr lang="hr-HR" sz="1100" b="1" dirty="0"/>
          </a:p>
          <a:p>
            <a:pPr marL="0" indent="0">
              <a:buNone/>
            </a:pPr>
            <a:r>
              <a:rPr lang="hr-HR" sz="1100" b="1" dirty="0" smtClean="0"/>
              <a:t>      </a:t>
            </a:r>
            <a:r>
              <a:rPr lang="hr-HR" sz="1100" dirty="0" smtClean="0"/>
              <a:t>6. Preneseno iz 2019. g</a:t>
            </a:r>
          </a:p>
          <a:p>
            <a:pPr marL="0" indent="0">
              <a:buNone/>
            </a:pPr>
            <a:endParaRPr lang="hr-HR" sz="1100" dirty="0"/>
          </a:p>
          <a:p>
            <a:pPr marL="0" indent="0">
              <a:buNone/>
            </a:pPr>
            <a:r>
              <a:rPr lang="hr-HR" sz="1100" dirty="0" smtClean="0"/>
              <a:t>             </a:t>
            </a:r>
            <a:r>
              <a:rPr lang="hr-HR" sz="1100" b="1" dirty="0" smtClean="0"/>
              <a:t>Ostvareno:  86.522,97 kn</a:t>
            </a:r>
            <a:endParaRPr lang="hr-HR" sz="1100" b="1" dirty="0"/>
          </a:p>
        </p:txBody>
      </p:sp>
    </p:spTree>
    <p:extLst>
      <p:ext uri="{BB962C8B-B14F-4D97-AF65-F5344CB8AC3E}">
        <p14:creationId xmlns:p14="http://schemas.microsoft.com/office/powerpoint/2010/main" val="182659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5861"/>
            <a:ext cx="10515600" cy="5501102"/>
          </a:xfrm>
        </p:spPr>
        <p:txBody>
          <a:bodyPr>
            <a:normAutofit fontScale="92500" lnSpcReduction="10000"/>
          </a:bodyPr>
          <a:lstStyle/>
          <a:p>
            <a:pPr marL="0" indent="0">
              <a:buNone/>
            </a:pPr>
            <a:r>
              <a:rPr lang="hr-HR" sz="1100" b="1" dirty="0" smtClean="0"/>
              <a:t>REALIZACIJA PRIHODA </a:t>
            </a:r>
          </a:p>
          <a:p>
            <a:pPr marL="0" indent="0">
              <a:buNone/>
            </a:pPr>
            <a:r>
              <a:rPr lang="hr-HR" sz="1100" dirty="0" smtClean="0"/>
              <a:t>Planirano 717.100,00 kn   Rebalans 349.562,00 kn   Ostvareno  </a:t>
            </a:r>
            <a:r>
              <a:rPr lang="hr-HR" sz="1100" dirty="0"/>
              <a:t>362.683,00 </a:t>
            </a:r>
            <a:r>
              <a:rPr lang="hr-HR" sz="1100" dirty="0" smtClean="0"/>
              <a:t>kn</a:t>
            </a:r>
            <a:endParaRPr lang="hr-HR" sz="1100" dirty="0"/>
          </a:p>
          <a:p>
            <a:pPr marL="0" indent="0">
              <a:buNone/>
            </a:pPr>
            <a:endParaRPr lang="hr-HR" sz="1100" dirty="0" smtClean="0"/>
          </a:p>
          <a:p>
            <a:pPr marL="0" indent="0">
              <a:buNone/>
            </a:pPr>
            <a:endParaRPr lang="hr-HR" sz="1100" dirty="0"/>
          </a:p>
          <a:p>
            <a:pPr marL="0" indent="0">
              <a:buNone/>
            </a:pPr>
            <a:r>
              <a:rPr lang="hr-HR" sz="1600" b="1" dirty="0" smtClean="0"/>
              <a:t>AKTIVNOSTI</a:t>
            </a:r>
            <a:endParaRPr lang="hr-HR" sz="1400" b="1" dirty="0"/>
          </a:p>
          <a:p>
            <a:pPr marL="342900" indent="-342900">
              <a:buAutoNum type="arabicPeriod"/>
            </a:pPr>
            <a:r>
              <a:rPr lang="hr-HR" sz="1400" b="1" dirty="0" smtClean="0"/>
              <a:t>DIZAJN VRIJEDNOSTI</a:t>
            </a:r>
          </a:p>
          <a:p>
            <a:pPr marL="0" indent="0">
              <a:buNone/>
            </a:pPr>
            <a:r>
              <a:rPr lang="hr-HR" sz="1200" dirty="0" smtClean="0"/>
              <a:t>1.1  </a:t>
            </a:r>
            <a:r>
              <a:rPr lang="hr-HR" sz="1200" dirty="0" smtClean="0">
                <a:solidFill>
                  <a:schemeClr val="accent5">
                    <a:lumMod val="75000"/>
                  </a:schemeClr>
                </a:solidFill>
              </a:rPr>
              <a:t>Poticanje i sudjelovanje u uređenju Općine osim izgradnje komunalne infrastrukture</a:t>
            </a:r>
          </a:p>
          <a:p>
            <a:pPr marL="0" indent="0">
              <a:buNone/>
            </a:pPr>
            <a:r>
              <a:rPr lang="hr-HR" sz="1100" dirty="0" smtClean="0"/>
              <a:t>        </a:t>
            </a:r>
            <a:r>
              <a:rPr lang="hr-HR" sz="1300" u="sng" dirty="0" smtClean="0"/>
              <a:t>OPIS AKTIVNOSTI</a:t>
            </a:r>
            <a:r>
              <a:rPr lang="hr-HR" sz="1300" dirty="0" smtClean="0"/>
              <a:t>:</a:t>
            </a:r>
          </a:p>
          <a:p>
            <a:pPr marL="0" indent="0">
              <a:buNone/>
            </a:pPr>
            <a:r>
              <a:rPr lang="hr-HR" sz="1300" dirty="0" smtClean="0"/>
              <a:t>Upravljanje javnim površinama zahtjeva mnogo planiranja, analize dosadašnjih ulaganja u javne prostore i dobivene rezultate. Od osnutka Općine i Tz Povljana dosta se utrošilo sredstava u plaže, osobito u  plaže Dubrovnik i Mali Dubrovnik, gdje se nasipalo pijesak, ravnalo, sabijalo, mljelo....Što se tiče plaža Perilo i Livade (a o plaži Stara Povljana da se i ne govori) stvari su drugačije. Mora se priznati dijelom je to tako i stoga što je na ovim zadnjim plažama uvijek bio problem pitanje vlasništva do samog kupališta. Ali sve one imaju jednu zajedničku karakteristiku (osim one da su prekrasne pješčane) , to je nepostojanje koncesionara kako to inače na ispravno uređenim plažama funkcionira. Znači, ne samo da smo stvorili neke plaže (iako ih priroda tamo nije htjela), nego i dalje trošimo u održavanje istih iako nismo na njima ništa uprihodovali. Tako je Turistička zajednica Povljana, naravno u dogovoru sa Općinom Povljana financirala iz svojih sredstava plaću radnika na čišćenju plaže Perilo i Livade. Posao podrazumjeva minimalne poslove oko toga: pražnjenje kanti i kupljenje sitnog otpada. U slučajevima kada zbog jakih zapadnih vjetrova more donese na pijesak ogromne količine morske trave, problem se malo teže rješavao.</a:t>
            </a:r>
          </a:p>
          <a:p>
            <a:pPr marL="0" indent="0">
              <a:buNone/>
            </a:pPr>
            <a:r>
              <a:rPr lang="hr-HR" sz="1300" dirty="0" smtClean="0"/>
              <a:t>Bruto plaća čistača plaže lipanj – rujan 2020.   -     10.206,03 KN</a:t>
            </a:r>
          </a:p>
          <a:p>
            <a:pPr marL="0" indent="0">
              <a:buNone/>
            </a:pPr>
            <a:r>
              <a:rPr lang="hr-HR" sz="1300" dirty="0" smtClean="0"/>
              <a:t>Vreće   -  452,76</a:t>
            </a:r>
          </a:p>
          <a:p>
            <a:pPr marL="0" indent="0">
              <a:buNone/>
            </a:pPr>
            <a:r>
              <a:rPr lang="hr-HR" sz="1300" dirty="0" smtClean="0"/>
              <a:t>Plažne info table – 950,00 kn</a:t>
            </a:r>
          </a:p>
          <a:p>
            <a:pPr marL="0" indent="0">
              <a:buNone/>
            </a:pPr>
            <a:r>
              <a:rPr lang="hr-HR" sz="1300" dirty="0" smtClean="0"/>
              <a:t>Komunalne usluge   -   610,43 kn</a:t>
            </a:r>
          </a:p>
          <a:p>
            <a:pPr marL="0" indent="0">
              <a:buNone/>
            </a:pPr>
            <a:r>
              <a:rPr lang="hr-HR" sz="1300" dirty="0" smtClean="0"/>
              <a:t>  </a:t>
            </a:r>
            <a:r>
              <a:rPr lang="hr-HR" sz="1300" u="sng" dirty="0" smtClean="0"/>
              <a:t>OSTVARENI CILJ</a:t>
            </a:r>
            <a:r>
              <a:rPr lang="hr-HR" sz="1300" dirty="0" smtClean="0"/>
              <a:t>:</a:t>
            </a:r>
          </a:p>
          <a:p>
            <a:pPr marL="0" indent="0">
              <a:buNone/>
            </a:pPr>
            <a:r>
              <a:rPr lang="hr-HR" sz="1300" dirty="0" smtClean="0"/>
              <a:t>S obzirom da je uređen javni prostor bitan vizualni element kojim vlasnik javnih prostora (Općina Povljana) dokazuje kvalitetno upravljanje (ali i TZ iako nema ovlasti),  procjena TZ je da smo financiranjem ovih aktivnosti postigli zadovoljstvo turista i iznajmljivača kakvo ne bi bilo da se nismo uključili... Ne mislimo da je ovakav način redovnog održavanja plaža uzoran, međutim, u ovoj situaciji ne vidimo drugi.   </a:t>
            </a:r>
            <a:endParaRPr lang="hr-HR" sz="1300" dirty="0"/>
          </a:p>
          <a:p>
            <a:pPr marL="0" indent="0">
              <a:buNone/>
            </a:pPr>
            <a:endParaRPr lang="hr-HR" sz="1100" dirty="0" smtClean="0"/>
          </a:p>
          <a:p>
            <a:pPr marL="0" indent="0">
              <a:buNone/>
            </a:pPr>
            <a:endParaRPr lang="hr-HR" sz="1100" dirty="0" smtClean="0"/>
          </a:p>
          <a:p>
            <a:pPr marL="0" indent="0">
              <a:buNone/>
            </a:pPr>
            <a:endParaRPr lang="hr-HR" sz="1400" b="1" dirty="0" smtClean="0"/>
          </a:p>
          <a:p>
            <a:pPr marL="0" indent="0" algn="r">
              <a:buNone/>
            </a:pPr>
            <a:endParaRPr lang="hr-HR" sz="1400" b="1" dirty="0" smtClean="0"/>
          </a:p>
          <a:p>
            <a:pPr marL="0" indent="0">
              <a:buNone/>
            </a:pPr>
            <a:endParaRPr lang="hr-HR" sz="1400" b="1" dirty="0"/>
          </a:p>
          <a:p>
            <a:pPr marL="0" indent="0">
              <a:buNone/>
            </a:pPr>
            <a:endParaRPr lang="hr-HR" sz="1400" b="1" dirty="0"/>
          </a:p>
        </p:txBody>
      </p:sp>
    </p:spTree>
    <p:extLst>
      <p:ext uri="{BB962C8B-B14F-4D97-AF65-F5344CB8AC3E}">
        <p14:creationId xmlns:p14="http://schemas.microsoft.com/office/powerpoint/2010/main" val="117139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569"/>
            <a:ext cx="10515600" cy="5453394"/>
          </a:xfrm>
        </p:spPr>
        <p:txBody>
          <a:bodyPr>
            <a:noAutofit/>
          </a:bodyPr>
          <a:lstStyle/>
          <a:p>
            <a:pPr marL="0" indent="0">
              <a:buNone/>
            </a:pPr>
            <a:r>
              <a:rPr lang="hr-HR" sz="1200" dirty="0" smtClean="0"/>
              <a:t>       </a:t>
            </a:r>
            <a:r>
              <a:rPr lang="hr-HR" sz="1200" u="sng" dirty="0" smtClean="0"/>
              <a:t>NOSITELJI AKTIVNOSTI</a:t>
            </a:r>
            <a:r>
              <a:rPr lang="hr-HR" sz="1200" dirty="0" smtClean="0"/>
              <a:t>:</a:t>
            </a:r>
          </a:p>
          <a:p>
            <a:pPr marL="0" indent="0">
              <a:buNone/>
            </a:pPr>
            <a:r>
              <a:rPr lang="hr-HR" sz="1200" dirty="0"/>
              <a:t> </a:t>
            </a:r>
            <a:r>
              <a:rPr lang="hr-HR" sz="1200" dirty="0" smtClean="0"/>
              <a:t>      Turistička zajednica Povljana, Općina Povljana</a:t>
            </a:r>
          </a:p>
          <a:p>
            <a:pPr marL="0" indent="0">
              <a:buNone/>
            </a:pPr>
            <a:r>
              <a:rPr lang="hr-HR" sz="1200" dirty="0" smtClean="0"/>
              <a:t>        </a:t>
            </a:r>
            <a:r>
              <a:rPr lang="hr-HR" sz="1200" u="sng" dirty="0" smtClean="0"/>
              <a:t>REALIZACIJA:</a:t>
            </a:r>
            <a:endParaRPr lang="hr-HR" sz="1200" dirty="0"/>
          </a:p>
          <a:p>
            <a:pPr marL="0" indent="0">
              <a:buNone/>
            </a:pPr>
            <a:r>
              <a:rPr lang="hr-HR" sz="1200" dirty="0" smtClean="0"/>
              <a:t>       Planirano:   5.000,00 kn      Rebalans:  15.500,00 kn       Ostvareno: 12.219,22 kn      </a:t>
            </a:r>
          </a:p>
          <a:p>
            <a:pPr marL="0" indent="0">
              <a:buNone/>
            </a:pPr>
            <a:endParaRPr lang="hr-HR" sz="1200" dirty="0"/>
          </a:p>
          <a:p>
            <a:pPr marL="0" indent="0">
              <a:buNone/>
            </a:pPr>
            <a:r>
              <a:rPr lang="hr-HR" sz="1200" dirty="0" smtClean="0"/>
              <a:t>  1.2    </a:t>
            </a:r>
            <a:r>
              <a:rPr lang="hr-HR" sz="1200" dirty="0" smtClean="0">
                <a:solidFill>
                  <a:schemeClr val="accent5">
                    <a:lumMod val="75000"/>
                  </a:schemeClr>
                </a:solidFill>
              </a:rPr>
              <a:t>Eko akcije</a:t>
            </a:r>
          </a:p>
          <a:p>
            <a:pPr marL="0" indent="0">
              <a:buNone/>
            </a:pPr>
            <a:r>
              <a:rPr lang="hr-HR" sz="1200" dirty="0" smtClean="0"/>
              <a:t>  </a:t>
            </a:r>
            <a:r>
              <a:rPr lang="hr-HR" sz="1200" u="sng" dirty="0"/>
              <a:t>OPIS AKTIVNOSTI</a:t>
            </a:r>
            <a:r>
              <a:rPr lang="hr-HR" sz="1200" dirty="0"/>
              <a:t>:</a:t>
            </a:r>
          </a:p>
          <a:p>
            <a:pPr marL="0" indent="0">
              <a:buNone/>
            </a:pPr>
            <a:r>
              <a:rPr lang="hr-HR" sz="1200" dirty="0" smtClean="0"/>
              <a:t> Prikupljanje sitnog otpada na teže dostupnim plažama (i onima za koje postoje saznanja da nije organizirano redovito prikupljanje otpada na tim prostorima). Tijekom ožujka smo okupili polaznike Osnovne škole (Područna škola) Juraj Dalmatinac, članove Crvenog križa Pag, djelatnike Općine Povljana i lokalnih komunalnih tvrtki. Iako smo planirali manje troškove u svezi akcije, nije bilo potrebe zahvaljujući angažiranju Općine Povljana tako da utrošak sredstava nije postojao. </a:t>
            </a:r>
          </a:p>
          <a:p>
            <a:pPr marL="0" indent="0">
              <a:buNone/>
            </a:pPr>
            <a:r>
              <a:rPr lang="hr-HR" sz="1200" dirty="0" smtClean="0"/>
              <a:t> </a:t>
            </a:r>
            <a:r>
              <a:rPr lang="hr-HR" sz="1200" u="sng" dirty="0"/>
              <a:t>OSTVARENI CILJ</a:t>
            </a:r>
            <a:r>
              <a:rPr lang="hr-HR" sz="1200" dirty="0" smtClean="0"/>
              <a:t>:</a:t>
            </a:r>
          </a:p>
          <a:p>
            <a:pPr marL="0" indent="0">
              <a:buNone/>
            </a:pPr>
            <a:r>
              <a:rPr lang="hr-HR" sz="1200" dirty="0" smtClean="0"/>
              <a:t>Cilj je prvenstveno edukativni rad sa djecom; zato ih kod ovakvih akcija uvijek uključimo.... Pripadnici Crvenog križa su se sami na svoju inicijativu uključili. U konačnici nije zanemariva količina otpada (plastične ambalaže) koja nastane dijelom zbog nemara kupača a dijelom zbog toga što dopluta morem za olujnog juga. </a:t>
            </a:r>
          </a:p>
          <a:p>
            <a:pPr marL="0" indent="0">
              <a:buNone/>
            </a:pPr>
            <a:endParaRPr lang="hr-HR" sz="1200" dirty="0" smtClean="0"/>
          </a:p>
          <a:p>
            <a:pPr marL="0" indent="0">
              <a:buNone/>
            </a:pPr>
            <a:r>
              <a:rPr lang="hr-HR" sz="1200" dirty="0" smtClean="0"/>
              <a:t> </a:t>
            </a:r>
            <a:r>
              <a:rPr lang="hr-HR" sz="1200" u="sng" dirty="0" smtClean="0"/>
              <a:t>NOSITELJI AKTIVNOSTI:</a:t>
            </a:r>
          </a:p>
          <a:p>
            <a:pPr marL="0" indent="0">
              <a:buNone/>
            </a:pPr>
            <a:r>
              <a:rPr lang="hr-HR" sz="1200" dirty="0" smtClean="0"/>
              <a:t>  TZ Povljana, Općina Povljana, Osnovna škola ‘’Juraj Dalmatinac – Područna škola Povljana’’, Komunalne tvrtke iz Povljane, Crveni Križ Pag</a:t>
            </a:r>
          </a:p>
          <a:p>
            <a:pPr marL="0" indent="0">
              <a:buNone/>
            </a:pPr>
            <a:r>
              <a:rPr lang="hr-HR" sz="1200" dirty="0" smtClean="0"/>
              <a:t>  </a:t>
            </a:r>
          </a:p>
          <a:p>
            <a:pPr marL="0" indent="0">
              <a:buNone/>
            </a:pPr>
            <a:r>
              <a:rPr lang="hr-HR" sz="1200" dirty="0" smtClean="0"/>
              <a:t>  </a:t>
            </a:r>
            <a:r>
              <a:rPr lang="hr-HR" sz="1200" u="sng" dirty="0" smtClean="0"/>
              <a:t>REALIZACIJA:</a:t>
            </a:r>
          </a:p>
          <a:p>
            <a:pPr marL="0" indent="0">
              <a:buNone/>
            </a:pPr>
            <a:r>
              <a:rPr lang="hr-HR" sz="1200" dirty="0" smtClean="0"/>
              <a:t>  Planirano:   1.000,00   kn      Rebalans: 0       Ostvareno: 0 </a:t>
            </a:r>
          </a:p>
          <a:p>
            <a:pPr marL="0" indent="0">
              <a:buNone/>
            </a:pPr>
            <a:endParaRPr lang="hr-HR" sz="1200" dirty="0"/>
          </a:p>
          <a:p>
            <a:pPr marL="0" indent="0">
              <a:buNone/>
            </a:pPr>
            <a:r>
              <a:rPr lang="hr-HR" sz="1200" dirty="0" smtClean="0"/>
              <a:t>    </a:t>
            </a:r>
          </a:p>
          <a:p>
            <a:pPr marL="0" indent="0">
              <a:buNone/>
            </a:pPr>
            <a:endParaRPr lang="hr-HR" sz="1200" dirty="0"/>
          </a:p>
          <a:p>
            <a:pPr marL="0" indent="0">
              <a:buNone/>
            </a:pPr>
            <a:endParaRPr lang="hr-HR" sz="1200" dirty="0" smtClean="0"/>
          </a:p>
          <a:p>
            <a:pPr marL="0" indent="0">
              <a:buNone/>
            </a:pPr>
            <a:r>
              <a:rPr lang="hr-HR" sz="1200" dirty="0"/>
              <a:t> </a:t>
            </a:r>
            <a:r>
              <a:rPr lang="hr-HR" sz="1200" dirty="0" smtClean="0"/>
              <a:t>               </a:t>
            </a:r>
          </a:p>
          <a:p>
            <a:pPr marL="0" indent="0">
              <a:buNone/>
            </a:pPr>
            <a:r>
              <a:rPr lang="hr-HR" sz="1200" dirty="0"/>
              <a:t> </a:t>
            </a:r>
            <a:r>
              <a:rPr lang="hr-HR" sz="1200" dirty="0" smtClean="0"/>
              <a:t>     </a:t>
            </a:r>
            <a:endParaRPr lang="hr-HR" sz="1200" dirty="0"/>
          </a:p>
        </p:txBody>
      </p:sp>
    </p:spTree>
    <p:extLst>
      <p:ext uri="{BB962C8B-B14F-4D97-AF65-F5344CB8AC3E}">
        <p14:creationId xmlns:p14="http://schemas.microsoft.com/office/powerpoint/2010/main" val="357267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2007"/>
            <a:ext cx="10515600" cy="5524956"/>
          </a:xfrm>
        </p:spPr>
        <p:txBody>
          <a:bodyPr>
            <a:normAutofit/>
          </a:bodyPr>
          <a:lstStyle/>
          <a:p>
            <a:pPr marL="0" indent="0">
              <a:buNone/>
            </a:pPr>
            <a:r>
              <a:rPr lang="hr-HR" sz="1200" dirty="0" smtClean="0"/>
              <a:t>   1.3    </a:t>
            </a:r>
            <a:r>
              <a:rPr lang="hr-HR" sz="1200" dirty="0" smtClean="0">
                <a:solidFill>
                  <a:schemeClr val="accent5">
                    <a:lumMod val="75000"/>
                  </a:schemeClr>
                </a:solidFill>
              </a:rPr>
              <a:t>Zabavne manifestacije</a:t>
            </a:r>
          </a:p>
          <a:p>
            <a:pPr marL="0" indent="0">
              <a:buNone/>
            </a:pPr>
            <a:r>
              <a:rPr lang="hr-HR" sz="1200" u="sng" dirty="0"/>
              <a:t>OPIS AKTIVNOSTI:</a:t>
            </a:r>
          </a:p>
          <a:p>
            <a:pPr marL="0" indent="0">
              <a:buNone/>
            </a:pPr>
            <a:r>
              <a:rPr lang="hr-HR" sz="1200" dirty="0" smtClean="0"/>
              <a:t>Organizacija zabavnih manifestacija jedna je od temeljnih aktivnosti TZ-a koja se provodi sa ciljem postizanja zadovoljstva gostiju. Nažalost, 2020.g. ovu aktivnost je bilo nemoguće provesti zbog mjera koje su nametnute zbog korona krize. U ovom dijelu se planovi Zajednice značajno mjenjaju. Skoro ništa od planiranog nije ostvareno osim nekih manjih aktivnosti koje su već otprije ugovorene.</a:t>
            </a:r>
          </a:p>
          <a:p>
            <a:pPr marL="0" indent="0">
              <a:buNone/>
            </a:pPr>
            <a:r>
              <a:rPr lang="hr-HR" sz="1200" dirty="0" smtClean="0"/>
              <a:t>Karnevalska manifestacija karnevalske grupe ‘’Morozocchi’’ u veljači/2020. u Domu kulture (Sali) u Povljani - 3.374,34 kn</a:t>
            </a:r>
          </a:p>
          <a:p>
            <a:pPr marL="0" indent="0">
              <a:buNone/>
            </a:pPr>
            <a:r>
              <a:rPr lang="hr-HR" sz="1200" dirty="0" smtClean="0"/>
              <a:t>Naknada ZAMP-u za 2019.g.  -  746,66 kn</a:t>
            </a:r>
          </a:p>
          <a:p>
            <a:pPr marL="0" indent="0">
              <a:buNone/>
            </a:pPr>
            <a:r>
              <a:rPr lang="hr-HR" sz="1200" dirty="0" smtClean="0"/>
              <a:t>Sufinanciranje nastupa banda – 4.886,90 kn</a:t>
            </a:r>
          </a:p>
          <a:p>
            <a:pPr marL="0" indent="0">
              <a:buNone/>
            </a:pPr>
            <a:r>
              <a:rPr lang="hr-HR" sz="1200" dirty="0" smtClean="0"/>
              <a:t>Tisak plakata – 247,00</a:t>
            </a:r>
          </a:p>
          <a:p>
            <a:pPr marL="0" indent="0">
              <a:buNone/>
            </a:pPr>
            <a:endParaRPr lang="hr-HR" sz="1200" dirty="0"/>
          </a:p>
          <a:p>
            <a:pPr marL="0" indent="0">
              <a:buNone/>
            </a:pPr>
            <a:r>
              <a:rPr lang="hr-HR" sz="1200" u="sng" dirty="0" smtClean="0"/>
              <a:t>OSTVARENI CILJ:</a:t>
            </a:r>
          </a:p>
          <a:p>
            <a:pPr marL="0" indent="0">
              <a:buNone/>
            </a:pPr>
            <a:r>
              <a:rPr lang="hr-HR" sz="1200" dirty="0" smtClean="0"/>
              <a:t>Postići zadovoljstvo gostiju što je jedan od osnovnih zadaća turističkih zajednica. Međutim, 2020. godine je to bilo gotovo nemoguće.. Zbog svih događanja smo morali otkazati naše manifestaciju ‘’Povljana u pismi’’  i skoro sve planirane aktivnosti na otvorenom prostoru osim sportskih.</a:t>
            </a:r>
          </a:p>
          <a:p>
            <a:pPr marL="0" indent="0">
              <a:buNone/>
            </a:pPr>
            <a:endParaRPr lang="hr-HR" sz="1200" dirty="0"/>
          </a:p>
          <a:p>
            <a:pPr marL="0" indent="0">
              <a:buNone/>
            </a:pPr>
            <a:r>
              <a:rPr lang="hr-HR" sz="1200" u="sng" dirty="0" smtClean="0"/>
              <a:t>NOSITELJ AKTIVNOSTI:</a:t>
            </a:r>
          </a:p>
          <a:p>
            <a:pPr marL="0" indent="0">
              <a:buNone/>
            </a:pPr>
            <a:r>
              <a:rPr lang="hr-HR" sz="1200" dirty="0" smtClean="0"/>
              <a:t>Turistička zajednica Povljana</a:t>
            </a:r>
          </a:p>
          <a:p>
            <a:pPr marL="0" indent="0">
              <a:buNone/>
            </a:pPr>
            <a:endParaRPr lang="hr-HR" sz="1200" dirty="0"/>
          </a:p>
          <a:p>
            <a:pPr marL="0" indent="0">
              <a:buNone/>
            </a:pPr>
            <a:r>
              <a:rPr lang="hr-HR" sz="1200" u="sng" dirty="0" smtClean="0"/>
              <a:t>REALIZACIJA:</a:t>
            </a:r>
          </a:p>
          <a:p>
            <a:pPr marL="0" indent="0">
              <a:buNone/>
            </a:pPr>
            <a:r>
              <a:rPr lang="hr-HR" sz="1200" dirty="0" smtClean="0"/>
              <a:t>Planirano:   70.000,00  kn          Rebalans:   10.000,00 kn     Ostvareno: 9.254,90 kn  </a:t>
            </a:r>
            <a:endParaRPr lang="hr-HR" sz="1200" dirty="0"/>
          </a:p>
        </p:txBody>
      </p:sp>
    </p:spTree>
    <p:extLst>
      <p:ext uri="{BB962C8B-B14F-4D97-AF65-F5344CB8AC3E}">
        <p14:creationId xmlns:p14="http://schemas.microsoft.com/office/powerpoint/2010/main" val="269521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202"/>
            <a:ext cx="10515600" cy="5556761"/>
          </a:xfrm>
        </p:spPr>
        <p:txBody>
          <a:bodyPr>
            <a:normAutofit lnSpcReduction="10000"/>
          </a:bodyPr>
          <a:lstStyle/>
          <a:p>
            <a:pPr marL="0" indent="0">
              <a:buNone/>
            </a:pPr>
            <a:r>
              <a:rPr lang="hr-HR" sz="1200" dirty="0" smtClean="0"/>
              <a:t>1.4   </a:t>
            </a:r>
            <a:r>
              <a:rPr lang="hr-HR" sz="1200" dirty="0" smtClean="0">
                <a:solidFill>
                  <a:schemeClr val="accent5">
                    <a:lumMod val="75000"/>
                  </a:schemeClr>
                </a:solidFill>
              </a:rPr>
              <a:t>Sportske aktivnosti</a:t>
            </a:r>
          </a:p>
          <a:p>
            <a:pPr marL="0" indent="0">
              <a:buNone/>
            </a:pPr>
            <a:r>
              <a:rPr lang="hr-HR" sz="1200" u="sng" dirty="0" smtClean="0"/>
              <a:t>OPIS AKTIVNOSTI</a:t>
            </a:r>
          </a:p>
          <a:p>
            <a:pPr marL="0" indent="0">
              <a:buNone/>
            </a:pPr>
            <a:r>
              <a:rPr lang="hr-HR" sz="1200" dirty="0" smtClean="0"/>
              <a:t>‘’Pag outdoor summer weekend’’ naziv je skupa sportskih aktivnosti koje su otočke turističke zajednice pripremile za turiste i domaće tijekom ljeta 2020. godine s obzirom da su druga okupljanja bila manje više zabranjena. Mjere koje su se morale poštivati bilo je nemoguće provesti s toga je bilo za očekivati izostanak javnih glazbenih događanja ali,  u isto vrijeme, aktivnosti sportske prirode su bile poželjne.. Discipline u kojima smo osigurali trenera su bile brdski biciklizam, trail, nordijsko hodanje, kajak, SUP (veslanje na dasci) i penjanje. Na području Povljane sukladno mogućnostima financirali smo dvije aktivnosti: nordijsko hodanje (srpanj) i trail (kolovoz). Posjećenost je bila zadovoljavajuća. Sudjelovanje je bilo besplatno za sudionike.</a:t>
            </a:r>
          </a:p>
          <a:p>
            <a:pPr marL="0" indent="0">
              <a:buNone/>
            </a:pPr>
            <a:endParaRPr lang="hr-HR" sz="1200" dirty="0"/>
          </a:p>
          <a:p>
            <a:pPr marL="0" indent="0">
              <a:buNone/>
            </a:pPr>
            <a:r>
              <a:rPr lang="hr-HR" sz="1200" u="sng" dirty="0" smtClean="0"/>
              <a:t>OSTVARENI CILJ</a:t>
            </a:r>
          </a:p>
          <a:p>
            <a:pPr marL="0" indent="0">
              <a:buNone/>
            </a:pPr>
            <a:r>
              <a:rPr lang="hr-HR" sz="1200" dirty="0" smtClean="0"/>
              <a:t>Naš cilj je bio mobilizirati turiste, vlasnike kuća za odmor i domaće stanovništvo da uz stručnu osobu prođu prostor Općine baveći se nekom od sportske aktivnosti, istovremeno upoznajući staze (skoro zaboravljene), prolazeći uz pejzaže obrubljene prastarim suhozidima i ispunjenima mirišljavim autohtonim biljem. Osim toga, kad je zabavna komponenta naše ponude nestala, ideja je bila da se pojavi nova: sportska, rekreativna. Ali ovaj puta u dogovoru svih TZ otoka kako bi </a:t>
            </a:r>
            <a:r>
              <a:rPr lang="hr-HR" sz="1200" dirty="0"/>
              <a:t>se </a:t>
            </a:r>
            <a:r>
              <a:rPr lang="hr-HR" sz="1200" dirty="0" smtClean="0"/>
              <a:t>predstavila zajednička </a:t>
            </a:r>
            <a:r>
              <a:rPr lang="hr-HR" sz="1200" dirty="0"/>
              <a:t>ponuda </a:t>
            </a:r>
            <a:r>
              <a:rPr lang="hr-HR" sz="1200" dirty="0" smtClean="0"/>
              <a:t> (jer turisti Otok Pag tako i percipiraju, kao cjelinu). Za prvu godinu, cilj je ostvaren. U 2021. godini idemo dalje sa više aktivnosti unutar ovog projekta na području Povljane. </a:t>
            </a:r>
          </a:p>
          <a:p>
            <a:pPr marL="0" indent="0">
              <a:buNone/>
            </a:pPr>
            <a:endParaRPr lang="hr-HR" sz="1200" dirty="0"/>
          </a:p>
          <a:p>
            <a:pPr marL="0" indent="0">
              <a:buNone/>
            </a:pPr>
            <a:r>
              <a:rPr lang="hr-HR" sz="1200" u="sng" dirty="0" smtClean="0"/>
              <a:t>NOSITELJ AKTIVNOSTI I PARTNERI:</a:t>
            </a:r>
          </a:p>
          <a:p>
            <a:pPr marL="0" indent="0">
              <a:buNone/>
            </a:pPr>
            <a:r>
              <a:rPr lang="hr-HR" sz="1200" dirty="0" smtClean="0"/>
              <a:t>Turistička zajednica Povljana, Turistička zajednica Novalja, Turistička zajednica Pag, Turistička zajednica Kolan, Turistička zajednica Stara Novalja, Udruga ‘’Kissa’’, Run Croatia d.o.o</a:t>
            </a:r>
          </a:p>
          <a:p>
            <a:pPr marL="0" indent="0">
              <a:buNone/>
            </a:pPr>
            <a:endParaRPr lang="hr-HR" sz="1200" dirty="0"/>
          </a:p>
          <a:p>
            <a:pPr marL="0" indent="0">
              <a:buNone/>
            </a:pPr>
            <a:r>
              <a:rPr lang="hr-HR" sz="1200" dirty="0"/>
              <a:t> </a:t>
            </a:r>
            <a:r>
              <a:rPr lang="hr-HR" sz="1200" u="sng" dirty="0"/>
              <a:t>REALIZACIJA:</a:t>
            </a:r>
          </a:p>
          <a:p>
            <a:pPr marL="0" indent="0">
              <a:buNone/>
            </a:pPr>
            <a:r>
              <a:rPr lang="hr-HR" sz="1200" dirty="0"/>
              <a:t>Planirano:   2.000,00  kn          Rebalans:   7.000,00 kn     Ostvareno: 7.000,00 kn </a:t>
            </a:r>
          </a:p>
          <a:p>
            <a:pPr marL="0" indent="0">
              <a:buNone/>
            </a:pPr>
            <a:endParaRPr lang="hr-HR" sz="1200" dirty="0"/>
          </a:p>
          <a:p>
            <a:pPr marL="0" indent="0">
              <a:buNone/>
            </a:pPr>
            <a:endParaRPr lang="hr-HR" sz="1200" dirty="0"/>
          </a:p>
          <a:p>
            <a:pPr marL="0" indent="0">
              <a:buNone/>
            </a:pPr>
            <a:r>
              <a:rPr lang="hr-HR" sz="1200" dirty="0" smtClean="0"/>
              <a:t>   </a:t>
            </a:r>
            <a:endParaRPr lang="hr-HR" sz="1200" dirty="0"/>
          </a:p>
        </p:txBody>
      </p:sp>
    </p:spTree>
    <p:extLst>
      <p:ext uri="{BB962C8B-B14F-4D97-AF65-F5344CB8AC3E}">
        <p14:creationId xmlns:p14="http://schemas.microsoft.com/office/powerpoint/2010/main" val="1742346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9958"/>
            <a:ext cx="10515600" cy="5517005"/>
          </a:xfrm>
        </p:spPr>
        <p:txBody>
          <a:bodyPr>
            <a:normAutofit/>
          </a:bodyPr>
          <a:lstStyle/>
          <a:p>
            <a:pPr marL="0" indent="0">
              <a:buNone/>
            </a:pPr>
            <a:r>
              <a:rPr lang="hr-HR" sz="1200" dirty="0"/>
              <a:t>1.5     </a:t>
            </a:r>
            <a:r>
              <a:rPr lang="hr-HR" sz="1200" dirty="0">
                <a:solidFill>
                  <a:schemeClr val="accent5">
                    <a:lumMod val="75000"/>
                  </a:schemeClr>
                </a:solidFill>
              </a:rPr>
              <a:t>Sufinanciranja u kulturi</a:t>
            </a:r>
          </a:p>
          <a:p>
            <a:pPr marL="0" indent="0">
              <a:buNone/>
            </a:pPr>
            <a:r>
              <a:rPr lang="hr-HR" sz="1200" u="sng" dirty="0" smtClean="0"/>
              <a:t>OPIS AKTIVNOSTI:</a:t>
            </a:r>
          </a:p>
          <a:p>
            <a:pPr marL="0" indent="0">
              <a:buNone/>
            </a:pPr>
            <a:r>
              <a:rPr lang="hr-HR" sz="1200" dirty="0" smtClean="0"/>
              <a:t>Sufinanciranjem tiska knjige pjesama ‘’Buđenja’’  i memoara ‘’U ogledalu prošlosti’’ autora Ante Tičića pomogli smo  izdavanje djela. S obzirom da autor ima prebivalište u Zadru, financijski je značajna pomoć došla od Grada Zadra.   </a:t>
            </a:r>
            <a:endParaRPr lang="hr-HR" sz="1200" dirty="0"/>
          </a:p>
          <a:p>
            <a:pPr marL="0" indent="0">
              <a:buNone/>
            </a:pPr>
            <a:r>
              <a:rPr lang="hr-HR" sz="1200" u="sng" dirty="0"/>
              <a:t>OSTVARENI </a:t>
            </a:r>
            <a:r>
              <a:rPr lang="hr-HR" sz="1200" u="sng" dirty="0" smtClean="0"/>
              <a:t>CILJ:</a:t>
            </a:r>
          </a:p>
          <a:p>
            <a:pPr marL="0" indent="0">
              <a:buNone/>
            </a:pPr>
            <a:r>
              <a:rPr lang="hr-HR" sz="1200" dirty="0" smtClean="0"/>
              <a:t>Prilikom svih kulturnih zbivanja sa područja </a:t>
            </a:r>
            <a:r>
              <a:rPr lang="hr-HR" sz="1200" dirty="0"/>
              <a:t>Povljane </a:t>
            </a:r>
            <a:r>
              <a:rPr lang="hr-HR" sz="1200" dirty="0" smtClean="0"/>
              <a:t>kojima </a:t>
            </a:r>
            <a:r>
              <a:rPr lang="hr-HR" sz="1200" dirty="0"/>
              <a:t>se ojačava kulturni identitet naše zajednice bilo da se radi o literaturi kojom se opisuju naši običaji, ili o materijalima koji opisuju lokalni jezični izričaj, ili se radi o arheološkim istraživanjima, </a:t>
            </a:r>
            <a:r>
              <a:rPr lang="hr-HR" sz="1200" dirty="0" smtClean="0"/>
              <a:t>nužno je da </a:t>
            </a:r>
            <a:r>
              <a:rPr lang="hr-HR" sz="1200" dirty="0"/>
              <a:t>TZ da svoj doprinos.  </a:t>
            </a:r>
            <a:r>
              <a:rPr lang="hr-HR" sz="1200" dirty="0" smtClean="0"/>
              <a:t>U vremenima koja dolaze prepoznatljivost i osobnost će imati veliki značaj u turizmu. </a:t>
            </a:r>
          </a:p>
          <a:p>
            <a:pPr marL="0" indent="0">
              <a:buNone/>
            </a:pPr>
            <a:r>
              <a:rPr lang="hr-HR" sz="1200" u="sng" dirty="0"/>
              <a:t>NOSITELJ AKTIVNOSTI I PARTNERI</a:t>
            </a:r>
            <a:r>
              <a:rPr lang="hr-HR" sz="1200" u="sng" dirty="0" smtClean="0"/>
              <a:t>:</a:t>
            </a:r>
          </a:p>
          <a:p>
            <a:pPr marL="0" indent="0">
              <a:buNone/>
            </a:pPr>
            <a:r>
              <a:rPr lang="hr-HR" sz="1200" dirty="0" smtClean="0"/>
              <a:t>Turistička zajednica Povljana, Grad Zadar</a:t>
            </a:r>
            <a:endParaRPr lang="hr-HR" sz="1200" dirty="0"/>
          </a:p>
          <a:p>
            <a:pPr marL="0" indent="0">
              <a:buNone/>
            </a:pPr>
            <a:r>
              <a:rPr lang="hr-HR" sz="1200" u="sng" dirty="0"/>
              <a:t>REALIZACIJA:</a:t>
            </a:r>
          </a:p>
          <a:p>
            <a:pPr marL="0" indent="0">
              <a:buNone/>
            </a:pPr>
            <a:r>
              <a:rPr lang="hr-HR" sz="1200" dirty="0"/>
              <a:t>Planirano:   2.000,00  kn          Rebalans:   </a:t>
            </a:r>
            <a:r>
              <a:rPr lang="hr-HR" sz="1200" dirty="0" smtClean="0"/>
              <a:t>3.000,00 </a:t>
            </a:r>
            <a:r>
              <a:rPr lang="hr-HR" sz="1200" dirty="0"/>
              <a:t>kn     Ostvareno: </a:t>
            </a:r>
            <a:r>
              <a:rPr lang="hr-HR" sz="1200" dirty="0" smtClean="0"/>
              <a:t>3.000,00 </a:t>
            </a:r>
            <a:r>
              <a:rPr lang="hr-HR" sz="1200" dirty="0"/>
              <a:t>kn </a:t>
            </a:r>
            <a:endParaRPr lang="hr-HR" sz="1200" dirty="0" smtClean="0"/>
          </a:p>
          <a:p>
            <a:pPr marL="0" indent="0">
              <a:buNone/>
            </a:pPr>
            <a:endParaRPr lang="hr-HR" sz="1200" dirty="0"/>
          </a:p>
          <a:p>
            <a:pPr marL="0" indent="0">
              <a:buNone/>
            </a:pPr>
            <a:r>
              <a:rPr lang="hr-HR" sz="1200" dirty="0" smtClean="0"/>
              <a:t>1.6    </a:t>
            </a:r>
            <a:r>
              <a:rPr lang="hr-HR" sz="1200" dirty="0" smtClean="0">
                <a:solidFill>
                  <a:schemeClr val="accent5">
                    <a:lumMod val="75000"/>
                  </a:schemeClr>
                </a:solidFill>
              </a:rPr>
              <a:t>Potpore manifestacijama – suorganizacija sa drugim subjektima</a:t>
            </a:r>
          </a:p>
          <a:p>
            <a:pPr marL="0" indent="0">
              <a:buNone/>
            </a:pPr>
            <a:endParaRPr lang="hr-HR" sz="1200" dirty="0"/>
          </a:p>
          <a:p>
            <a:pPr marL="0" indent="0">
              <a:buNone/>
            </a:pPr>
            <a:r>
              <a:rPr lang="hr-HR" sz="1200" dirty="0" smtClean="0"/>
              <a:t> </a:t>
            </a:r>
            <a:r>
              <a:rPr lang="hr-HR" sz="1200" u="sng" dirty="0" smtClean="0"/>
              <a:t>OPIS AKTIVNOSTI:</a:t>
            </a:r>
          </a:p>
          <a:p>
            <a:pPr marL="0" indent="0">
              <a:buNone/>
            </a:pPr>
            <a:r>
              <a:rPr lang="hr-HR" sz="1200" dirty="0" smtClean="0"/>
              <a:t>Prema planu trebali smo sudjelovati kao suorganizatori u literarnoj koloniji (lipanj 2020), zatim ‘’Otočki sajam’’ (srpanj 2020) i biciklističkoj utrci Vlašići – Povljana – Pag</a:t>
            </a:r>
          </a:p>
          <a:p>
            <a:pPr>
              <a:buFontTx/>
              <a:buChar char="-"/>
            </a:pPr>
            <a:r>
              <a:rPr lang="hr-HR" sz="1200" dirty="0" smtClean="0"/>
              <a:t>Povljana – Vlašići  (rujan 2020). Zbog poznatih događanja sve je bilo otkazano.</a:t>
            </a:r>
          </a:p>
          <a:p>
            <a:pPr marL="0" indent="0">
              <a:buNone/>
            </a:pPr>
            <a:r>
              <a:rPr lang="hr-HR" sz="1200" u="sng" dirty="0" smtClean="0"/>
              <a:t>OSTVARENI CILJ:</a:t>
            </a:r>
          </a:p>
          <a:p>
            <a:pPr marL="0" indent="0">
              <a:buNone/>
            </a:pPr>
            <a:r>
              <a:rPr lang="hr-HR" sz="1200" dirty="0" smtClean="0"/>
              <a:t>U suradnji više čimbenika sva događanja bi doprinijela turističkoj ponudi.</a:t>
            </a:r>
            <a:endParaRPr lang="hr-HR" sz="1200" dirty="0"/>
          </a:p>
          <a:p>
            <a:pPr marL="0" indent="0">
              <a:buNone/>
            </a:pPr>
            <a:endParaRPr lang="hr-HR" sz="1200" dirty="0"/>
          </a:p>
          <a:p>
            <a:pPr marL="0" indent="0">
              <a:buNone/>
            </a:pPr>
            <a:endParaRPr lang="hr-HR" sz="1200" dirty="0"/>
          </a:p>
        </p:txBody>
      </p:sp>
    </p:spTree>
    <p:extLst>
      <p:ext uri="{BB962C8B-B14F-4D97-AF65-F5344CB8AC3E}">
        <p14:creationId xmlns:p14="http://schemas.microsoft.com/office/powerpoint/2010/main" val="3338982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13784</TotalTime>
  <Words>5761</Words>
  <Application>Microsoft Office PowerPoint</Application>
  <PresentationFormat>Widescreen</PresentationFormat>
  <Paragraphs>740</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Century</vt:lpstr>
      <vt:lpstr>Office Theme</vt:lpstr>
      <vt:lpstr>Turistička zajednica  općinePovljana</vt:lpstr>
      <vt:lpstr>Sadržaj</vt:lpstr>
      <vt:lpstr>Izvršenje i izdaci Programa rada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Turistička zajednica  općinePovljana</dc:title>
  <dc:creator>TZ_POVLJANA</dc:creator>
  <cp:lastModifiedBy>TZ_POVLJANA</cp:lastModifiedBy>
  <cp:revision>123</cp:revision>
  <dcterms:created xsi:type="dcterms:W3CDTF">2021-03-05T11:07:29Z</dcterms:created>
  <dcterms:modified xsi:type="dcterms:W3CDTF">2021-03-26T12:30:12Z</dcterms:modified>
</cp:coreProperties>
</file>